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Lst>
  <p:notesMasterIdLst>
    <p:notesMasterId r:id="rId60"/>
  </p:notesMasterIdLst>
  <p:handoutMasterIdLst>
    <p:handoutMasterId r:id="rId61"/>
  </p:handoutMasterIdLst>
  <p:sldIdLst>
    <p:sldId id="1283" r:id="rId2"/>
    <p:sldId id="1482" r:id="rId3"/>
    <p:sldId id="1340" r:id="rId4"/>
    <p:sldId id="1459" r:id="rId5"/>
    <p:sldId id="1432" r:id="rId6"/>
    <p:sldId id="1272" r:id="rId7"/>
    <p:sldId id="1218" r:id="rId8"/>
    <p:sldId id="1470" r:id="rId9"/>
    <p:sldId id="1483" r:id="rId10"/>
    <p:sldId id="1334" r:id="rId11"/>
    <p:sldId id="1467" r:id="rId12"/>
    <p:sldId id="1321" r:id="rId13"/>
    <p:sldId id="1481" r:id="rId14"/>
    <p:sldId id="1322" r:id="rId15"/>
    <p:sldId id="1480" r:id="rId16"/>
    <p:sldId id="1478" r:id="rId17"/>
    <p:sldId id="1327" r:id="rId18"/>
    <p:sldId id="1328" r:id="rId19"/>
    <p:sldId id="1330" r:id="rId20"/>
    <p:sldId id="1479" r:id="rId21"/>
    <p:sldId id="1339" r:id="rId22"/>
    <p:sldId id="1477" r:id="rId23"/>
    <p:sldId id="1473" r:id="rId24"/>
    <p:sldId id="1471" r:id="rId25"/>
    <p:sldId id="1472" r:id="rId26"/>
    <p:sldId id="1484" r:id="rId27"/>
    <p:sldId id="1337" r:id="rId28"/>
    <p:sldId id="1335" r:id="rId29"/>
    <p:sldId id="1338" r:id="rId30"/>
    <p:sldId id="1474" r:id="rId31"/>
    <p:sldId id="1475" r:id="rId32"/>
    <p:sldId id="1476" r:id="rId33"/>
    <p:sldId id="1315" r:id="rId34"/>
    <p:sldId id="1485" r:id="rId35"/>
    <p:sldId id="1316" r:id="rId36"/>
    <p:sldId id="1318" r:id="rId37"/>
    <p:sldId id="1319" r:id="rId38"/>
    <p:sldId id="1317" r:id="rId39"/>
    <p:sldId id="1332" r:id="rId40"/>
    <p:sldId id="1333" r:id="rId41"/>
    <p:sldId id="1466" r:id="rId42"/>
    <p:sldId id="1444" r:id="rId43"/>
    <p:sldId id="1460" r:id="rId44"/>
    <p:sldId id="1445" r:id="rId45"/>
    <p:sldId id="1447" r:id="rId46"/>
    <p:sldId id="1437" r:id="rId47"/>
    <p:sldId id="1448" r:id="rId48"/>
    <p:sldId id="1449" r:id="rId49"/>
    <p:sldId id="1450" r:id="rId50"/>
    <p:sldId id="1451" r:id="rId51"/>
    <p:sldId id="1453" r:id="rId52"/>
    <p:sldId id="1455" r:id="rId53"/>
    <p:sldId id="1458" r:id="rId54"/>
    <p:sldId id="1452" r:id="rId55"/>
    <p:sldId id="1454" r:id="rId56"/>
    <p:sldId id="1457" r:id="rId57"/>
    <p:sldId id="1456" r:id="rId58"/>
    <p:sldId id="1465" r:id="rId59"/>
  </p:sldIdLst>
  <p:sldSz cx="9144000" cy="6858000" type="screen4x3"/>
  <p:notesSz cx="6805613" cy="9939338"/>
  <p:defaultTextStyle>
    <a:defPPr>
      <a:defRPr lang="zh-TW"/>
    </a:defPPr>
    <a:lvl1pPr algn="l" rtl="0" fontAlgn="base">
      <a:spcBef>
        <a:spcPct val="0"/>
      </a:spcBef>
      <a:spcAft>
        <a:spcPct val="0"/>
      </a:spcAft>
      <a:defRPr kumimoji="1" b="1" kern="1200">
        <a:solidFill>
          <a:schemeClr val="tx1"/>
        </a:solidFill>
        <a:latin typeface="Arial" charset="0"/>
        <a:ea typeface="新細明體" charset="-120"/>
        <a:cs typeface="+mn-cs"/>
      </a:defRPr>
    </a:lvl1pPr>
    <a:lvl2pPr marL="457200" algn="l" rtl="0" fontAlgn="base">
      <a:spcBef>
        <a:spcPct val="0"/>
      </a:spcBef>
      <a:spcAft>
        <a:spcPct val="0"/>
      </a:spcAft>
      <a:defRPr kumimoji="1" b="1" kern="1200">
        <a:solidFill>
          <a:schemeClr val="tx1"/>
        </a:solidFill>
        <a:latin typeface="Arial" charset="0"/>
        <a:ea typeface="新細明體" charset="-120"/>
        <a:cs typeface="+mn-cs"/>
      </a:defRPr>
    </a:lvl2pPr>
    <a:lvl3pPr marL="914400" algn="l" rtl="0" fontAlgn="base">
      <a:spcBef>
        <a:spcPct val="0"/>
      </a:spcBef>
      <a:spcAft>
        <a:spcPct val="0"/>
      </a:spcAft>
      <a:defRPr kumimoji="1" b="1" kern="1200">
        <a:solidFill>
          <a:schemeClr val="tx1"/>
        </a:solidFill>
        <a:latin typeface="Arial" charset="0"/>
        <a:ea typeface="新細明體" charset="-120"/>
        <a:cs typeface="+mn-cs"/>
      </a:defRPr>
    </a:lvl3pPr>
    <a:lvl4pPr marL="1371600" algn="l" rtl="0" fontAlgn="base">
      <a:spcBef>
        <a:spcPct val="0"/>
      </a:spcBef>
      <a:spcAft>
        <a:spcPct val="0"/>
      </a:spcAft>
      <a:defRPr kumimoji="1" b="1" kern="1200">
        <a:solidFill>
          <a:schemeClr val="tx1"/>
        </a:solidFill>
        <a:latin typeface="Arial" charset="0"/>
        <a:ea typeface="新細明體" charset="-120"/>
        <a:cs typeface="+mn-cs"/>
      </a:defRPr>
    </a:lvl4pPr>
    <a:lvl5pPr marL="1828800" algn="l" rtl="0" fontAlgn="base">
      <a:spcBef>
        <a:spcPct val="0"/>
      </a:spcBef>
      <a:spcAft>
        <a:spcPct val="0"/>
      </a:spcAft>
      <a:defRPr kumimoji="1" b="1" kern="1200">
        <a:solidFill>
          <a:schemeClr val="tx1"/>
        </a:solidFill>
        <a:latin typeface="Arial" charset="0"/>
        <a:ea typeface="新細明體" charset="-120"/>
        <a:cs typeface="+mn-cs"/>
      </a:defRPr>
    </a:lvl5pPr>
    <a:lvl6pPr marL="2286000" algn="l" defTabSz="914400" rtl="0" eaLnBrk="1" latinLnBrk="0" hangingPunct="1">
      <a:defRPr kumimoji="1" b="1" kern="1200">
        <a:solidFill>
          <a:schemeClr val="tx1"/>
        </a:solidFill>
        <a:latin typeface="Arial" charset="0"/>
        <a:ea typeface="新細明體" charset="-120"/>
        <a:cs typeface="+mn-cs"/>
      </a:defRPr>
    </a:lvl6pPr>
    <a:lvl7pPr marL="2743200" algn="l" defTabSz="914400" rtl="0" eaLnBrk="1" latinLnBrk="0" hangingPunct="1">
      <a:defRPr kumimoji="1" b="1" kern="1200">
        <a:solidFill>
          <a:schemeClr val="tx1"/>
        </a:solidFill>
        <a:latin typeface="Arial" charset="0"/>
        <a:ea typeface="新細明體" charset="-120"/>
        <a:cs typeface="+mn-cs"/>
      </a:defRPr>
    </a:lvl7pPr>
    <a:lvl8pPr marL="3200400" algn="l" defTabSz="914400" rtl="0" eaLnBrk="1" latinLnBrk="0" hangingPunct="1">
      <a:defRPr kumimoji="1" b="1" kern="1200">
        <a:solidFill>
          <a:schemeClr val="tx1"/>
        </a:solidFill>
        <a:latin typeface="Arial" charset="0"/>
        <a:ea typeface="新細明體" charset="-120"/>
        <a:cs typeface="+mn-cs"/>
      </a:defRPr>
    </a:lvl8pPr>
    <a:lvl9pPr marL="3657600" algn="l" defTabSz="914400" rtl="0" eaLnBrk="1" latinLnBrk="0" hangingPunct="1">
      <a:defRPr kumimoji="1" b="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2C851F68-9D4F-4BC2-BD05-874DB7053582}">
          <p14:sldIdLst>
            <p14:sldId id="1283"/>
            <p14:sldId id="1482"/>
            <p14:sldId id="1340"/>
            <p14:sldId id="1459"/>
            <p14:sldId id="1432"/>
            <p14:sldId id="1272"/>
            <p14:sldId id="1218"/>
            <p14:sldId id="1470"/>
            <p14:sldId id="1483"/>
            <p14:sldId id="1334"/>
            <p14:sldId id="1467"/>
            <p14:sldId id="1321"/>
            <p14:sldId id="1481"/>
            <p14:sldId id="1322"/>
            <p14:sldId id="1480"/>
            <p14:sldId id="1478"/>
            <p14:sldId id="1327"/>
            <p14:sldId id="1328"/>
            <p14:sldId id="1330"/>
            <p14:sldId id="1479"/>
            <p14:sldId id="1339"/>
            <p14:sldId id="1477"/>
            <p14:sldId id="1473"/>
            <p14:sldId id="1471"/>
            <p14:sldId id="1472"/>
            <p14:sldId id="1484"/>
            <p14:sldId id="1337"/>
            <p14:sldId id="1335"/>
            <p14:sldId id="1338"/>
            <p14:sldId id="1474"/>
            <p14:sldId id="1475"/>
            <p14:sldId id="1476"/>
            <p14:sldId id="1315"/>
            <p14:sldId id="1485"/>
            <p14:sldId id="1316"/>
            <p14:sldId id="1318"/>
            <p14:sldId id="1319"/>
            <p14:sldId id="1317"/>
            <p14:sldId id="1332"/>
            <p14:sldId id="1333"/>
          </p14:sldIdLst>
        </p14:section>
        <p14:section name="未命名的章節" id="{912D4711-6BB8-4D61-A5F6-6E5DF339DE64}">
          <p14:sldIdLst>
            <p14:sldId id="1466"/>
            <p14:sldId id="1444"/>
            <p14:sldId id="1460"/>
            <p14:sldId id="1445"/>
            <p14:sldId id="1447"/>
            <p14:sldId id="1437"/>
            <p14:sldId id="1448"/>
            <p14:sldId id="1449"/>
            <p14:sldId id="1450"/>
            <p14:sldId id="1451"/>
            <p14:sldId id="1453"/>
            <p14:sldId id="1455"/>
            <p14:sldId id="1458"/>
            <p14:sldId id="1452"/>
            <p14:sldId id="1454"/>
            <p14:sldId id="1457"/>
            <p14:sldId id="1456"/>
            <p14:sldId id="14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90">
          <p15:clr>
            <a:srgbClr val="A4A3A4"/>
          </p15:clr>
        </p15:guide>
        <p15:guide id="2" pos="2086">
          <p15:clr>
            <a:srgbClr val="A4A3A4"/>
          </p15:clr>
        </p15:guide>
        <p15:guide id="3" orient="horz" pos="3131">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鋰 黃" initials="鋰" lastIdx="2" clrIdx="1">
    <p:extLst>
      <p:ext uri="{19B8F6BF-5375-455C-9EA6-DF929625EA0E}">
        <p15:presenceInfo xmlns:p15="http://schemas.microsoft.com/office/powerpoint/2012/main" userId="7fa1a8288732a4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FFCC"/>
    <a:srgbClr val="FFCCCC"/>
    <a:srgbClr val="FFFF99"/>
    <a:srgbClr val="FFFFCC"/>
    <a:srgbClr val="FFFF66"/>
    <a:srgbClr val="008000"/>
    <a:srgbClr val="28287A"/>
    <a:srgbClr val="212165"/>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4" autoAdjust="0"/>
    <p:restoredTop sz="95262" autoAdjust="0"/>
  </p:normalViewPr>
  <p:slideViewPr>
    <p:cSldViewPr>
      <p:cViewPr varScale="1">
        <p:scale>
          <a:sx n="83" d="100"/>
          <a:sy n="83" d="100"/>
        </p:scale>
        <p:origin x="178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74"/>
    </p:cViewPr>
  </p:sorterViewPr>
  <p:notesViewPr>
    <p:cSldViewPr>
      <p:cViewPr varScale="1">
        <p:scale>
          <a:sx n="55" d="100"/>
          <a:sy n="55" d="100"/>
        </p:scale>
        <p:origin x="2562" y="60"/>
      </p:cViewPr>
      <p:guideLst>
        <p:guide orient="horz" pos="3090"/>
        <p:guide pos="2086"/>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316" cy="496967"/>
          </a:xfrm>
          <a:prstGeom prst="rect">
            <a:avLst/>
          </a:prstGeom>
        </p:spPr>
        <p:txBody>
          <a:bodyPr vert="horz" lIns="88317" tIns="44159" rIns="88317" bIns="44159" rtlCol="0"/>
          <a:lstStyle>
            <a:lvl1pPr algn="l">
              <a:defRPr sz="110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54666" y="0"/>
            <a:ext cx="2949316" cy="496967"/>
          </a:xfrm>
          <a:prstGeom prst="rect">
            <a:avLst/>
          </a:prstGeom>
        </p:spPr>
        <p:txBody>
          <a:bodyPr vert="horz" lIns="88317" tIns="44159" rIns="88317" bIns="44159" rtlCol="0"/>
          <a:lstStyle>
            <a:lvl1pPr algn="r">
              <a:defRPr sz="1100">
                <a:ea typeface="新細明體" pitchFamily="18" charset="-120"/>
              </a:defRPr>
            </a:lvl1pPr>
          </a:lstStyle>
          <a:p>
            <a:pPr>
              <a:defRPr/>
            </a:pPr>
            <a:fld id="{40AA8B30-59DC-4033-853B-037CDC9D8E5B}" type="datetimeFigureOut">
              <a:rPr lang="zh-TW" altLang="en-US"/>
              <a:pPr>
                <a:defRPr/>
              </a:pPr>
              <a:t>2019/5/21</a:t>
            </a:fld>
            <a:endParaRPr lang="zh-TW" altLang="en-US" dirty="0"/>
          </a:p>
        </p:txBody>
      </p:sp>
      <p:sp>
        <p:nvSpPr>
          <p:cNvPr id="4" name="頁尾版面配置區 3"/>
          <p:cNvSpPr>
            <a:spLocks noGrp="1"/>
          </p:cNvSpPr>
          <p:nvPr>
            <p:ph type="ftr" sz="quarter" idx="2"/>
          </p:nvPr>
        </p:nvSpPr>
        <p:spPr>
          <a:xfrm>
            <a:off x="0" y="9440763"/>
            <a:ext cx="2949316" cy="496967"/>
          </a:xfrm>
          <a:prstGeom prst="rect">
            <a:avLst/>
          </a:prstGeom>
        </p:spPr>
        <p:txBody>
          <a:bodyPr vert="horz" lIns="88317" tIns="44159" rIns="88317" bIns="44159" rtlCol="0" anchor="b"/>
          <a:lstStyle>
            <a:lvl1pPr algn="l">
              <a:defRPr sz="110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54666" y="9440763"/>
            <a:ext cx="2949316" cy="496967"/>
          </a:xfrm>
          <a:prstGeom prst="rect">
            <a:avLst/>
          </a:prstGeom>
        </p:spPr>
        <p:txBody>
          <a:bodyPr vert="horz" lIns="88317" tIns="44159" rIns="88317" bIns="44159" rtlCol="0" anchor="b"/>
          <a:lstStyle>
            <a:lvl1pPr algn="r">
              <a:defRPr sz="1100">
                <a:ea typeface="新細明體" pitchFamily="18" charset="-120"/>
              </a:defRPr>
            </a:lvl1pPr>
          </a:lstStyle>
          <a:p>
            <a:pPr>
              <a:defRPr/>
            </a:pPr>
            <a:fld id="{073EA23C-EE95-43FE-B5CB-BE66B52A0F91}" type="slidenum">
              <a:rPr lang="zh-TW" altLang="en-US"/>
              <a:pPr>
                <a:defRPr/>
              </a:pPr>
              <a:t>‹#›</a:t>
            </a:fld>
            <a:endParaRPr lang="zh-TW" altLang="en-US" dirty="0"/>
          </a:p>
        </p:txBody>
      </p:sp>
    </p:spTree>
    <p:extLst>
      <p:ext uri="{BB962C8B-B14F-4D97-AF65-F5344CB8AC3E}">
        <p14:creationId xmlns:p14="http://schemas.microsoft.com/office/powerpoint/2010/main" val="255003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316" cy="496967"/>
          </a:xfrm>
          <a:prstGeom prst="rect">
            <a:avLst/>
          </a:prstGeom>
          <a:noFill/>
          <a:ln w="9525">
            <a:noFill/>
            <a:miter lim="800000"/>
            <a:headEnd/>
            <a:tailEnd/>
          </a:ln>
          <a:effectLst/>
        </p:spPr>
        <p:txBody>
          <a:bodyPr vert="horz" wrap="square" lIns="95664" tIns="47831" rIns="95664" bIns="47831" numCol="1" anchor="t" anchorCtr="0" compatLnSpc="1">
            <a:prstTxWarp prst="textNoShape">
              <a:avLst/>
            </a:prstTxWarp>
          </a:bodyPr>
          <a:lstStyle>
            <a:lvl1pPr algn="l" defTabSz="956764">
              <a:defRPr sz="1300" b="0">
                <a:ea typeface="新細明體" pitchFamily="18" charset="-120"/>
              </a:defRPr>
            </a:lvl1pPr>
          </a:lstStyle>
          <a:p>
            <a:pPr>
              <a:defRPr/>
            </a:pPr>
            <a:endParaRPr lang="en-US" altLang="zh-TW"/>
          </a:p>
        </p:txBody>
      </p:sp>
      <p:sp>
        <p:nvSpPr>
          <p:cNvPr id="4099" name="Rectangle 3"/>
          <p:cNvSpPr>
            <a:spLocks noGrp="1" noChangeArrowheads="1"/>
          </p:cNvSpPr>
          <p:nvPr>
            <p:ph type="dt" idx="1"/>
          </p:nvPr>
        </p:nvSpPr>
        <p:spPr bwMode="auto">
          <a:xfrm>
            <a:off x="3854666" y="0"/>
            <a:ext cx="2949316" cy="496967"/>
          </a:xfrm>
          <a:prstGeom prst="rect">
            <a:avLst/>
          </a:prstGeom>
          <a:noFill/>
          <a:ln w="9525">
            <a:noFill/>
            <a:miter lim="800000"/>
            <a:headEnd/>
            <a:tailEnd/>
          </a:ln>
          <a:effectLst/>
        </p:spPr>
        <p:txBody>
          <a:bodyPr vert="horz" wrap="square" lIns="95664" tIns="47831" rIns="95664" bIns="47831" numCol="1" anchor="t" anchorCtr="0" compatLnSpc="1">
            <a:prstTxWarp prst="textNoShape">
              <a:avLst/>
            </a:prstTxWarp>
          </a:bodyPr>
          <a:lstStyle>
            <a:lvl1pPr algn="r" defTabSz="956764">
              <a:defRPr sz="1300" b="0">
                <a:ea typeface="新細明體" pitchFamily="18" charset="-12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237" y="4720383"/>
            <a:ext cx="5445143" cy="4472702"/>
          </a:xfrm>
          <a:prstGeom prst="rect">
            <a:avLst/>
          </a:prstGeom>
          <a:noFill/>
          <a:ln w="9525">
            <a:noFill/>
            <a:miter lim="800000"/>
            <a:headEnd/>
            <a:tailEnd/>
          </a:ln>
          <a:effectLst/>
        </p:spPr>
        <p:txBody>
          <a:bodyPr vert="horz" wrap="square" lIns="95664" tIns="47831" rIns="95664" bIns="47831"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102" name="Rectangle 6"/>
          <p:cNvSpPr>
            <a:spLocks noGrp="1" noChangeArrowheads="1"/>
          </p:cNvSpPr>
          <p:nvPr>
            <p:ph type="ftr" sz="quarter" idx="4"/>
          </p:nvPr>
        </p:nvSpPr>
        <p:spPr bwMode="auto">
          <a:xfrm>
            <a:off x="0" y="9440763"/>
            <a:ext cx="2949316" cy="496967"/>
          </a:xfrm>
          <a:prstGeom prst="rect">
            <a:avLst/>
          </a:prstGeom>
          <a:noFill/>
          <a:ln w="9525">
            <a:noFill/>
            <a:miter lim="800000"/>
            <a:headEnd/>
            <a:tailEnd/>
          </a:ln>
          <a:effectLst/>
        </p:spPr>
        <p:txBody>
          <a:bodyPr vert="horz" wrap="square" lIns="95664" tIns="47831" rIns="95664" bIns="47831" numCol="1" anchor="b" anchorCtr="0" compatLnSpc="1">
            <a:prstTxWarp prst="textNoShape">
              <a:avLst/>
            </a:prstTxWarp>
          </a:bodyPr>
          <a:lstStyle>
            <a:lvl1pPr algn="l" defTabSz="956764">
              <a:defRPr sz="1300" b="0">
                <a:ea typeface="新細明體" pitchFamily="18" charset="-120"/>
              </a:defRPr>
            </a:lvl1pPr>
          </a:lstStyle>
          <a:p>
            <a:pPr>
              <a:defRPr/>
            </a:pPr>
            <a:endParaRPr lang="en-US" altLang="zh-TW"/>
          </a:p>
        </p:txBody>
      </p:sp>
      <p:sp>
        <p:nvSpPr>
          <p:cNvPr id="4103" name="Rectangle 7"/>
          <p:cNvSpPr>
            <a:spLocks noGrp="1" noChangeArrowheads="1"/>
          </p:cNvSpPr>
          <p:nvPr>
            <p:ph type="sldNum" sz="quarter" idx="5"/>
          </p:nvPr>
        </p:nvSpPr>
        <p:spPr bwMode="auto">
          <a:xfrm>
            <a:off x="3854666" y="9440763"/>
            <a:ext cx="2949316" cy="496967"/>
          </a:xfrm>
          <a:prstGeom prst="rect">
            <a:avLst/>
          </a:prstGeom>
          <a:noFill/>
          <a:ln w="9525">
            <a:noFill/>
            <a:miter lim="800000"/>
            <a:headEnd/>
            <a:tailEnd/>
          </a:ln>
          <a:effectLst/>
        </p:spPr>
        <p:txBody>
          <a:bodyPr vert="horz" wrap="square" lIns="95664" tIns="47831" rIns="95664" bIns="47831" numCol="1" anchor="b" anchorCtr="0" compatLnSpc="1">
            <a:prstTxWarp prst="textNoShape">
              <a:avLst/>
            </a:prstTxWarp>
          </a:bodyPr>
          <a:lstStyle>
            <a:lvl1pPr algn="r" defTabSz="956764">
              <a:defRPr sz="1300" b="0">
                <a:ea typeface="新細明體" pitchFamily="18" charset="-120"/>
              </a:defRPr>
            </a:lvl1pPr>
          </a:lstStyle>
          <a:p>
            <a:pPr>
              <a:defRPr/>
            </a:pPr>
            <a:fld id="{462CF5B8-0738-4AD1-8BAB-6EC8B19A24D2}" type="slidenum">
              <a:rPr lang="en-US" altLang="zh-TW"/>
              <a:pPr>
                <a:defRPr/>
              </a:pPr>
              <a:t>‹#›</a:t>
            </a:fld>
            <a:endParaRPr lang="en-US" altLang="zh-TW" dirty="0"/>
          </a:p>
        </p:txBody>
      </p:sp>
    </p:spTree>
    <p:extLst>
      <p:ext uri="{BB962C8B-B14F-4D97-AF65-F5344CB8AC3E}">
        <p14:creationId xmlns:p14="http://schemas.microsoft.com/office/powerpoint/2010/main" val="1466233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1600">
                <a:solidFill>
                  <a:schemeClr val="tx1"/>
                </a:solidFill>
                <a:latin typeface="Arial" pitchFamily="34" charset="0"/>
                <a:ea typeface="標楷體" pitchFamily="65" charset="-120"/>
              </a:defRPr>
            </a:lvl1pPr>
            <a:lvl2pPr marL="743842" indent="-286093">
              <a:defRPr sz="1600">
                <a:solidFill>
                  <a:schemeClr val="tx1"/>
                </a:solidFill>
                <a:latin typeface="Arial" pitchFamily="34" charset="0"/>
                <a:ea typeface="標楷體" pitchFamily="65" charset="-120"/>
              </a:defRPr>
            </a:lvl2pPr>
            <a:lvl3pPr marL="1144372" indent="-228874">
              <a:defRPr sz="1600">
                <a:solidFill>
                  <a:schemeClr val="tx1"/>
                </a:solidFill>
                <a:latin typeface="Arial" pitchFamily="34" charset="0"/>
                <a:ea typeface="標楷體" pitchFamily="65" charset="-120"/>
              </a:defRPr>
            </a:lvl3pPr>
            <a:lvl4pPr marL="1602120" indent="-228874">
              <a:defRPr sz="1600">
                <a:solidFill>
                  <a:schemeClr val="tx1"/>
                </a:solidFill>
                <a:latin typeface="Arial" pitchFamily="34" charset="0"/>
                <a:ea typeface="標楷體" pitchFamily="65" charset="-120"/>
              </a:defRPr>
            </a:lvl4pPr>
            <a:lvl5pPr marL="2059869" indent="-228874">
              <a:defRPr sz="1600">
                <a:solidFill>
                  <a:schemeClr val="tx1"/>
                </a:solidFill>
                <a:latin typeface="Arial" pitchFamily="34" charset="0"/>
                <a:ea typeface="標楷體" pitchFamily="65" charset="-120"/>
              </a:defRPr>
            </a:lvl5pPr>
            <a:lvl6pPr marL="2517618" indent="-228874"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6pPr>
            <a:lvl7pPr marL="2975366" indent="-228874"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7pPr>
            <a:lvl8pPr marL="3433115" indent="-228874"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8pPr>
            <a:lvl9pPr marL="3890863" indent="-228874"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9pPr>
          </a:lstStyle>
          <a:p>
            <a:fld id="{59C7944D-CE05-42EC-B9AA-FC896F19AFD9}" type="slidenum">
              <a:rPr lang="en-US" altLang="zh-TW" sz="1200">
                <a:ea typeface="新細明體" pitchFamily="18" charset="-120"/>
              </a:rPr>
              <a:pPr/>
              <a:t>33</a:t>
            </a:fld>
            <a:endParaRPr lang="en-US" altLang="zh-TW" sz="1200">
              <a:ea typeface="新細明體" pitchFamily="18" charset="-120"/>
            </a:endParaRPr>
          </a:p>
        </p:txBody>
      </p:sp>
      <p:sp>
        <p:nvSpPr>
          <p:cNvPr id="31747" name="Rectangle 7"/>
          <p:cNvSpPr txBox="1">
            <a:spLocks noGrp="1" noChangeArrowheads="1"/>
          </p:cNvSpPr>
          <p:nvPr/>
        </p:nvSpPr>
        <p:spPr bwMode="auto">
          <a:xfrm>
            <a:off x="3855772" y="9441814"/>
            <a:ext cx="2949841" cy="4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20750">
              <a:defRPr sz="1600">
                <a:solidFill>
                  <a:schemeClr val="tx1"/>
                </a:solidFill>
                <a:latin typeface="Arial" pitchFamily="34" charset="0"/>
                <a:ea typeface="標楷體" pitchFamily="65" charset="-120"/>
              </a:defRPr>
            </a:lvl1pPr>
            <a:lvl2pPr marL="742950" indent="-285750" defTabSz="920750">
              <a:defRPr sz="1600">
                <a:solidFill>
                  <a:schemeClr val="tx1"/>
                </a:solidFill>
                <a:latin typeface="Arial" pitchFamily="34" charset="0"/>
                <a:ea typeface="標楷體" pitchFamily="65" charset="-120"/>
              </a:defRPr>
            </a:lvl2pPr>
            <a:lvl3pPr marL="1143000" indent="-228600" defTabSz="920750">
              <a:defRPr sz="1600">
                <a:solidFill>
                  <a:schemeClr val="tx1"/>
                </a:solidFill>
                <a:latin typeface="Arial" pitchFamily="34" charset="0"/>
                <a:ea typeface="標楷體" pitchFamily="65" charset="-120"/>
              </a:defRPr>
            </a:lvl3pPr>
            <a:lvl4pPr marL="1600200" indent="-228600" defTabSz="920750">
              <a:defRPr sz="1600">
                <a:solidFill>
                  <a:schemeClr val="tx1"/>
                </a:solidFill>
                <a:latin typeface="Arial" pitchFamily="34" charset="0"/>
                <a:ea typeface="標楷體" pitchFamily="65" charset="-120"/>
              </a:defRPr>
            </a:lvl4pPr>
            <a:lvl5pPr marL="2057400" indent="-228600" defTabSz="920750">
              <a:defRPr sz="1600">
                <a:solidFill>
                  <a:schemeClr val="tx1"/>
                </a:solidFill>
                <a:latin typeface="Arial" pitchFamily="34" charset="0"/>
                <a:ea typeface="標楷體" pitchFamily="65" charset="-120"/>
              </a:defRPr>
            </a:lvl5pPr>
            <a:lvl6pPr marL="2514600" indent="-228600" defTabSz="920750"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6pPr>
            <a:lvl7pPr marL="2971800" indent="-228600" defTabSz="920750"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7pPr>
            <a:lvl8pPr marL="3429000" indent="-228600" defTabSz="920750"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8pPr>
            <a:lvl9pPr marL="3886200" indent="-228600" defTabSz="920750"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9pPr>
          </a:lstStyle>
          <a:p>
            <a:pPr algn="r" eaLnBrk="1" hangingPunct="1">
              <a:lnSpc>
                <a:spcPct val="100000"/>
              </a:lnSpc>
              <a:spcBef>
                <a:spcPct val="0"/>
              </a:spcBef>
              <a:buFontTx/>
              <a:buNone/>
            </a:pPr>
            <a:fld id="{9788DD82-2C0E-4E1B-902A-7B49CB7E0240}" type="slidenum">
              <a:rPr lang="en-US" altLang="zh-TW" sz="1200">
                <a:latin typeface="Times New Roman" pitchFamily="18" charset="0"/>
                <a:ea typeface="新細明體" pitchFamily="18" charset="-120"/>
              </a:rPr>
              <a:pPr algn="r" eaLnBrk="1" hangingPunct="1">
                <a:lnSpc>
                  <a:spcPct val="100000"/>
                </a:lnSpc>
                <a:spcBef>
                  <a:spcPct val="0"/>
                </a:spcBef>
                <a:buFontTx/>
                <a:buNone/>
              </a:pPr>
              <a:t>33</a:t>
            </a:fld>
            <a:endParaRPr lang="en-US" altLang="zh-TW" sz="1200">
              <a:latin typeface="Times New Roman" pitchFamily="18" charset="0"/>
              <a:ea typeface="新細明體" pitchFamily="18" charset="-120"/>
            </a:endParaRPr>
          </a:p>
        </p:txBody>
      </p:sp>
      <p:sp>
        <p:nvSpPr>
          <p:cNvPr id="31748" name="Rectangle 7"/>
          <p:cNvSpPr txBox="1">
            <a:spLocks noGrp="1" noChangeArrowheads="1"/>
          </p:cNvSpPr>
          <p:nvPr/>
        </p:nvSpPr>
        <p:spPr bwMode="auto">
          <a:xfrm>
            <a:off x="3855772" y="9441814"/>
            <a:ext cx="2949841" cy="4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2" tIns="45876" rIns="91752" bIns="45876" anchor="b"/>
          <a:lstStyle>
            <a:lvl1pPr defTabSz="920750">
              <a:defRPr sz="1600">
                <a:solidFill>
                  <a:schemeClr val="tx1"/>
                </a:solidFill>
                <a:latin typeface="Arial" pitchFamily="34" charset="0"/>
                <a:ea typeface="標楷體" pitchFamily="65" charset="-120"/>
              </a:defRPr>
            </a:lvl1pPr>
            <a:lvl2pPr marL="742950" indent="-285750" defTabSz="920750">
              <a:defRPr sz="1600">
                <a:solidFill>
                  <a:schemeClr val="tx1"/>
                </a:solidFill>
                <a:latin typeface="Arial" pitchFamily="34" charset="0"/>
                <a:ea typeface="標楷體" pitchFamily="65" charset="-120"/>
              </a:defRPr>
            </a:lvl2pPr>
            <a:lvl3pPr marL="1143000" indent="-228600" defTabSz="920750">
              <a:defRPr sz="1600">
                <a:solidFill>
                  <a:schemeClr val="tx1"/>
                </a:solidFill>
                <a:latin typeface="Arial" pitchFamily="34" charset="0"/>
                <a:ea typeface="標楷體" pitchFamily="65" charset="-120"/>
              </a:defRPr>
            </a:lvl3pPr>
            <a:lvl4pPr marL="1600200" indent="-228600" defTabSz="920750">
              <a:defRPr sz="1600">
                <a:solidFill>
                  <a:schemeClr val="tx1"/>
                </a:solidFill>
                <a:latin typeface="Arial" pitchFamily="34" charset="0"/>
                <a:ea typeface="標楷體" pitchFamily="65" charset="-120"/>
              </a:defRPr>
            </a:lvl4pPr>
            <a:lvl5pPr marL="2057400" indent="-228600" defTabSz="920750">
              <a:defRPr sz="1600">
                <a:solidFill>
                  <a:schemeClr val="tx1"/>
                </a:solidFill>
                <a:latin typeface="Arial" pitchFamily="34" charset="0"/>
                <a:ea typeface="標楷體" pitchFamily="65" charset="-120"/>
              </a:defRPr>
            </a:lvl5pPr>
            <a:lvl6pPr marL="2514600" indent="-228600" defTabSz="920750"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6pPr>
            <a:lvl7pPr marL="2971800" indent="-228600" defTabSz="920750"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7pPr>
            <a:lvl8pPr marL="3429000" indent="-228600" defTabSz="920750"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8pPr>
            <a:lvl9pPr marL="3886200" indent="-228600" defTabSz="920750" eaLnBrk="0" fontAlgn="base" hangingPunct="0">
              <a:lnSpc>
                <a:spcPct val="85000"/>
              </a:lnSpc>
              <a:spcBef>
                <a:spcPct val="30000"/>
              </a:spcBef>
              <a:spcAft>
                <a:spcPct val="0"/>
              </a:spcAft>
              <a:buFont typeface="Wingdings" pitchFamily="2" charset="2"/>
              <a:buChar char="Ø"/>
              <a:defRPr sz="1600">
                <a:solidFill>
                  <a:schemeClr val="tx1"/>
                </a:solidFill>
                <a:latin typeface="Arial" pitchFamily="34" charset="0"/>
                <a:ea typeface="標楷體" pitchFamily="65" charset="-120"/>
              </a:defRPr>
            </a:lvl9pPr>
          </a:lstStyle>
          <a:p>
            <a:pPr algn="r" eaLnBrk="1" hangingPunct="1">
              <a:lnSpc>
                <a:spcPct val="100000"/>
              </a:lnSpc>
              <a:spcBef>
                <a:spcPct val="0"/>
              </a:spcBef>
              <a:buFontTx/>
              <a:buNone/>
            </a:pPr>
            <a:fld id="{A1A8D61A-BEA5-42AF-B8AA-9EE4B0D84CF4}" type="slidenum">
              <a:rPr lang="en-US" altLang="zh-TW" sz="1200">
                <a:latin typeface="Times New Roman" pitchFamily="18" charset="0"/>
                <a:ea typeface="新細明體" pitchFamily="18" charset="-120"/>
              </a:rPr>
              <a:pPr algn="r" eaLnBrk="1" hangingPunct="1">
                <a:lnSpc>
                  <a:spcPct val="100000"/>
                </a:lnSpc>
                <a:spcBef>
                  <a:spcPct val="0"/>
                </a:spcBef>
                <a:buFontTx/>
                <a:buNone/>
              </a:pPr>
              <a:t>33</a:t>
            </a:fld>
            <a:endParaRPr lang="en-US" altLang="zh-TW" sz="1200">
              <a:latin typeface="Times New Roman" pitchFamily="18" charset="0"/>
              <a:ea typeface="新細明體" pitchFamily="18" charset="-120"/>
            </a:endParaRPr>
          </a:p>
        </p:txBody>
      </p:sp>
      <p:sp>
        <p:nvSpPr>
          <p:cNvPr id="31749" name="Rectangle 2"/>
          <p:cNvSpPr>
            <a:spLocks noGrp="1" noRot="1" noChangeAspect="1" noChangeArrowheads="1" noTextEdit="1"/>
          </p:cNvSpPr>
          <p:nvPr>
            <p:ph type="sldImg"/>
          </p:nvPr>
        </p:nvSpPr>
        <p:spPr>
          <a:xfrm>
            <a:off x="920750" y="746125"/>
            <a:ext cx="4968875" cy="3727450"/>
          </a:xfrm>
          <a:ln/>
        </p:spPr>
      </p:sp>
      <p:sp>
        <p:nvSpPr>
          <p:cNvPr id="31750" name="Rectangle 3"/>
          <p:cNvSpPr>
            <a:spLocks noGrp="1" noChangeArrowheads="1"/>
          </p:cNvSpPr>
          <p:nvPr>
            <p:ph type="body" idx="1"/>
          </p:nvPr>
        </p:nvSpPr>
        <p:spPr>
          <a:xfrm>
            <a:off x="907522" y="4720908"/>
            <a:ext cx="4990571" cy="4472940"/>
          </a:xfrm>
          <a:solidFill>
            <a:srgbClr val="FFFFFF"/>
          </a:solidFill>
          <a:ln>
            <a:solidFill>
              <a:srgbClr val="000000"/>
            </a:solidFill>
            <a:miter lim="800000"/>
            <a:headEnd/>
            <a:tailEnd/>
          </a:ln>
        </p:spPr>
        <p:txBody>
          <a:bodyPr lIns="91752" tIns="45876" rIns="91752" bIns="45876"/>
          <a:lstStyle/>
          <a:p>
            <a:pPr eaLnBrk="1" hangingPunct="1"/>
            <a:endParaRPr lang="zh-TW" altLang="zh-TW">
              <a:latin typeface="Arial" pitchFamily="34" charset="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836613"/>
            <a:ext cx="2057400" cy="5289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836613"/>
            <a:ext cx="6019800" cy="5289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B8FA73B-7635-4BC8-86BF-E4D898AFC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6909" y="0"/>
            <a:ext cx="2817091" cy="811509"/>
          </a:xfrm>
          <a:prstGeom prst="rect">
            <a:avLst/>
          </a:prstGeom>
        </p:spPr>
      </p:pic>
    </p:spTree>
    <p:extLst>
      <p:ext uri="{BB962C8B-B14F-4D97-AF65-F5344CB8AC3E}">
        <p14:creationId xmlns:p14="http://schemas.microsoft.com/office/powerpoint/2010/main" val="3489037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44624"/>
            <a:ext cx="8208911" cy="633412"/>
          </a:xfrm>
        </p:spPr>
        <p:txBody>
          <a:bodyPr/>
          <a:lstStyle>
            <a:lvl1pPr algn="ctr">
              <a:defRPr>
                <a:solidFill>
                  <a:srgbClr val="FF0000"/>
                </a:solidFill>
                <a:effectLst>
                  <a:outerShdw blurRad="38100" dist="38100" dir="2700000" algn="tl">
                    <a:srgbClr val="000000">
                      <a:alpha val="43137"/>
                    </a:srgbClr>
                  </a:outerShdw>
                </a:effectLst>
              </a:defRPr>
            </a:lvl1pPr>
          </a:lstStyle>
          <a:p>
            <a:r>
              <a:rPr lang="zh-TW" altLang="en-US" dirty="0"/>
              <a:t>按一下以編輯母片標題樣式</a:t>
            </a:r>
          </a:p>
        </p:txBody>
      </p:sp>
      <p:sp>
        <p:nvSpPr>
          <p:cNvPr id="3" name="內容版面配置區 2"/>
          <p:cNvSpPr>
            <a:spLocks noGrp="1"/>
          </p:cNvSpPr>
          <p:nvPr>
            <p:ph idx="1"/>
          </p:nvPr>
        </p:nvSpPr>
        <p:spPr>
          <a:xfrm>
            <a:off x="457200" y="1052736"/>
            <a:ext cx="8229600" cy="5256584"/>
          </a:xfrm>
        </p:spPr>
        <p:txBody>
          <a:bodyPr/>
          <a:lstStyle>
            <a:lvl1pPr marL="273050" indent="-273050">
              <a:buSzPct val="80000"/>
              <a:buFontTx/>
              <a:buBlip>
                <a:blip r:embed="rId2"/>
              </a:buBlip>
              <a:defRPr sz="1800" b="1"/>
            </a:lvl1pPr>
            <a:lvl2pPr marL="627063" indent="-271463">
              <a:buSzPct val="90000"/>
              <a:buFontTx/>
              <a:buBlip>
                <a:blip r:embed="rId3"/>
              </a:buBlip>
              <a:defRPr sz="1600" b="1">
                <a:solidFill>
                  <a:schemeClr val="accent6"/>
                </a:solidFill>
              </a:defRPr>
            </a:lvl2pPr>
            <a:lvl3pPr marL="900113" indent="-273050">
              <a:buFontTx/>
              <a:buBlip>
                <a:blip r:embed="rId4"/>
              </a:buBlip>
              <a:defRPr b="1">
                <a:solidFill>
                  <a:srgbClr val="C00000"/>
                </a:solidFill>
              </a:defRPr>
            </a:lvl3pPr>
            <a:lvl4pPr marL="1160463" indent="-260350">
              <a:defRPr b="1"/>
            </a:lvl4pPr>
            <a:lvl5pPr marL="1433513" indent="-273050">
              <a:defRPr b="1"/>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cxnSp>
        <p:nvCxnSpPr>
          <p:cNvPr id="5" name="直線接點 4"/>
          <p:cNvCxnSpPr/>
          <p:nvPr userDrawn="1"/>
        </p:nvCxnSpPr>
        <p:spPr bwMode="auto">
          <a:xfrm>
            <a:off x="467544" y="764704"/>
            <a:ext cx="8208912" cy="0"/>
          </a:xfrm>
          <a:prstGeom prst="line">
            <a:avLst/>
          </a:prstGeom>
          <a:solidFill>
            <a:schemeClr val="accent1"/>
          </a:solidFill>
          <a:ln w="31750" cap="flat" cmpd="sng" algn="ctr">
            <a:solidFill>
              <a:srgbClr val="C00000"/>
            </a:solidFill>
            <a:prstDash val="solid"/>
            <a:round/>
            <a:headEnd type="none" w="med" len="med"/>
            <a:tailEnd type="none"/>
          </a:ln>
          <a:effectLst/>
        </p:spPr>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n-lt"/>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57200" y="1052736"/>
            <a:ext cx="8229600"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7416" name="Text Box 8"/>
          <p:cNvSpPr txBox="1">
            <a:spLocks noChangeAspect="1" noChangeArrowheads="1"/>
          </p:cNvSpPr>
          <p:nvPr/>
        </p:nvSpPr>
        <p:spPr bwMode="auto">
          <a:xfrm>
            <a:off x="6873304" y="6568901"/>
            <a:ext cx="2235200" cy="244475"/>
          </a:xfrm>
          <a:prstGeom prst="rect">
            <a:avLst/>
          </a:prstGeom>
          <a:noFill/>
          <a:ln w="9525">
            <a:noFill/>
            <a:miter lim="800000"/>
            <a:headEnd/>
            <a:tailEnd/>
          </a:ln>
          <a:effectLst/>
        </p:spPr>
        <p:txBody>
          <a:bodyPr/>
          <a:lstStyle/>
          <a:p>
            <a:pPr algn="r">
              <a:spcBef>
                <a:spcPct val="50000"/>
              </a:spcBef>
              <a:defRPr/>
            </a:pPr>
            <a:r>
              <a:rPr lang="en-US" altLang="zh-TW" sz="1000" dirty="0">
                <a:solidFill>
                  <a:schemeClr val="tx1"/>
                </a:solidFill>
              </a:rPr>
              <a:t> Page </a:t>
            </a:r>
            <a:fld id="{AD890233-BA0A-45D8-9740-794E9FFD19F1}" type="slidenum">
              <a:rPr lang="en-US" altLang="zh-TW" sz="1000">
                <a:solidFill>
                  <a:schemeClr val="tx1"/>
                </a:solidFill>
              </a:rPr>
              <a:pPr algn="r">
                <a:spcBef>
                  <a:spcPct val="50000"/>
                </a:spcBef>
                <a:defRPr/>
              </a:pPr>
              <a:t>‹#›</a:t>
            </a:fld>
            <a:r>
              <a:rPr lang="en-US" altLang="zh-TW" sz="1000" dirty="0">
                <a:solidFill>
                  <a:schemeClr val="tx1"/>
                </a:solidFill>
              </a:rPr>
              <a:t>  </a:t>
            </a:r>
          </a:p>
        </p:txBody>
      </p:sp>
      <p:sp>
        <p:nvSpPr>
          <p:cNvPr id="1034" name="Rectangle 17"/>
          <p:cNvSpPr>
            <a:spLocks noGrp="1" noChangeArrowheads="1"/>
          </p:cNvSpPr>
          <p:nvPr>
            <p:ph type="title"/>
          </p:nvPr>
        </p:nvSpPr>
        <p:spPr bwMode="auto">
          <a:xfrm>
            <a:off x="468313" y="116632"/>
            <a:ext cx="8207375"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transition/>
  <p:txStyles>
    <p:titleStyle>
      <a:lvl1pPr algn="ctr" rtl="0" eaLnBrk="0" fontAlgn="base" hangingPunct="0">
        <a:spcBef>
          <a:spcPct val="0"/>
        </a:spcBef>
        <a:spcAft>
          <a:spcPct val="0"/>
        </a:spcAft>
        <a:defRPr kumimoji="1" sz="2400" b="1">
          <a:solidFill>
            <a:srgbClr val="FF0000"/>
          </a:solidFill>
          <a:effectLst>
            <a:outerShdw blurRad="38100" dist="38100" dir="2700000" algn="tl">
              <a:srgbClr val="000000">
                <a:alpha val="43137"/>
              </a:srgbClr>
            </a:outerShdw>
          </a:effectLst>
          <a:latin typeface="+mn-lt"/>
          <a:ea typeface="+mj-ea"/>
          <a:cs typeface="+mj-cs"/>
        </a:defRPr>
      </a:lvl1pPr>
      <a:lvl2pPr algn="l" rtl="0" eaLnBrk="0" fontAlgn="base" hangingPunct="0">
        <a:spcBef>
          <a:spcPct val="0"/>
        </a:spcBef>
        <a:spcAft>
          <a:spcPct val="0"/>
        </a:spcAft>
        <a:defRPr kumimoji="1" sz="2000" b="1">
          <a:solidFill>
            <a:srgbClr val="3366CC"/>
          </a:solidFill>
          <a:latin typeface="Arial" charset="0"/>
          <a:ea typeface="微軟正黑體" pitchFamily="34" charset="-120"/>
        </a:defRPr>
      </a:lvl2pPr>
      <a:lvl3pPr algn="l" rtl="0" eaLnBrk="0" fontAlgn="base" hangingPunct="0">
        <a:spcBef>
          <a:spcPct val="0"/>
        </a:spcBef>
        <a:spcAft>
          <a:spcPct val="0"/>
        </a:spcAft>
        <a:defRPr kumimoji="1" sz="2000" b="1">
          <a:solidFill>
            <a:srgbClr val="3366CC"/>
          </a:solidFill>
          <a:latin typeface="Arial" charset="0"/>
          <a:ea typeface="微軟正黑體" pitchFamily="34" charset="-120"/>
        </a:defRPr>
      </a:lvl3pPr>
      <a:lvl4pPr algn="l" rtl="0" eaLnBrk="0" fontAlgn="base" hangingPunct="0">
        <a:spcBef>
          <a:spcPct val="0"/>
        </a:spcBef>
        <a:spcAft>
          <a:spcPct val="0"/>
        </a:spcAft>
        <a:defRPr kumimoji="1" sz="2000" b="1">
          <a:solidFill>
            <a:srgbClr val="3366CC"/>
          </a:solidFill>
          <a:latin typeface="Arial" charset="0"/>
          <a:ea typeface="微軟正黑體" pitchFamily="34" charset="-120"/>
        </a:defRPr>
      </a:lvl4pPr>
      <a:lvl5pPr algn="l" rtl="0" eaLnBrk="0" fontAlgn="base" hangingPunct="0">
        <a:spcBef>
          <a:spcPct val="0"/>
        </a:spcBef>
        <a:spcAft>
          <a:spcPct val="0"/>
        </a:spcAft>
        <a:defRPr kumimoji="1" sz="2000" b="1">
          <a:solidFill>
            <a:srgbClr val="3366CC"/>
          </a:solidFill>
          <a:latin typeface="Arial" charset="0"/>
          <a:ea typeface="微軟正黑體" pitchFamily="34" charset="-120"/>
        </a:defRPr>
      </a:lvl5pPr>
      <a:lvl6pPr marL="457200" algn="l" rtl="0" fontAlgn="base">
        <a:spcBef>
          <a:spcPct val="0"/>
        </a:spcBef>
        <a:spcAft>
          <a:spcPct val="0"/>
        </a:spcAft>
        <a:defRPr kumimoji="1" sz="2000" b="1">
          <a:solidFill>
            <a:schemeClr val="tx2"/>
          </a:solidFill>
          <a:latin typeface="Arial" charset="0"/>
          <a:ea typeface="新細明體" pitchFamily="18" charset="-120"/>
        </a:defRPr>
      </a:lvl6pPr>
      <a:lvl7pPr marL="914400" algn="l" rtl="0" fontAlgn="base">
        <a:spcBef>
          <a:spcPct val="0"/>
        </a:spcBef>
        <a:spcAft>
          <a:spcPct val="0"/>
        </a:spcAft>
        <a:defRPr kumimoji="1" sz="2000" b="1">
          <a:solidFill>
            <a:schemeClr val="tx2"/>
          </a:solidFill>
          <a:latin typeface="Arial" charset="0"/>
          <a:ea typeface="新細明體" pitchFamily="18" charset="-120"/>
        </a:defRPr>
      </a:lvl7pPr>
      <a:lvl8pPr marL="1371600" algn="l" rtl="0" fontAlgn="base">
        <a:spcBef>
          <a:spcPct val="0"/>
        </a:spcBef>
        <a:spcAft>
          <a:spcPct val="0"/>
        </a:spcAft>
        <a:defRPr kumimoji="1" sz="2000" b="1">
          <a:solidFill>
            <a:schemeClr val="tx2"/>
          </a:solidFill>
          <a:latin typeface="Arial" charset="0"/>
          <a:ea typeface="新細明體" pitchFamily="18" charset="-120"/>
        </a:defRPr>
      </a:lvl8pPr>
      <a:lvl9pPr marL="1828800" algn="l" rtl="0" fontAlgn="base">
        <a:spcBef>
          <a:spcPct val="0"/>
        </a:spcBef>
        <a:spcAft>
          <a:spcPct val="0"/>
        </a:spcAft>
        <a:defRPr kumimoji="1" sz="20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1400">
          <a:solidFill>
            <a:schemeClr val="tx1"/>
          </a:solidFill>
          <a:latin typeface="Tahoma" pitchFamily="34" charset="0"/>
          <a:ea typeface="+mj-ea"/>
          <a:cs typeface="Tahoma" pitchFamily="34" charset="0"/>
        </a:defRPr>
      </a:lvl1pPr>
      <a:lvl2pPr marL="533400" indent="4763" algn="l" rtl="0" eaLnBrk="0" fontAlgn="base" hangingPunct="0">
        <a:spcBef>
          <a:spcPct val="20000"/>
        </a:spcBef>
        <a:spcAft>
          <a:spcPct val="0"/>
        </a:spcAft>
        <a:buChar char="–"/>
        <a:defRPr kumimoji="1" sz="1400">
          <a:solidFill>
            <a:schemeClr val="tx1"/>
          </a:solidFill>
          <a:latin typeface="Tahoma" pitchFamily="34" charset="0"/>
          <a:ea typeface="+mj-ea"/>
          <a:cs typeface="Tahoma" pitchFamily="34" charset="0"/>
        </a:defRPr>
      </a:lvl2pPr>
      <a:lvl3pPr marL="990600" indent="12700" algn="l" rtl="0" eaLnBrk="0" fontAlgn="base" hangingPunct="0">
        <a:spcBef>
          <a:spcPct val="20000"/>
        </a:spcBef>
        <a:spcAft>
          <a:spcPct val="0"/>
        </a:spcAft>
        <a:buChar char="•"/>
        <a:defRPr kumimoji="1" sz="1400">
          <a:solidFill>
            <a:schemeClr val="tx1"/>
          </a:solidFill>
          <a:latin typeface="Tahoma" pitchFamily="34" charset="0"/>
          <a:ea typeface="+mj-ea"/>
          <a:cs typeface="Tahoma" pitchFamily="34" charset="0"/>
        </a:defRPr>
      </a:lvl3pPr>
      <a:lvl4pPr marL="1436688" indent="-65088" algn="l" rtl="0" eaLnBrk="0" fontAlgn="base" hangingPunct="0">
        <a:spcBef>
          <a:spcPct val="20000"/>
        </a:spcBef>
        <a:spcAft>
          <a:spcPct val="0"/>
        </a:spcAft>
        <a:buChar char="–"/>
        <a:defRPr kumimoji="1" sz="1400">
          <a:solidFill>
            <a:schemeClr val="tx1"/>
          </a:solidFill>
          <a:latin typeface="Tahoma" pitchFamily="34" charset="0"/>
          <a:ea typeface="+mj-ea"/>
          <a:cs typeface="Tahoma" pitchFamily="34" charset="0"/>
        </a:defRPr>
      </a:lvl4pPr>
      <a:lvl5pPr marL="1795463" indent="33338" algn="l" rtl="0" eaLnBrk="0" fontAlgn="base" hangingPunct="0">
        <a:spcBef>
          <a:spcPct val="20000"/>
        </a:spcBef>
        <a:spcAft>
          <a:spcPct val="0"/>
        </a:spcAft>
        <a:buChar char="»"/>
        <a:defRPr kumimoji="1" sz="1400">
          <a:solidFill>
            <a:schemeClr val="tx1"/>
          </a:solidFill>
          <a:latin typeface="Tahoma" pitchFamily="34" charset="0"/>
          <a:ea typeface="+mj-ea"/>
          <a:cs typeface="Tahoma" pitchFamily="34" charset="0"/>
        </a:defRPr>
      </a:lvl5pPr>
      <a:lvl6pPr marL="2252663" algn="l" rtl="0" fontAlgn="base">
        <a:spcBef>
          <a:spcPct val="20000"/>
        </a:spcBef>
        <a:spcAft>
          <a:spcPct val="0"/>
        </a:spcAft>
        <a:buChar char="»"/>
        <a:defRPr kumimoji="1" sz="1400">
          <a:solidFill>
            <a:schemeClr val="tx1"/>
          </a:solidFill>
          <a:latin typeface="+mn-lt"/>
          <a:ea typeface="+mn-ea"/>
        </a:defRPr>
      </a:lvl6pPr>
      <a:lvl7pPr marL="2709863" algn="l" rtl="0" fontAlgn="base">
        <a:spcBef>
          <a:spcPct val="20000"/>
        </a:spcBef>
        <a:spcAft>
          <a:spcPct val="0"/>
        </a:spcAft>
        <a:buChar char="»"/>
        <a:defRPr kumimoji="1" sz="1400">
          <a:solidFill>
            <a:schemeClr val="tx1"/>
          </a:solidFill>
          <a:latin typeface="+mn-lt"/>
          <a:ea typeface="+mn-ea"/>
        </a:defRPr>
      </a:lvl7pPr>
      <a:lvl8pPr marL="3167063" algn="l" rtl="0" fontAlgn="base">
        <a:spcBef>
          <a:spcPct val="20000"/>
        </a:spcBef>
        <a:spcAft>
          <a:spcPct val="0"/>
        </a:spcAft>
        <a:buChar char="»"/>
        <a:defRPr kumimoji="1" sz="1400">
          <a:solidFill>
            <a:schemeClr val="tx1"/>
          </a:solidFill>
          <a:latin typeface="+mn-lt"/>
          <a:ea typeface="+mn-ea"/>
        </a:defRPr>
      </a:lvl8pPr>
      <a:lvl9pPr marL="3624263" algn="l" rtl="0" fontAlgn="base">
        <a:spcBef>
          <a:spcPct val="20000"/>
        </a:spcBef>
        <a:spcAft>
          <a:spcPct val="0"/>
        </a:spcAft>
        <a:buChar char="»"/>
        <a:defRPr kumimoji="1"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eehwang@taiyasmart.com.tw"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7">
            <a:extLst>
              <a:ext uri="{FF2B5EF4-FFF2-40B4-BE49-F238E27FC236}">
                <a16:creationId xmlns:a16="http://schemas.microsoft.com/office/drawing/2014/main" id="{B0E98604-67A8-400B-90CA-123692787E3D}"/>
              </a:ext>
            </a:extLst>
          </p:cNvPr>
          <p:cNvSpPr txBox="1">
            <a:spLocks noChangeArrowheads="1"/>
          </p:cNvSpPr>
          <p:nvPr/>
        </p:nvSpPr>
        <p:spPr bwMode="auto">
          <a:xfrm>
            <a:off x="179512" y="3075057"/>
            <a:ext cx="7859657" cy="707886"/>
          </a:xfrm>
          <a:prstGeom prst="rect">
            <a:avLst/>
          </a:prstGeom>
          <a:noFill/>
          <a:ln w="9525">
            <a:noFill/>
            <a:miter lim="800000"/>
            <a:headEnd/>
            <a:tailEnd/>
          </a:ln>
        </p:spPr>
        <p:txBody>
          <a:bodyPr wrap="square">
            <a:spAutoFit/>
          </a:bodyPr>
          <a:lstStyle/>
          <a:p>
            <a:pPr lvl="0">
              <a:defRPr/>
            </a:pPr>
            <a:r>
              <a:rPr lang="zh-TW" altLang="en-US" sz="4000" dirty="0">
                <a:solidFill>
                  <a:srgbClr val="000000">
                    <a:lumMod val="85000"/>
                    <a:lumOff val="1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車用</a:t>
            </a:r>
            <a:r>
              <a:rPr lang="en-US" altLang="zh-TW" sz="4000" dirty="0">
                <a:solidFill>
                  <a:srgbClr val="000000">
                    <a:lumMod val="85000"/>
                    <a:lumOff val="1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LiDAR</a:t>
            </a:r>
            <a:r>
              <a:rPr lang="zh-TW" altLang="en-US" sz="4000" dirty="0">
                <a:solidFill>
                  <a:srgbClr val="000000">
                    <a:lumMod val="85000"/>
                    <a:lumOff val="1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發展近況</a:t>
            </a:r>
            <a:endParaRPr kumimoji="1" lang="zh-TW"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3" name="矩形 2">
            <a:extLst>
              <a:ext uri="{FF2B5EF4-FFF2-40B4-BE49-F238E27FC236}">
                <a16:creationId xmlns:a16="http://schemas.microsoft.com/office/drawing/2014/main" id="{383BA022-6AB1-42EC-9D77-AC844D1E5791}"/>
              </a:ext>
            </a:extLst>
          </p:cNvPr>
          <p:cNvSpPr/>
          <p:nvPr/>
        </p:nvSpPr>
        <p:spPr>
          <a:xfrm>
            <a:off x="5508104" y="5085184"/>
            <a:ext cx="3384376" cy="1250022"/>
          </a:xfrm>
          <a:prstGeom prst="rect">
            <a:avLst/>
          </a:prstGeom>
        </p:spPr>
        <p:txBody>
          <a:bodyPr wrap="square">
            <a:spAutoFit/>
          </a:bodyPr>
          <a:lstStyle/>
          <a:p>
            <a:pPr marL="342900" marR="0" lvl="0" indent="-342900" algn="r" defTabSz="914400" rtl="0" eaLnBrk="1" fontAlgn="base" latinLnBrk="0" hangingPunct="1">
              <a:lnSpc>
                <a:spcPts val="1600"/>
              </a:lnSpc>
              <a:spcBef>
                <a:spcPct val="20000"/>
              </a:spcBef>
              <a:spcAft>
                <a:spcPct val="0"/>
              </a:spcAft>
              <a:buClr>
                <a:srgbClr val="BBE0E3"/>
              </a:buClr>
              <a:buSzTx/>
              <a:buFontTx/>
              <a:buNone/>
              <a:tabLst/>
              <a:defRPr/>
            </a:pPr>
            <a:r>
              <a:rPr kumimoji="1" lang="zh-TW" altLang="en-US"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黃鋰</a:t>
            </a:r>
            <a:endParaRPr kumimoji="1" lang="en-US"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r" defTabSz="914400" rtl="0" eaLnBrk="1" fontAlgn="base" latinLnBrk="0" hangingPunct="1">
              <a:lnSpc>
                <a:spcPts val="1600"/>
              </a:lnSpc>
              <a:spcBef>
                <a:spcPct val="20000"/>
              </a:spcBef>
              <a:spcAft>
                <a:spcPct val="0"/>
              </a:spcAft>
              <a:buClr>
                <a:srgbClr val="BBE0E3"/>
              </a:buClr>
              <a:buSzTx/>
              <a:buFontTx/>
              <a:buNone/>
              <a:tabLst/>
              <a:defRPr/>
            </a:pPr>
            <a:r>
              <a:rPr kumimoji="1" lang="zh-TW" altLang="en-US" sz="1200" b="0" i="0" u="none" strike="noStrike" kern="1200" cap="none" spc="0" normalizeH="0" baseline="0" noProof="0" dirty="0">
                <a:ln>
                  <a:noFill/>
                </a:ln>
                <a:solidFill>
                  <a:srgbClr val="000000">
                    <a:lumMod val="65000"/>
                    <a:lumOff val="35000"/>
                  </a:srgbClr>
                </a:solidFill>
                <a:effectLst/>
                <a:uLnTx/>
                <a:uFillTx/>
                <a:latin typeface="微軟正黑體" panose="020B0604030504040204" pitchFamily="34" charset="-120"/>
                <a:ea typeface="微軟正黑體" panose="020B0604030504040204" pitchFamily="34" charset="-120"/>
                <a:cs typeface="Tahoma" pitchFamily="34" charset="0"/>
              </a:rPr>
              <a:t>台亞智能市場研究</a:t>
            </a:r>
            <a:endParaRPr kumimoji="1" lang="en-US" altLang="zh-TW" sz="1200" b="0" i="0" u="none" strike="noStrike" kern="1200" cap="none" spc="0" normalizeH="0" baseline="0" noProof="0" dirty="0">
              <a:ln>
                <a:noFill/>
              </a:ln>
              <a:solidFill>
                <a:srgbClr val="000000">
                  <a:lumMod val="65000"/>
                  <a:lumOff val="35000"/>
                </a:srgbClr>
              </a:solidFill>
              <a:effectLst/>
              <a:uLnTx/>
              <a:uFillTx/>
              <a:latin typeface="微軟正黑體" panose="020B0604030504040204" pitchFamily="34" charset="-120"/>
              <a:ea typeface="微軟正黑體" panose="020B0604030504040204" pitchFamily="34" charset="-120"/>
              <a:cs typeface="Tahoma" pitchFamily="34" charset="0"/>
            </a:endParaRPr>
          </a:p>
          <a:p>
            <a:pPr marL="342900" lvl="0" indent="-342900" algn="r">
              <a:lnSpc>
                <a:spcPts val="1600"/>
              </a:lnSpc>
              <a:spcBef>
                <a:spcPct val="20000"/>
              </a:spcBef>
              <a:buClr>
                <a:srgbClr val="BBE0E3"/>
              </a:buClr>
              <a:defRPr/>
            </a:pPr>
            <a:r>
              <a:rPr lang="en-US" altLang="zh-TW" sz="1200" b="0" dirty="0">
                <a:solidFill>
                  <a:srgbClr val="000000">
                    <a:lumMod val="65000"/>
                    <a:lumOff val="35000"/>
                  </a:srgbClr>
                </a:solidFill>
                <a:latin typeface="微軟正黑體" panose="020B0604030504040204" pitchFamily="34" charset="-120"/>
                <a:ea typeface="微軟正黑體" panose="020B0604030504040204" pitchFamily="34" charset="-120"/>
                <a:cs typeface="Tahoma" pitchFamily="34" charset="0"/>
              </a:rPr>
              <a:t>Taiya Smart Market Research Co.</a:t>
            </a:r>
          </a:p>
          <a:p>
            <a:pPr marL="342900" marR="0" lvl="0" indent="-342900" algn="r" defTabSz="914400" rtl="0" eaLnBrk="1" fontAlgn="base" latinLnBrk="0" hangingPunct="1">
              <a:lnSpc>
                <a:spcPts val="1600"/>
              </a:lnSpc>
              <a:spcBef>
                <a:spcPct val="20000"/>
              </a:spcBef>
              <a:spcAft>
                <a:spcPct val="0"/>
              </a:spcAft>
              <a:buClr>
                <a:srgbClr val="BBE0E3"/>
              </a:buClr>
              <a:buSzTx/>
              <a:buFontTx/>
              <a:buNone/>
              <a:tabLst/>
              <a:defRPr/>
            </a:pPr>
            <a:r>
              <a:rPr kumimoji="1" lang="en-US" altLang="zh-TW" sz="1200" b="0" i="0" u="none" strike="noStrike" kern="1200" cap="none" spc="0" normalizeH="0" baseline="0" noProof="0" dirty="0">
                <a:ln>
                  <a:noFill/>
                </a:ln>
                <a:solidFill>
                  <a:srgbClr val="000000">
                    <a:lumMod val="65000"/>
                    <a:lumOff val="35000"/>
                  </a:srgbClr>
                </a:solidFill>
                <a:effectLst/>
                <a:uLnTx/>
                <a:uFillTx/>
                <a:latin typeface="微軟正黑體" panose="020B0604030504040204" pitchFamily="34" charset="-120"/>
                <a:ea typeface="微軟正黑體" panose="020B0604030504040204" pitchFamily="34" charset="-120"/>
                <a:cs typeface="Tahoma" pitchFamily="34" charset="0"/>
                <a:hlinkClick r:id="rId2"/>
              </a:rPr>
              <a:t>leehwang@taiyasmart.com.tw</a:t>
            </a:r>
            <a:endParaRPr kumimoji="1" lang="en-US" altLang="zh-TW" sz="1200" b="0" i="0" u="none" strike="noStrike" kern="1200" cap="none" spc="0" normalizeH="0" baseline="0" noProof="0" dirty="0">
              <a:ln>
                <a:noFill/>
              </a:ln>
              <a:solidFill>
                <a:srgbClr val="000000">
                  <a:lumMod val="65000"/>
                  <a:lumOff val="35000"/>
                </a:srgbClr>
              </a:solidFill>
              <a:effectLst/>
              <a:uLnTx/>
              <a:uFillTx/>
              <a:latin typeface="微軟正黑體" panose="020B0604030504040204" pitchFamily="34" charset="-120"/>
              <a:ea typeface="微軟正黑體" panose="020B0604030504040204" pitchFamily="34" charset="-120"/>
              <a:cs typeface="Tahoma" pitchFamily="34" charset="0"/>
            </a:endParaRPr>
          </a:p>
          <a:p>
            <a:pPr marL="342900" marR="0" lvl="0" indent="-342900" algn="r" defTabSz="914400" rtl="0" eaLnBrk="1" fontAlgn="base" latinLnBrk="0" hangingPunct="1">
              <a:lnSpc>
                <a:spcPts val="1600"/>
              </a:lnSpc>
              <a:spcBef>
                <a:spcPct val="20000"/>
              </a:spcBef>
              <a:spcAft>
                <a:spcPct val="0"/>
              </a:spcAft>
              <a:buClr>
                <a:srgbClr val="BBE0E3"/>
              </a:buClr>
              <a:buSzTx/>
              <a:buFontTx/>
              <a:buNone/>
              <a:tabLst/>
              <a:defRPr/>
            </a:pPr>
            <a:r>
              <a:rPr kumimoji="1" lang="en-US" altLang="zh-TW" sz="1200" b="0" i="0" u="none" strike="noStrike" kern="1200" cap="none" spc="0" normalizeH="0" baseline="0" noProof="0" dirty="0">
                <a:ln>
                  <a:noFill/>
                </a:ln>
                <a:solidFill>
                  <a:srgbClr val="000000">
                    <a:lumMod val="65000"/>
                    <a:lumOff val="35000"/>
                  </a:srgbClr>
                </a:solidFill>
                <a:effectLst/>
                <a:uLnTx/>
                <a:uFillTx/>
                <a:latin typeface="微軟正黑體" panose="020B0604030504040204" pitchFamily="34" charset="-120"/>
                <a:ea typeface="微軟正黑體" panose="020B0604030504040204" pitchFamily="34" charset="-120"/>
                <a:cs typeface="Tahoma" pitchFamily="34" charset="0"/>
              </a:rPr>
              <a:t>2019/05/05</a:t>
            </a:r>
          </a:p>
        </p:txBody>
      </p:sp>
    </p:spTree>
    <p:extLst>
      <p:ext uri="{BB962C8B-B14F-4D97-AF65-F5344CB8AC3E}">
        <p14:creationId xmlns:p14="http://schemas.microsoft.com/office/powerpoint/2010/main" val="9723311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F89195-AA7A-48E0-B5AA-6C27D9B0A168}"/>
              </a:ext>
            </a:extLst>
          </p:cNvPr>
          <p:cNvSpPr>
            <a:spLocks noGrp="1"/>
          </p:cNvSpPr>
          <p:nvPr>
            <p:ph type="title"/>
          </p:nvPr>
        </p:nvSpPr>
        <p:spPr/>
        <p:txBody>
          <a:bodyPr/>
          <a:lstStyle/>
          <a:p>
            <a:r>
              <a:rPr lang="en-US" altLang="zh-TW" dirty="0"/>
              <a:t>LiDAR</a:t>
            </a:r>
            <a:r>
              <a:rPr lang="zh-TW" altLang="en-US" dirty="0"/>
              <a:t>簡介</a:t>
            </a:r>
          </a:p>
        </p:txBody>
      </p:sp>
      <p:sp>
        <p:nvSpPr>
          <p:cNvPr id="3" name="內容版面配置區 2">
            <a:extLst>
              <a:ext uri="{FF2B5EF4-FFF2-40B4-BE49-F238E27FC236}">
                <a16:creationId xmlns:a16="http://schemas.microsoft.com/office/drawing/2014/main" id="{5D695236-EC0A-4DB0-830E-9B317C902BBF}"/>
              </a:ext>
            </a:extLst>
          </p:cNvPr>
          <p:cNvSpPr>
            <a:spLocks noGrp="1"/>
          </p:cNvSpPr>
          <p:nvPr>
            <p:ph idx="1"/>
          </p:nvPr>
        </p:nvSpPr>
        <p:spPr>
          <a:xfrm>
            <a:off x="467544" y="908720"/>
            <a:ext cx="8496944" cy="5472608"/>
          </a:xfrm>
        </p:spPr>
        <p:txBody>
          <a:bodyPr/>
          <a:lstStyle/>
          <a:p>
            <a:r>
              <a:rPr lang="zh-TW" altLang="en-US" sz="1400" dirty="0">
                <a:latin typeface="+mj-ea"/>
              </a:rPr>
              <a:t>簡介</a:t>
            </a:r>
            <a:endParaRPr lang="en-US" altLang="zh-TW" sz="1400" dirty="0">
              <a:latin typeface="+mj-ea"/>
            </a:endParaRPr>
          </a:p>
          <a:p>
            <a:pPr lvl="1"/>
            <a:r>
              <a:rPr lang="en-US" altLang="zh-TW" sz="1200" dirty="0">
                <a:latin typeface="+mj-ea"/>
              </a:rPr>
              <a:t>LiDAR(Light Detection And Ranging)</a:t>
            </a:r>
            <a:r>
              <a:rPr lang="zh-TW" altLang="en-US" sz="1200" dirty="0">
                <a:latin typeface="+mj-ea"/>
              </a:rPr>
              <a:t> 亦稱光達，係由雷射模組產生雷射脈衝後，投射到目標體後，再由接收器檢知投射到目標後的反射脈衝。從發送雷射到接收脈衝的飛行時間</a:t>
            </a:r>
            <a:r>
              <a:rPr lang="en-US" altLang="zh-TW" sz="1200" dirty="0">
                <a:latin typeface="+mj-ea"/>
              </a:rPr>
              <a:t>(time of flight; TOF)</a:t>
            </a:r>
            <a:r>
              <a:rPr lang="zh-TW" altLang="en-US" sz="1200" dirty="0">
                <a:latin typeface="+mj-ea"/>
              </a:rPr>
              <a:t>，可計算出兩者間距離</a:t>
            </a:r>
            <a:endParaRPr lang="en-US" altLang="zh-TW" sz="1200" dirty="0">
              <a:latin typeface="+mj-ea"/>
            </a:endParaRPr>
          </a:p>
          <a:p>
            <a:pPr lvl="1"/>
            <a:r>
              <a:rPr lang="en-US" altLang="zh-TW" sz="1200" dirty="0">
                <a:latin typeface="+mj-ea"/>
              </a:rPr>
              <a:t>LiDAR</a:t>
            </a:r>
            <a:r>
              <a:rPr lang="zh-TW" altLang="en-US" sz="1200" dirty="0">
                <a:latin typeface="+mj-ea"/>
              </a:rPr>
              <a:t>在被用在自動駕駛前已被應用在地表測量、風速測量、建築施工、礦業、林業和機器人等，作為高分辨率和高精度的量測技術。與相機、雷達等感測技術相比，可提供周遭環境的高分辨率和高度精確的</a:t>
            </a:r>
            <a:r>
              <a:rPr lang="en-US" altLang="zh-TW" sz="1200" dirty="0">
                <a:latin typeface="+mj-ea"/>
              </a:rPr>
              <a:t>3D</a:t>
            </a:r>
            <a:r>
              <a:rPr lang="zh-TW" altLang="en-US" sz="1200" dirty="0">
                <a:latin typeface="+mj-ea"/>
              </a:rPr>
              <a:t>量測。自動駕駛用途更包含前方障礙物偵測、防碰撞偵測、物體和行人識別、地形描繪等，已獲多家國際大廠在測試時使用</a:t>
            </a:r>
            <a:endParaRPr lang="en-US" altLang="zh-TW" sz="1200" dirty="0">
              <a:latin typeface="+mj-ea"/>
            </a:endParaRPr>
          </a:p>
          <a:p>
            <a:pPr lvl="1"/>
            <a:r>
              <a:rPr lang="zh-TW" altLang="en-US" sz="1200" dirty="0">
                <a:latin typeface="+mj-ea"/>
              </a:rPr>
              <a:t>市售的</a:t>
            </a:r>
            <a:r>
              <a:rPr lang="en-US" altLang="zh-TW" sz="1200" dirty="0">
                <a:latin typeface="+mj-ea"/>
              </a:rPr>
              <a:t>LiDAR</a:t>
            </a:r>
            <a:r>
              <a:rPr lang="zh-TW" altLang="en-US" sz="1200" dirty="0">
                <a:latin typeface="+mj-ea"/>
              </a:rPr>
              <a:t>大致分為兩類型：短距離和長距離</a:t>
            </a:r>
            <a:r>
              <a:rPr lang="en-US" altLang="zh-TW" sz="1200" dirty="0">
                <a:latin typeface="+mj-ea"/>
              </a:rPr>
              <a:t>LiDAR</a:t>
            </a:r>
            <a:r>
              <a:rPr lang="zh-TW" altLang="en-US" sz="1200" dirty="0">
                <a:latin typeface="+mj-ea"/>
              </a:rPr>
              <a:t>。短距離</a:t>
            </a:r>
            <a:r>
              <a:rPr lang="en-US" altLang="zh-TW" sz="1200" dirty="0">
                <a:latin typeface="+mj-ea"/>
              </a:rPr>
              <a:t>LiDAR</a:t>
            </a:r>
            <a:r>
              <a:rPr lang="zh-TW" altLang="en-US" sz="1200" dirty="0">
                <a:latin typeface="+mj-ea"/>
              </a:rPr>
              <a:t>通常量測小於</a:t>
            </a:r>
            <a:r>
              <a:rPr lang="en-US" altLang="zh-TW" sz="1200" dirty="0">
                <a:latin typeface="+mj-ea"/>
              </a:rPr>
              <a:t>50</a:t>
            </a:r>
            <a:r>
              <a:rPr lang="zh-TW" altLang="en-US" sz="1200" dirty="0">
                <a:latin typeface="+mj-ea"/>
              </a:rPr>
              <a:t>米的距離與窄角度範圍，用於前方碰撞警告和盲點檢測等。依照技術不同分為</a:t>
            </a:r>
            <a:r>
              <a:rPr lang="en-US" altLang="zh-TW" sz="1200" dirty="0">
                <a:latin typeface="+mj-ea"/>
              </a:rPr>
              <a:t>:</a:t>
            </a:r>
            <a:r>
              <a:rPr lang="zh-TW" altLang="en-US" sz="1200" dirty="0">
                <a:latin typeface="+mj-ea"/>
              </a:rPr>
              <a:t> </a:t>
            </a:r>
            <a:r>
              <a:rPr lang="zh-TW" altLang="en-US" sz="1200" dirty="0">
                <a:solidFill>
                  <a:srgbClr val="FF0000"/>
                </a:solidFill>
                <a:latin typeface="+mj-ea"/>
              </a:rPr>
              <a:t>機械掃描式、</a:t>
            </a:r>
            <a:r>
              <a:rPr lang="en-US" altLang="zh-TW" sz="1200" dirty="0">
                <a:solidFill>
                  <a:srgbClr val="FF0000"/>
                </a:solidFill>
                <a:latin typeface="+mj-ea"/>
              </a:rPr>
              <a:t>Flash LiDAR</a:t>
            </a:r>
            <a:r>
              <a:rPr lang="zh-TW" altLang="en-US" sz="1200" dirty="0">
                <a:solidFill>
                  <a:srgbClr val="FF0000"/>
                </a:solidFill>
                <a:latin typeface="+mj-ea"/>
              </a:rPr>
              <a:t>、</a:t>
            </a:r>
            <a:r>
              <a:rPr lang="en-US" altLang="zh-TW" sz="1200" dirty="0">
                <a:solidFill>
                  <a:srgbClr val="FF0000"/>
                </a:solidFill>
                <a:latin typeface="+mj-ea"/>
              </a:rPr>
              <a:t>OPA LiDAR</a:t>
            </a:r>
            <a:r>
              <a:rPr lang="zh-TW" altLang="en-US" sz="1200" dirty="0">
                <a:solidFill>
                  <a:srgbClr val="FF0000"/>
                </a:solidFill>
                <a:latin typeface="+mj-ea"/>
              </a:rPr>
              <a:t>、</a:t>
            </a:r>
            <a:r>
              <a:rPr lang="en-US" altLang="zh-TW" sz="1200" dirty="0">
                <a:solidFill>
                  <a:srgbClr val="FF0000"/>
                </a:solidFill>
                <a:latin typeface="+mj-ea"/>
              </a:rPr>
              <a:t>MEMS LiDAR</a:t>
            </a:r>
            <a:r>
              <a:rPr lang="zh-TW" altLang="en-US" sz="1200" dirty="0">
                <a:solidFill>
                  <a:srgbClr val="FF0000"/>
                </a:solidFill>
                <a:latin typeface="+mj-ea"/>
              </a:rPr>
              <a:t>等</a:t>
            </a:r>
            <a:endParaRPr lang="en-US" altLang="zh-TW" sz="1200" dirty="0">
              <a:solidFill>
                <a:srgbClr val="FF0000"/>
              </a:solidFill>
              <a:latin typeface="+mj-ea"/>
            </a:endParaRPr>
          </a:p>
          <a:p>
            <a:r>
              <a:rPr lang="zh-TW" altLang="en-US" sz="1400" dirty="0">
                <a:latin typeface="+mj-ea"/>
              </a:rPr>
              <a:t>主要優點</a:t>
            </a:r>
            <a:endParaRPr lang="en-US" altLang="zh-TW" sz="1400" dirty="0">
              <a:latin typeface="+mj-ea"/>
            </a:endParaRPr>
          </a:p>
          <a:p>
            <a:pPr lvl="1"/>
            <a:r>
              <a:rPr lang="zh-TW" altLang="en-US" sz="1200" dirty="0">
                <a:latin typeface="+mj-ea"/>
              </a:rPr>
              <a:t>為產生完整數據，感測器須能快速地對外界環境進行採樣，</a:t>
            </a:r>
            <a:r>
              <a:rPr lang="en-US" altLang="zh-TW" sz="1200" dirty="0">
                <a:latin typeface="+mj-ea"/>
              </a:rPr>
              <a:t>LiDAR</a:t>
            </a:r>
            <a:r>
              <a:rPr lang="zh-TW" altLang="en-US" sz="1200" dirty="0">
                <a:latin typeface="+mj-ea"/>
              </a:rPr>
              <a:t>與毫米波雷達及相機等感測器比較，機械式</a:t>
            </a:r>
            <a:r>
              <a:rPr lang="en-US" altLang="zh-TW" sz="1200" dirty="0">
                <a:latin typeface="+mj-ea"/>
              </a:rPr>
              <a:t>LiDAR</a:t>
            </a:r>
            <a:r>
              <a:rPr lang="zh-TW" altLang="en-US" sz="1200" dirty="0">
                <a:latin typeface="+mj-ea"/>
              </a:rPr>
              <a:t>常具有</a:t>
            </a:r>
            <a:r>
              <a:rPr lang="en-US" altLang="zh-TW" sz="1200" dirty="0">
                <a:latin typeface="+mj-ea"/>
              </a:rPr>
              <a:t>64</a:t>
            </a:r>
            <a:r>
              <a:rPr lang="zh-TW" altLang="en-US" sz="1200" dirty="0">
                <a:latin typeface="+mj-ea"/>
              </a:rPr>
              <a:t>階雷射發射器及接收裝置，使每秒產生超過一百萬個以上資料點。</a:t>
            </a:r>
            <a:r>
              <a:rPr lang="en-US" altLang="zh-TW" sz="1200" dirty="0">
                <a:latin typeface="+mj-ea"/>
              </a:rPr>
              <a:t>LiDAR</a:t>
            </a:r>
            <a:r>
              <a:rPr lang="zh-TW" altLang="en-US" sz="1200" dirty="0">
                <a:latin typeface="+mj-ea"/>
              </a:rPr>
              <a:t>有不同種類，主要優點</a:t>
            </a:r>
            <a:r>
              <a:rPr lang="en-US" altLang="zh-TW" sz="1200" dirty="0">
                <a:latin typeface="+mj-ea"/>
              </a:rPr>
              <a:t>: 1)</a:t>
            </a:r>
            <a:r>
              <a:rPr lang="zh-TW" altLang="en-US" sz="1200" dirty="0">
                <a:latin typeface="+mj-ea"/>
              </a:rPr>
              <a:t>使用雷射光束，投射及接收速度最快。</a:t>
            </a:r>
            <a:r>
              <a:rPr lang="en-US" altLang="zh-TW" sz="1200" dirty="0">
                <a:latin typeface="+mj-ea"/>
              </a:rPr>
              <a:t>2)</a:t>
            </a:r>
            <a:r>
              <a:rPr lang="zh-TW" altLang="en-US" sz="1200" dirty="0">
                <a:latin typeface="+mj-ea"/>
              </a:rPr>
              <a:t>高分辨率精確到厘米。</a:t>
            </a:r>
            <a:r>
              <a:rPr lang="en-US" altLang="zh-TW" sz="1200" dirty="0">
                <a:latin typeface="+mj-ea"/>
              </a:rPr>
              <a:t>2)</a:t>
            </a:r>
            <a:r>
              <a:rPr lang="zh-TW" altLang="en-US" sz="1200" dirty="0">
                <a:latin typeface="+mj-ea"/>
              </a:rPr>
              <a:t>數據可輕易轉換為</a:t>
            </a:r>
            <a:r>
              <a:rPr lang="en-US" altLang="zh-TW" sz="1200" dirty="0">
                <a:latin typeface="+mj-ea"/>
              </a:rPr>
              <a:t>3D</a:t>
            </a:r>
            <a:r>
              <a:rPr lang="zh-TW" altLang="en-US" sz="1200" dirty="0">
                <a:latin typeface="+mj-ea"/>
              </a:rPr>
              <a:t>地圖以解釋環境</a:t>
            </a:r>
            <a:r>
              <a:rPr lang="en-US" altLang="zh-TW" sz="1200" dirty="0">
                <a:latin typeface="+mj-ea"/>
              </a:rPr>
              <a:t>3)LiDAR</a:t>
            </a:r>
            <a:r>
              <a:rPr lang="zh-TW" altLang="en-US" sz="1200" dirty="0">
                <a:latin typeface="+mj-ea"/>
              </a:rPr>
              <a:t>比較不受環境光變化影響，在低照度條件下表現良好。</a:t>
            </a:r>
            <a:r>
              <a:rPr lang="en-US" altLang="zh-TW" sz="1200" dirty="0">
                <a:latin typeface="+mj-ea"/>
              </a:rPr>
              <a:t>4)LiDAR</a:t>
            </a:r>
            <a:r>
              <a:rPr lang="zh-TW" altLang="en-US" sz="1200" dirty="0">
                <a:latin typeface="+mj-ea"/>
              </a:rPr>
              <a:t>數據為直接測量可實現更快的性能並降低處理要求</a:t>
            </a:r>
            <a:endParaRPr lang="en-US" altLang="zh-TW" sz="1200" dirty="0">
              <a:latin typeface="+mj-ea"/>
            </a:endParaRPr>
          </a:p>
          <a:p>
            <a:pPr lvl="1"/>
            <a:r>
              <a:rPr lang="en-US" altLang="zh-TW" sz="1200" dirty="0">
                <a:latin typeface="+mj-ea"/>
              </a:rPr>
              <a:t>LiDAR</a:t>
            </a:r>
            <a:r>
              <a:rPr lang="zh-TW" altLang="en-US" sz="1200" dirty="0">
                <a:latin typeface="+mj-ea"/>
              </a:rPr>
              <a:t>提供高角度解析距離資訊，訊號源是半導體雷射，波長</a:t>
            </a:r>
            <a:r>
              <a:rPr lang="en-US" altLang="zh-TW" sz="1200" dirty="0">
                <a:latin typeface="+mj-ea"/>
              </a:rPr>
              <a:t>905~1550</a:t>
            </a:r>
            <a:r>
              <a:rPr lang="zh-TW" altLang="en-US" sz="1200" dirty="0">
                <a:latin typeface="+mj-ea"/>
              </a:rPr>
              <a:t>奈米，角度解析度可小於</a:t>
            </a:r>
            <a:r>
              <a:rPr lang="en-US" altLang="zh-TW" sz="1200" dirty="0">
                <a:latin typeface="+mj-ea"/>
              </a:rPr>
              <a:t>0.1</a:t>
            </a:r>
            <a:r>
              <a:rPr lang="zh-TW" altLang="en-US" sz="1200" dirty="0">
                <a:latin typeface="+mj-ea"/>
              </a:rPr>
              <a:t>度以下，相對 </a:t>
            </a:r>
            <a:r>
              <a:rPr lang="en-US" altLang="zh-TW" sz="1200" dirty="0">
                <a:latin typeface="+mj-ea"/>
              </a:rPr>
              <a:t>77 GHz </a:t>
            </a:r>
            <a:r>
              <a:rPr lang="zh-TW" altLang="en-US" sz="1200" dirty="0">
                <a:latin typeface="+mj-ea"/>
              </a:rPr>
              <a:t>毫米波波長約</a:t>
            </a:r>
            <a:r>
              <a:rPr lang="en-US" altLang="zh-TW" sz="1200" dirty="0">
                <a:latin typeface="+mj-ea"/>
              </a:rPr>
              <a:t>4</a:t>
            </a:r>
            <a:r>
              <a:rPr lang="zh-TW" altLang="en-US" sz="1200" dirty="0">
                <a:latin typeface="+mj-ea"/>
              </a:rPr>
              <a:t>毫米，解析度約</a:t>
            </a:r>
            <a:r>
              <a:rPr lang="en-US" altLang="zh-TW" sz="1200" dirty="0">
                <a:latin typeface="+mj-ea"/>
              </a:rPr>
              <a:t>5</a:t>
            </a:r>
            <a:r>
              <a:rPr lang="zh-TW" altLang="en-US" sz="1200" dirty="0">
                <a:latin typeface="+mj-ea"/>
              </a:rPr>
              <a:t>度以上，角度解析度是</a:t>
            </a:r>
            <a:r>
              <a:rPr lang="en-US" altLang="zh-TW" sz="1200" dirty="0">
                <a:latin typeface="+mj-ea"/>
              </a:rPr>
              <a:t>77 GHz </a:t>
            </a:r>
            <a:r>
              <a:rPr lang="zh-TW" altLang="en-US" sz="1200" dirty="0">
                <a:latin typeface="+mj-ea"/>
              </a:rPr>
              <a:t>毫米波的</a:t>
            </a:r>
            <a:r>
              <a:rPr lang="en-US" altLang="zh-TW" sz="1200" dirty="0">
                <a:latin typeface="+mj-ea"/>
              </a:rPr>
              <a:t>4000</a:t>
            </a:r>
            <a:r>
              <a:rPr lang="zh-TW" altLang="en-US" sz="1200" dirty="0">
                <a:latin typeface="+mj-ea"/>
              </a:rPr>
              <a:t>倍。主要用於前方障礙物偵測、四周環景圖像建置等</a:t>
            </a:r>
            <a:endParaRPr lang="en-US" altLang="zh-TW" sz="1200" dirty="0">
              <a:latin typeface="+mj-ea"/>
            </a:endParaRPr>
          </a:p>
          <a:p>
            <a:pPr lvl="1"/>
            <a:r>
              <a:rPr lang="zh-TW" altLang="en-US" sz="1200" dirty="0">
                <a:latin typeface="+mj-ea"/>
              </a:rPr>
              <a:t>機械式掃描</a:t>
            </a:r>
            <a:r>
              <a:rPr lang="en-US" altLang="zh-TW" sz="1200" dirty="0">
                <a:latin typeface="+mj-ea"/>
              </a:rPr>
              <a:t>LiDAR</a:t>
            </a:r>
            <a:r>
              <a:rPr lang="zh-TW" altLang="en-US" sz="1200" dirty="0">
                <a:latin typeface="+mj-ea"/>
              </a:rPr>
              <a:t>市場銷售實績最多；</a:t>
            </a:r>
            <a:r>
              <a:rPr lang="en-US" altLang="zh-TW" sz="1200" dirty="0">
                <a:latin typeface="+mj-ea"/>
              </a:rPr>
              <a:t>MEMS LiDAR</a:t>
            </a:r>
            <a:r>
              <a:rPr lang="zh-TW" altLang="en-US" sz="1200" dirty="0">
                <a:latin typeface="+mj-ea"/>
              </a:rPr>
              <a:t>具有小尺寸成本低優點；</a:t>
            </a:r>
            <a:r>
              <a:rPr lang="en-US" altLang="zh-TW" sz="1200" dirty="0">
                <a:latin typeface="+mj-ea"/>
              </a:rPr>
              <a:t>Flash LiDAR</a:t>
            </a:r>
            <a:r>
              <a:rPr lang="zh-TW" altLang="en-US" sz="1200" dirty="0">
                <a:latin typeface="+mj-ea"/>
              </a:rPr>
              <a:t>結構簡單體積小成本較低；光學相位陣列</a:t>
            </a:r>
            <a:r>
              <a:rPr lang="en-US" altLang="zh-TW" sz="1200" dirty="0">
                <a:latin typeface="+mj-ea"/>
              </a:rPr>
              <a:t>LiDAR</a:t>
            </a:r>
            <a:r>
              <a:rPr lang="zh-TW" altLang="en-US" sz="1200" dirty="0">
                <a:latin typeface="+mj-ea"/>
              </a:rPr>
              <a:t>不需要移動型零件，具小型化和低成本潛力</a:t>
            </a:r>
            <a:endParaRPr lang="en-US" altLang="zh-TW" sz="1200" dirty="0">
              <a:latin typeface="+mj-ea"/>
            </a:endParaRPr>
          </a:p>
          <a:p>
            <a:r>
              <a:rPr lang="zh-TW" altLang="en-US" sz="1400" dirty="0">
                <a:latin typeface="+mj-ea"/>
              </a:rPr>
              <a:t>主要缺點</a:t>
            </a:r>
            <a:endParaRPr lang="en-US" altLang="zh-TW" sz="1400" dirty="0">
              <a:latin typeface="+mj-ea"/>
            </a:endParaRPr>
          </a:p>
          <a:p>
            <a:pPr lvl="1"/>
            <a:r>
              <a:rPr lang="zh-TW" altLang="en-US" sz="1200" dirty="0">
                <a:latin typeface="+mj-ea"/>
              </a:rPr>
              <a:t>大霧和大雨會減弱發射的雷射脈衝造成影響</a:t>
            </a:r>
            <a:endParaRPr lang="en-US" altLang="zh-TW" sz="1200" dirty="0">
              <a:latin typeface="+mj-ea"/>
            </a:endParaRPr>
          </a:p>
          <a:p>
            <a:pPr lvl="1"/>
            <a:r>
              <a:rPr lang="zh-TW" altLang="en-US" sz="1200" dirty="0">
                <a:latin typeface="+mj-ea"/>
              </a:rPr>
              <a:t>機械式</a:t>
            </a:r>
            <a:r>
              <a:rPr lang="en-US" altLang="zh-TW" sz="1200" dirty="0">
                <a:latin typeface="+mj-ea"/>
              </a:rPr>
              <a:t>LiDAR</a:t>
            </a:r>
            <a:r>
              <a:rPr lang="zh-TW" altLang="en-US" sz="1200" dirty="0">
                <a:latin typeface="+mj-ea"/>
              </a:rPr>
              <a:t>旋轉時數據更新率較慢，最快旋轉速率約</a:t>
            </a:r>
            <a:r>
              <a:rPr lang="en-US" altLang="zh-TW" sz="1200" dirty="0">
                <a:latin typeface="+mj-ea"/>
              </a:rPr>
              <a:t>10Hz</a:t>
            </a:r>
            <a:r>
              <a:rPr lang="zh-TW" altLang="en-US" sz="1200" dirty="0">
                <a:latin typeface="+mj-ea"/>
              </a:rPr>
              <a:t>，限制了資料更新速率及正確辨識相近形狀物體能力，且需要手工製造，具高昂製造成本</a:t>
            </a:r>
            <a:endParaRPr lang="en-US" altLang="zh-TW" sz="1200" dirty="0">
              <a:latin typeface="+mj-ea"/>
            </a:endParaRPr>
          </a:p>
          <a:p>
            <a:pPr lvl="1"/>
            <a:r>
              <a:rPr lang="en-US" altLang="zh-TW" sz="1200" dirty="0">
                <a:latin typeface="+mj-ea"/>
              </a:rPr>
              <a:t>MEMS LiDAR</a:t>
            </a:r>
            <a:r>
              <a:rPr lang="zh-TW" altLang="en-US" sz="1200" dirty="0">
                <a:latin typeface="+mj-ea"/>
              </a:rPr>
              <a:t>鏡片偏轉角度被限制，難以加寬視角</a:t>
            </a:r>
            <a:endParaRPr lang="en-US" altLang="zh-TW" sz="1200" dirty="0">
              <a:latin typeface="+mj-ea"/>
            </a:endParaRPr>
          </a:p>
          <a:p>
            <a:pPr lvl="1"/>
            <a:r>
              <a:rPr lang="en-US" altLang="zh-TW" sz="1200" dirty="0">
                <a:latin typeface="+mj-ea"/>
              </a:rPr>
              <a:t>Flash LiDAR</a:t>
            </a:r>
            <a:r>
              <a:rPr lang="zh-TW" altLang="en-US" sz="1200" dirty="0">
                <a:latin typeface="+mj-ea"/>
              </a:rPr>
              <a:t>採用光擴散方式感度較差，量測距離較短</a:t>
            </a:r>
            <a:endParaRPr lang="en-US" altLang="zh-TW" sz="1200" dirty="0">
              <a:latin typeface="+mj-ea"/>
            </a:endParaRPr>
          </a:p>
          <a:p>
            <a:pPr lvl="1"/>
            <a:r>
              <a:rPr lang="zh-TW" altLang="en-US" sz="1200" dirty="0">
                <a:latin typeface="+mj-ea"/>
              </a:rPr>
              <a:t>光學相位陣列</a:t>
            </a:r>
            <a:r>
              <a:rPr lang="en-US" altLang="zh-TW" sz="1200" dirty="0">
                <a:latin typeface="+mj-ea"/>
              </a:rPr>
              <a:t>LiDAR </a:t>
            </a:r>
            <a:r>
              <a:rPr lang="zh-TW" altLang="en-US" sz="1200" dirty="0">
                <a:latin typeface="+mj-ea"/>
              </a:rPr>
              <a:t>易形成旁瓣使得雷射能量被分散，要精確控制每個光源發出的光相位非常困難</a:t>
            </a:r>
          </a:p>
        </p:txBody>
      </p:sp>
    </p:spTree>
    <p:extLst>
      <p:ext uri="{BB962C8B-B14F-4D97-AF65-F5344CB8AC3E}">
        <p14:creationId xmlns:p14="http://schemas.microsoft.com/office/powerpoint/2010/main" val="2402767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0BA72B-CD69-4CA8-8F82-A6D684FBA53E}"/>
              </a:ext>
            </a:extLst>
          </p:cNvPr>
          <p:cNvSpPr>
            <a:spLocks noGrp="1"/>
          </p:cNvSpPr>
          <p:nvPr>
            <p:ph type="title"/>
          </p:nvPr>
        </p:nvSpPr>
        <p:spPr/>
        <p:txBody>
          <a:bodyPr/>
          <a:lstStyle/>
          <a:p>
            <a:r>
              <a:rPr lang="zh-TW" altLang="en-US" dirty="0"/>
              <a:t>依據自動駕駛不同階層推定感測器模組所需種類及個數</a:t>
            </a:r>
          </a:p>
        </p:txBody>
      </p:sp>
      <p:sp>
        <p:nvSpPr>
          <p:cNvPr id="3" name="矩形 2">
            <a:extLst>
              <a:ext uri="{FF2B5EF4-FFF2-40B4-BE49-F238E27FC236}">
                <a16:creationId xmlns:a16="http://schemas.microsoft.com/office/drawing/2014/main" id="{D361650F-CB42-42D9-A3AC-7F393706C169}"/>
              </a:ext>
            </a:extLst>
          </p:cNvPr>
          <p:cNvSpPr/>
          <p:nvPr/>
        </p:nvSpPr>
        <p:spPr>
          <a:xfrm>
            <a:off x="-9897" y="6488668"/>
            <a:ext cx="1390124" cy="261610"/>
          </a:xfrm>
          <a:prstGeom prst="rect">
            <a:avLst/>
          </a:prstGeom>
        </p:spPr>
        <p:txBody>
          <a:bodyPr wrap="none">
            <a:spAutoFit/>
          </a:bodyPr>
          <a:lstStyle/>
          <a:p>
            <a:r>
              <a:rPr lang="zh-TW" altLang="en-US" sz="1100" b="0" dirty="0"/>
              <a:t>資料來源</a:t>
            </a:r>
            <a:r>
              <a:rPr lang="en-US" altLang="zh-TW" sz="1100" b="0" dirty="0"/>
              <a:t>: </a:t>
            </a:r>
            <a:r>
              <a:rPr lang="zh-TW" altLang="en-US" sz="1100" b="0" dirty="0"/>
              <a:t>台亞智能</a:t>
            </a:r>
          </a:p>
        </p:txBody>
      </p:sp>
      <p:graphicFrame>
        <p:nvGraphicFramePr>
          <p:cNvPr id="4" name="表格 3">
            <a:extLst>
              <a:ext uri="{FF2B5EF4-FFF2-40B4-BE49-F238E27FC236}">
                <a16:creationId xmlns:a16="http://schemas.microsoft.com/office/drawing/2014/main" id="{83F357FA-CC5E-41A3-8E36-A7D70C480DF0}"/>
              </a:ext>
            </a:extLst>
          </p:cNvPr>
          <p:cNvGraphicFramePr>
            <a:graphicFrameLocks noGrp="1"/>
          </p:cNvGraphicFramePr>
          <p:nvPr>
            <p:extLst>
              <p:ext uri="{D42A27DB-BD31-4B8C-83A1-F6EECF244321}">
                <p14:modId xmlns:p14="http://schemas.microsoft.com/office/powerpoint/2010/main" val="3522248708"/>
              </p:ext>
            </p:extLst>
          </p:nvPr>
        </p:nvGraphicFramePr>
        <p:xfrm>
          <a:off x="1691680" y="1252102"/>
          <a:ext cx="5904656" cy="2896980"/>
        </p:xfrm>
        <a:graphic>
          <a:graphicData uri="http://schemas.openxmlformats.org/drawingml/2006/table">
            <a:tbl>
              <a:tblPr firstRow="1" firstCol="1" bandRow="1"/>
              <a:tblGrid>
                <a:gridCol w="1404986">
                  <a:extLst>
                    <a:ext uri="{9D8B030D-6E8A-4147-A177-3AD203B41FA5}">
                      <a16:colId xmlns:a16="http://schemas.microsoft.com/office/drawing/2014/main" val="2306799687"/>
                    </a:ext>
                  </a:extLst>
                </a:gridCol>
                <a:gridCol w="899934">
                  <a:extLst>
                    <a:ext uri="{9D8B030D-6E8A-4147-A177-3AD203B41FA5}">
                      <a16:colId xmlns:a16="http://schemas.microsoft.com/office/drawing/2014/main" val="3492016964"/>
                    </a:ext>
                  </a:extLst>
                </a:gridCol>
                <a:gridCol w="899934">
                  <a:extLst>
                    <a:ext uri="{9D8B030D-6E8A-4147-A177-3AD203B41FA5}">
                      <a16:colId xmlns:a16="http://schemas.microsoft.com/office/drawing/2014/main" val="2684417598"/>
                    </a:ext>
                  </a:extLst>
                </a:gridCol>
                <a:gridCol w="899934">
                  <a:extLst>
                    <a:ext uri="{9D8B030D-6E8A-4147-A177-3AD203B41FA5}">
                      <a16:colId xmlns:a16="http://schemas.microsoft.com/office/drawing/2014/main" val="4167866819"/>
                    </a:ext>
                  </a:extLst>
                </a:gridCol>
                <a:gridCol w="899934">
                  <a:extLst>
                    <a:ext uri="{9D8B030D-6E8A-4147-A177-3AD203B41FA5}">
                      <a16:colId xmlns:a16="http://schemas.microsoft.com/office/drawing/2014/main" val="972878416"/>
                    </a:ext>
                  </a:extLst>
                </a:gridCol>
                <a:gridCol w="899934">
                  <a:extLst>
                    <a:ext uri="{9D8B030D-6E8A-4147-A177-3AD203B41FA5}">
                      <a16:colId xmlns:a16="http://schemas.microsoft.com/office/drawing/2014/main" val="2436137832"/>
                    </a:ext>
                  </a:extLst>
                </a:gridCol>
              </a:tblGrid>
              <a:tr h="289698">
                <a:tc>
                  <a:txBody>
                    <a:bodyPr/>
                    <a:lstStyle/>
                    <a:p>
                      <a:pPr>
                        <a:spcAft>
                          <a:spcPts val="0"/>
                        </a:spcAft>
                      </a:pPr>
                      <a:r>
                        <a:rPr 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感測器種類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Level 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Level 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Level 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Level 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Level 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658265515"/>
                  </a:ext>
                </a:extLst>
              </a:tr>
              <a:tr h="289698">
                <a:tc>
                  <a:txBody>
                    <a:bodyPr/>
                    <a:lstStyle/>
                    <a:p>
                      <a:pPr>
                        <a:spcAft>
                          <a:spcPts val="0"/>
                        </a:spcAft>
                      </a:pPr>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超音波</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8</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8</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8</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8</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099599"/>
                  </a:ext>
                </a:extLst>
              </a:tr>
              <a:tr h="289698">
                <a:tc>
                  <a:txBody>
                    <a:bodyPr/>
                    <a:lstStyle/>
                    <a:p>
                      <a:pPr>
                        <a:spcAft>
                          <a:spcPts val="0"/>
                        </a:spcAft>
                      </a:pPr>
                      <a:r>
                        <a:rPr 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長距離用雷達</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103954523"/>
                  </a:ext>
                </a:extLst>
              </a:tr>
              <a:tr h="289698">
                <a:tc>
                  <a:txBody>
                    <a:bodyPr/>
                    <a:lstStyle/>
                    <a:p>
                      <a:pPr>
                        <a:spcAft>
                          <a:spcPts val="0"/>
                        </a:spcAft>
                      </a:pPr>
                      <a:r>
                        <a:rPr lang="zh-TW" sz="1200" kern="0">
                          <a:effectLst/>
                          <a:latin typeface="Times New Roman" panose="02020603050405020304" pitchFamily="18" charset="0"/>
                          <a:ea typeface="新細明體" panose="02020500000000000000" pitchFamily="18" charset="-120"/>
                          <a:cs typeface="Times New Roman" panose="02020603050405020304" pitchFamily="18" charset="0"/>
                        </a:rPr>
                        <a:t>短距離用雷達</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775382"/>
                  </a:ext>
                </a:extLst>
              </a:tr>
              <a:tr h="289698">
                <a:tc>
                  <a:txBody>
                    <a:bodyPr/>
                    <a:lstStyle/>
                    <a:p>
                      <a:pPr>
                        <a:spcAft>
                          <a:spcPts val="0"/>
                        </a:spcAft>
                      </a:pPr>
                      <a:r>
                        <a:rPr lang="zh-TW" alt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前向</a:t>
                      </a:r>
                      <a:r>
                        <a:rPr 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用相機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en-US" altLang="zh-TW" sz="1200" kern="100" dirty="0">
                          <a:effectLst/>
                          <a:latin typeface="Calibri" panose="020F0502020204030204" pitchFamily="34" charset="0"/>
                          <a:cs typeface="Times New Roman" panose="02020603050405020304" pitchFamily="18" charset="0"/>
                        </a:rPr>
                        <a:t>1</a:t>
                      </a: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en-US" altLang="zh-TW" sz="1200" kern="100" dirty="0">
                          <a:effectLst/>
                          <a:latin typeface="Calibri" panose="020F0502020204030204" pitchFamily="34" charset="0"/>
                          <a:cs typeface="Times New Roman" panose="02020603050405020304" pitchFamily="18" charset="0"/>
                        </a:rPr>
                        <a:t>3</a:t>
                      </a: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62216766"/>
                  </a:ext>
                </a:extLst>
              </a:tr>
              <a:tr h="289698">
                <a:tc>
                  <a:txBody>
                    <a:bodyPr/>
                    <a:lstStyle/>
                    <a:p>
                      <a:pPr>
                        <a:spcAft>
                          <a:spcPts val="0"/>
                        </a:spcAft>
                      </a:pPr>
                      <a:r>
                        <a:rPr lang="zh-TW" alt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後向</a:t>
                      </a:r>
                      <a:r>
                        <a:rPr 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用相機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TW" sz="1200" kern="100" dirty="0">
                          <a:effectLst/>
                          <a:latin typeface="Calibri" panose="020F0502020204030204" pitchFamily="34" charset="0"/>
                          <a:cs typeface="Times New Roman" panose="02020603050405020304" pitchFamily="18" charset="0"/>
                        </a:rPr>
                        <a:t>1</a:t>
                      </a: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835830"/>
                  </a:ext>
                </a:extLst>
              </a:tr>
              <a:tr h="289698">
                <a:tc>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周圍用相機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TW" sz="1200" kern="100" dirty="0">
                          <a:effectLst/>
                          <a:latin typeface="Calibri" panose="020F0502020204030204" pitchFamily="34" charset="0"/>
                          <a:cs typeface="Times New Roman" panose="02020603050405020304" pitchFamily="18" charset="0"/>
                        </a:rPr>
                        <a:t>1</a:t>
                      </a: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629100"/>
                  </a:ext>
                </a:extLst>
              </a:tr>
              <a:tr h="289698">
                <a:tc>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車內相機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605990489"/>
                  </a:ext>
                </a:extLst>
              </a:tr>
              <a:tr h="289698">
                <a:tc>
                  <a:txBody>
                    <a:bodyPr/>
                    <a:lstStyle/>
                    <a:p>
                      <a:pPr>
                        <a:spcAft>
                          <a:spcPts val="0"/>
                        </a:spcAft>
                      </a:pPr>
                      <a:r>
                        <a:rPr lang="en-US" sz="1200" b="1"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LiDAR</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8016972"/>
                  </a:ext>
                </a:extLst>
              </a:tr>
              <a:tr h="289698">
                <a:tc>
                  <a:txBody>
                    <a:bodyPr/>
                    <a:lstStyle/>
                    <a:p>
                      <a:pPr>
                        <a:spcAft>
                          <a:spcPts val="0"/>
                        </a:spcAft>
                      </a:pPr>
                      <a:r>
                        <a:rPr lang="zh-TW" sz="1200" kern="0" dirty="0">
                          <a:effectLst/>
                          <a:latin typeface="Times New Roman" panose="02020603050405020304" pitchFamily="18" charset="0"/>
                          <a:ea typeface="新細明體" panose="02020500000000000000" pitchFamily="18" charset="-120"/>
                          <a:cs typeface="Times New Roman" panose="02020603050405020304" pitchFamily="18" charset="0"/>
                        </a:rPr>
                        <a:t>導航感測裝置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endParaRPr lang="zh-TW" sz="1200" kern="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spcAft>
                          <a:spcPts val="0"/>
                        </a:spcAft>
                      </a:pPr>
                      <a:r>
                        <a:rPr lang="en-US" sz="1200" kern="0" dirty="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253936270"/>
                  </a:ext>
                </a:extLst>
              </a:tr>
            </a:tbl>
          </a:graphicData>
        </a:graphic>
      </p:graphicFrame>
      <p:sp>
        <p:nvSpPr>
          <p:cNvPr id="7" name="矩形 6">
            <a:extLst>
              <a:ext uri="{FF2B5EF4-FFF2-40B4-BE49-F238E27FC236}">
                <a16:creationId xmlns:a16="http://schemas.microsoft.com/office/drawing/2014/main" id="{2442F709-677C-4082-995D-B667D8074D5D}"/>
              </a:ext>
            </a:extLst>
          </p:cNvPr>
          <p:cNvSpPr/>
          <p:nvPr/>
        </p:nvSpPr>
        <p:spPr>
          <a:xfrm>
            <a:off x="467544" y="4293096"/>
            <a:ext cx="8352928" cy="1169551"/>
          </a:xfrm>
          <a:prstGeom prst="rect">
            <a:avLst/>
          </a:prstGeom>
        </p:spPr>
        <p:txBody>
          <a:bodyPr wrap="square">
            <a:spAutoFit/>
          </a:bodyPr>
          <a:lstStyle/>
          <a:p>
            <a:pPr marL="285750" indent="-285750">
              <a:buFont typeface="Arial" panose="020B0604020202020204" pitchFamily="34" charset="0"/>
              <a:buChar char="•"/>
            </a:pPr>
            <a:r>
              <a:rPr lang="zh-TW" altLang="en-US" sz="1400" dirty="0">
                <a:solidFill>
                  <a:schemeClr val="accent6"/>
                </a:solidFill>
                <a:latin typeface="+mj-ea"/>
                <a:ea typeface="+mj-ea"/>
              </a:rPr>
              <a:t>各類車種依照需求裝置量各有不同並非一致</a:t>
            </a:r>
            <a:endParaRPr lang="en-US" altLang="zh-TW" sz="1400" dirty="0">
              <a:solidFill>
                <a:schemeClr val="accent6"/>
              </a:solidFill>
              <a:latin typeface="+mj-ea"/>
              <a:ea typeface="+mj-ea"/>
            </a:endParaRPr>
          </a:p>
          <a:p>
            <a:pPr marL="285750" indent="-285750">
              <a:buFont typeface="Arial" panose="020B0604020202020204" pitchFamily="34" charset="0"/>
              <a:buChar char="•"/>
            </a:pPr>
            <a:r>
              <a:rPr lang="zh-TW" altLang="en-US" sz="1400" dirty="0">
                <a:solidFill>
                  <a:schemeClr val="accent6"/>
                </a:solidFill>
                <a:latin typeface="+mj-ea"/>
                <a:ea typeface="+mj-ea"/>
              </a:rPr>
              <a:t>隨著自動駕駛</a:t>
            </a:r>
            <a:r>
              <a:rPr lang="en-US" altLang="zh-TW" sz="1400" dirty="0">
                <a:solidFill>
                  <a:schemeClr val="accent6"/>
                </a:solidFill>
                <a:latin typeface="+mj-ea"/>
                <a:ea typeface="+mj-ea"/>
              </a:rPr>
              <a:t>Level1-Level5</a:t>
            </a:r>
            <a:r>
              <a:rPr lang="zh-TW" altLang="en-US" sz="1400" dirty="0">
                <a:solidFill>
                  <a:schemeClr val="accent6"/>
                </a:solidFill>
                <a:latin typeface="+mj-ea"/>
                <a:ea typeface="+mj-ea"/>
              </a:rPr>
              <a:t>感測器數量需求逐漸增加</a:t>
            </a:r>
            <a:endParaRPr lang="en-US" altLang="zh-TW" sz="1400" dirty="0">
              <a:solidFill>
                <a:schemeClr val="accent6"/>
              </a:solidFill>
              <a:latin typeface="+mj-ea"/>
              <a:ea typeface="+mj-ea"/>
            </a:endParaRPr>
          </a:p>
          <a:p>
            <a:pPr marL="285750" indent="-285750">
              <a:buFont typeface="Arial" panose="020B0604020202020204" pitchFamily="34" charset="0"/>
              <a:buChar char="•"/>
            </a:pPr>
            <a:r>
              <a:rPr lang="zh-TW" altLang="en-US" sz="1400" dirty="0">
                <a:solidFill>
                  <a:schemeClr val="accent6"/>
                </a:solidFill>
                <a:latin typeface="+mj-ea"/>
                <a:ea typeface="+mj-ea"/>
              </a:rPr>
              <a:t>由於技術不斷進步，成本逐漸降低，因此未來所需感測器類型和數量與目前狀況會有不同，需要注意</a:t>
            </a:r>
            <a:endParaRPr lang="en-US" altLang="zh-TW" sz="1400" dirty="0">
              <a:solidFill>
                <a:schemeClr val="accent6"/>
              </a:solidFill>
              <a:latin typeface="+mj-ea"/>
              <a:ea typeface="+mj-ea"/>
            </a:endParaRPr>
          </a:p>
          <a:p>
            <a:pPr marL="285750" indent="-285750">
              <a:buFont typeface="Arial" panose="020B0604020202020204" pitchFamily="34" charset="0"/>
              <a:buChar char="•"/>
            </a:pPr>
            <a:r>
              <a:rPr lang="zh-TW" altLang="en-US" sz="1400" dirty="0">
                <a:solidFill>
                  <a:schemeClr val="accent6"/>
                </a:solidFill>
                <a:latin typeface="+mj-ea"/>
                <a:ea typeface="+mj-ea"/>
              </a:rPr>
              <a:t>其他自動駕駛相關重要零組件包含</a:t>
            </a:r>
            <a:r>
              <a:rPr lang="en-US" altLang="zh-TW" sz="1400" dirty="0">
                <a:solidFill>
                  <a:schemeClr val="accent6"/>
                </a:solidFill>
                <a:latin typeface="+mj-ea"/>
                <a:ea typeface="+mj-ea"/>
              </a:rPr>
              <a:t>:</a:t>
            </a:r>
            <a:r>
              <a:rPr lang="zh-TW" altLang="en-US" sz="1400" dirty="0">
                <a:solidFill>
                  <a:schemeClr val="accent6"/>
                </a:solidFill>
                <a:latin typeface="+mj-ea"/>
                <a:ea typeface="+mj-ea"/>
              </a:rPr>
              <a:t> </a:t>
            </a:r>
            <a:r>
              <a:rPr lang="en-US" altLang="zh-TW" sz="1400" dirty="0">
                <a:solidFill>
                  <a:schemeClr val="accent6"/>
                </a:solidFill>
                <a:latin typeface="+mj-ea"/>
                <a:ea typeface="+mj-ea"/>
              </a:rPr>
              <a:t>V2X</a:t>
            </a:r>
            <a:r>
              <a:rPr lang="zh-TW" altLang="en-US" sz="1400" dirty="0">
                <a:solidFill>
                  <a:schemeClr val="accent6"/>
                </a:solidFill>
                <a:latin typeface="+mj-ea"/>
                <a:ea typeface="+mj-ea"/>
              </a:rPr>
              <a:t>車聯網、地圖、安全軟體、嵌入式控制系統、人機界面、電力電子結構、致動器、被動元件等</a:t>
            </a:r>
          </a:p>
        </p:txBody>
      </p:sp>
    </p:spTree>
    <p:extLst>
      <p:ext uri="{BB962C8B-B14F-4D97-AF65-F5344CB8AC3E}">
        <p14:creationId xmlns:p14="http://schemas.microsoft.com/office/powerpoint/2010/main" val="6088674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5F3C86-CC41-48A7-9BBD-DD13825FB798}"/>
              </a:ext>
            </a:extLst>
          </p:cNvPr>
          <p:cNvSpPr>
            <a:spLocks noGrp="1"/>
          </p:cNvSpPr>
          <p:nvPr>
            <p:ph type="title"/>
          </p:nvPr>
        </p:nvSpPr>
        <p:spPr/>
        <p:txBody>
          <a:bodyPr/>
          <a:lstStyle/>
          <a:p>
            <a:r>
              <a:rPr lang="zh-TW" altLang="en-US" dirty="0"/>
              <a:t>不同感測器</a:t>
            </a:r>
            <a:r>
              <a:rPr lang="ja-JP" altLang="en-US" dirty="0"/>
              <a:t>基本性能</a:t>
            </a:r>
            <a:r>
              <a:rPr lang="zh-TW" altLang="en-US" dirty="0"/>
              <a:t>與耐</a:t>
            </a:r>
            <a:r>
              <a:rPr lang="ja-JP" altLang="en-US" dirty="0"/>
              <a:t>自然環境性</a:t>
            </a:r>
            <a:endParaRPr lang="zh-TW" altLang="en-US" dirty="0"/>
          </a:p>
        </p:txBody>
      </p:sp>
      <p:graphicFrame>
        <p:nvGraphicFramePr>
          <p:cNvPr id="5" name="表格 4">
            <a:extLst>
              <a:ext uri="{FF2B5EF4-FFF2-40B4-BE49-F238E27FC236}">
                <a16:creationId xmlns:a16="http://schemas.microsoft.com/office/drawing/2014/main" id="{39BD4EF7-A06B-4539-B400-3C751B8B8EE4}"/>
              </a:ext>
            </a:extLst>
          </p:cNvPr>
          <p:cNvGraphicFramePr>
            <a:graphicFrameLocks noGrp="1"/>
          </p:cNvGraphicFramePr>
          <p:nvPr>
            <p:extLst>
              <p:ext uri="{D42A27DB-BD31-4B8C-83A1-F6EECF244321}">
                <p14:modId xmlns:p14="http://schemas.microsoft.com/office/powerpoint/2010/main" val="1921669142"/>
              </p:ext>
            </p:extLst>
          </p:nvPr>
        </p:nvGraphicFramePr>
        <p:xfrm>
          <a:off x="1259632" y="1107550"/>
          <a:ext cx="6624736" cy="3617595"/>
        </p:xfrm>
        <a:graphic>
          <a:graphicData uri="http://schemas.openxmlformats.org/drawingml/2006/table">
            <a:tbl>
              <a:tblPr firstRow="1" firstCol="1" bandRow="1">
                <a:tableStyleId>{5940675A-B579-460E-94D1-54222C63F5DA}</a:tableStyleId>
              </a:tblPr>
              <a:tblGrid>
                <a:gridCol w="709137">
                  <a:extLst>
                    <a:ext uri="{9D8B030D-6E8A-4147-A177-3AD203B41FA5}">
                      <a16:colId xmlns:a16="http://schemas.microsoft.com/office/drawing/2014/main" val="1089074806"/>
                    </a:ext>
                  </a:extLst>
                </a:gridCol>
                <a:gridCol w="1451874">
                  <a:extLst>
                    <a:ext uri="{9D8B030D-6E8A-4147-A177-3AD203B41FA5}">
                      <a16:colId xmlns:a16="http://schemas.microsoft.com/office/drawing/2014/main" val="4094899714"/>
                    </a:ext>
                  </a:extLst>
                </a:gridCol>
                <a:gridCol w="921086">
                  <a:extLst>
                    <a:ext uri="{9D8B030D-6E8A-4147-A177-3AD203B41FA5}">
                      <a16:colId xmlns:a16="http://schemas.microsoft.com/office/drawing/2014/main" val="2486962052"/>
                    </a:ext>
                  </a:extLst>
                </a:gridCol>
                <a:gridCol w="1204497">
                  <a:extLst>
                    <a:ext uri="{9D8B030D-6E8A-4147-A177-3AD203B41FA5}">
                      <a16:colId xmlns:a16="http://schemas.microsoft.com/office/drawing/2014/main" val="3980066401"/>
                    </a:ext>
                  </a:extLst>
                </a:gridCol>
                <a:gridCol w="1169071">
                  <a:extLst>
                    <a:ext uri="{9D8B030D-6E8A-4147-A177-3AD203B41FA5}">
                      <a16:colId xmlns:a16="http://schemas.microsoft.com/office/drawing/2014/main" val="396722461"/>
                    </a:ext>
                  </a:extLst>
                </a:gridCol>
                <a:gridCol w="1169071">
                  <a:extLst>
                    <a:ext uri="{9D8B030D-6E8A-4147-A177-3AD203B41FA5}">
                      <a16:colId xmlns:a16="http://schemas.microsoft.com/office/drawing/2014/main" val="2533062463"/>
                    </a:ext>
                  </a:extLst>
                </a:gridCol>
              </a:tblGrid>
              <a:tr h="241173">
                <a:tc>
                  <a:txBody>
                    <a:bodyPr/>
                    <a:lstStyle/>
                    <a:p>
                      <a:pPr algn="ct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lgn="ctr">
                        <a:spcAft>
                          <a:spcPts val="0"/>
                        </a:spcAft>
                      </a:pPr>
                      <a:r>
                        <a:rPr lang="zh-TW" sz="1200" kern="0" dirty="0">
                          <a:effectLst/>
                        </a:rPr>
                        <a:t>功能特性</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lgn="ctr">
                        <a:spcAft>
                          <a:spcPts val="0"/>
                        </a:spcAft>
                      </a:pPr>
                      <a:r>
                        <a:rPr lang="zh-TW" sz="1200" kern="0" dirty="0">
                          <a:effectLst/>
                        </a:rPr>
                        <a:t>毫米波雷達</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lgn="ctr">
                        <a:spcAft>
                          <a:spcPts val="0"/>
                        </a:spcAft>
                      </a:pPr>
                      <a:r>
                        <a:rPr lang="en-US" sz="1200" b="1" kern="0" dirty="0">
                          <a:solidFill>
                            <a:srgbClr val="FF0000"/>
                          </a:solidFill>
                          <a:effectLst/>
                        </a:rPr>
                        <a:t>LiDAR</a:t>
                      </a:r>
                      <a:endParaRPr lang="zh-TW" sz="12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lgn="ctr">
                        <a:spcAft>
                          <a:spcPts val="0"/>
                        </a:spcAft>
                      </a:pPr>
                      <a:r>
                        <a:rPr lang="zh-TW" sz="1200" kern="0" dirty="0">
                          <a:effectLst/>
                        </a:rPr>
                        <a:t>相機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lgn="ct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超音波</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extLst>
                  <a:ext uri="{0D108BD9-81ED-4DB2-BD59-A6C34878D82A}">
                    <a16:rowId xmlns:a16="http://schemas.microsoft.com/office/drawing/2014/main" val="1773508403"/>
                  </a:ext>
                </a:extLst>
              </a:tr>
              <a:tr h="482346">
                <a:tc>
                  <a:txBody>
                    <a:bodyPr/>
                    <a:lstStyle/>
                    <a:p>
                      <a:pPr algn="l">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zh-TW" altLang="en-US" sz="1200" kern="100" dirty="0">
                          <a:effectLst/>
                          <a:latin typeface="Calibri" panose="020F0502020204030204" pitchFamily="34" charset="0"/>
                          <a:ea typeface="+mn-ea"/>
                          <a:cs typeface="Times New Roman" panose="02020603050405020304" pitchFamily="18" charset="0"/>
                        </a:rPr>
                        <a:t>波長</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1-10mm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830-905-1550nm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400-780nm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0.15-1.54mm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509420002"/>
                  </a:ext>
                </a:extLst>
              </a:tr>
              <a:tr h="241173">
                <a:tc rowSpan="4">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基本功能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1200" kern="0" dirty="0">
                          <a:effectLst/>
                        </a:rPr>
                        <a:t>測定距離</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0" dirty="0">
                          <a:effectLst/>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0" dirty="0">
                          <a:effectLst/>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0" dirty="0">
                          <a:effectLst/>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1660632559"/>
                  </a:ext>
                </a:extLst>
              </a:tr>
              <a:tr h="241173">
                <a:tc vMerge="1">
                  <a:txBody>
                    <a:bodyPr/>
                    <a:lstStyle/>
                    <a:p>
                      <a:pP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1200" kern="0" dirty="0">
                          <a:effectLst/>
                        </a:rPr>
                        <a:t>距離精度</a:t>
                      </a:r>
                      <a:r>
                        <a:rPr lang="en-US" altLang="zh-TW" sz="1200" kern="0" dirty="0">
                          <a:effectLst/>
                        </a:rPr>
                        <a:t>/</a:t>
                      </a:r>
                      <a:r>
                        <a:rPr lang="zh-TW" sz="1200" kern="0" dirty="0">
                          <a:effectLst/>
                        </a:rPr>
                        <a:t>解析能力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0" dirty="0">
                          <a:effectLst/>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0" dirty="0">
                          <a:effectLst/>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altLang="en-US" sz="1200" kern="0" dirty="0">
                          <a:effectLst/>
                        </a:rPr>
                        <a:t>單眼 </a:t>
                      </a:r>
                      <a:r>
                        <a:rPr lang="en-US" altLang="zh-TW" sz="1200" kern="0" dirty="0">
                          <a:effectLst/>
                        </a:rPr>
                        <a:t>1</a:t>
                      </a:r>
                      <a:r>
                        <a:rPr lang="zh-TW" altLang="en-US" sz="1200" kern="0" dirty="0">
                          <a:effectLst/>
                        </a:rPr>
                        <a:t>，複眼 </a:t>
                      </a:r>
                      <a:r>
                        <a:rPr lang="en-US" altLang="zh-TW" sz="1200" kern="0" dirty="0">
                          <a:effectLst/>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687608785"/>
                  </a:ext>
                </a:extLst>
              </a:tr>
              <a:tr h="241173">
                <a:tc vMerge="1">
                  <a:txBody>
                    <a:bodyPr/>
                    <a:lstStyle/>
                    <a:p>
                      <a:pP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定位精度</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解析能力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2807325073"/>
                  </a:ext>
                </a:extLst>
              </a:tr>
              <a:tr h="241173">
                <a:tc vMerge="1">
                  <a:txBody>
                    <a:bodyPr/>
                    <a:lstStyle/>
                    <a:p>
                      <a:pP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dirty="0">
                          <a:effectLst/>
                        </a:rPr>
                        <a:t>色彩</a:t>
                      </a:r>
                      <a:r>
                        <a:rPr lang="zh-TW" altLang="en-US" sz="1200" kern="0" dirty="0">
                          <a:effectLst/>
                        </a:rPr>
                        <a:t>識別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0" dirty="0">
                          <a:effectLst/>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0" dirty="0">
                          <a:effectLst/>
                        </a:rPr>
                        <a:t>2(</a:t>
                      </a:r>
                      <a:r>
                        <a:rPr lang="zh-TW" altLang="en-US" sz="1200" kern="0" dirty="0">
                          <a:effectLst/>
                        </a:rPr>
                        <a:t>黑白</a:t>
                      </a:r>
                      <a:r>
                        <a:rPr lang="en-US" alt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0" dirty="0">
                          <a:effectLst/>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656237978"/>
                  </a:ext>
                </a:extLst>
              </a:tr>
              <a:tr h="241173">
                <a:tc rowSpan="6">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耐天候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spcAft>
                          <a:spcPts val="0"/>
                        </a:spcAft>
                      </a:pPr>
                      <a:r>
                        <a:rPr lang="zh-TW" altLang="en-US" sz="1200" kern="0" dirty="0">
                          <a:effectLst/>
                        </a:rPr>
                        <a:t>雨</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sz="1200" kern="0" dirty="0">
                          <a:effectLst/>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0" dirty="0">
                          <a:effectLst/>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0" dirty="0">
                          <a:effectLst/>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2092926907"/>
                  </a:ext>
                </a:extLst>
              </a:tr>
              <a:tr h="241173">
                <a:tc vMerge="1">
                  <a:txBody>
                    <a:bodyPr/>
                    <a:lstStyle/>
                    <a:p>
                      <a:endParaRPr lang="zh-TW" altLang="en-US"/>
                    </a:p>
                  </a:txBody>
                  <a:tcPr/>
                </a:tc>
                <a:tc>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霧</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577651540"/>
                  </a:ext>
                </a:extLst>
              </a:tr>
              <a:tr h="241173">
                <a:tc vMerge="1">
                  <a:txBody>
                    <a:bodyPr/>
                    <a:lstStyle/>
                    <a:p>
                      <a:endParaRPr lang="zh-TW" altLang="en-US"/>
                    </a:p>
                  </a:txBody>
                  <a:tcPr/>
                </a:tc>
                <a:tc>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雪</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2492431200"/>
                  </a:ext>
                </a:extLst>
              </a:tr>
              <a:tr h="241173">
                <a:tc vMerge="1">
                  <a:txBody>
                    <a:bodyPr/>
                    <a:lstStyle/>
                    <a:p>
                      <a:endParaRPr lang="zh-TW" altLang="en-US"/>
                    </a:p>
                  </a:txBody>
                  <a:tcPr/>
                </a:tc>
                <a:tc>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薄暮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37039576"/>
                  </a:ext>
                </a:extLst>
              </a:tr>
              <a:tr h="241173">
                <a:tc vMerge="1">
                  <a:txBody>
                    <a:bodyPr/>
                    <a:lstStyle/>
                    <a:p>
                      <a:pP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dirty="0">
                          <a:effectLst/>
                        </a:rPr>
                        <a:t>夜間性能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0" dirty="0">
                          <a:effectLst/>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0" dirty="0">
                          <a:effectLst/>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sz="1200" kern="0" dirty="0">
                          <a:effectLst/>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4219309522"/>
                  </a:ext>
                </a:extLst>
              </a:tr>
              <a:tr h="241173">
                <a:tc vMerge="1">
                  <a:txBody>
                    <a:bodyPr/>
                    <a:lstStyle/>
                    <a:p>
                      <a:pP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照度變化</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321943067"/>
                  </a:ext>
                </a:extLst>
              </a:tr>
              <a:tr h="241173">
                <a:tc rowSpan="2">
                  <a:txBody>
                    <a:bodyPr/>
                    <a:lstStyle/>
                    <a:p>
                      <a:pPr>
                        <a:spcAft>
                          <a:spcPts val="0"/>
                        </a:spcAft>
                      </a:pPr>
                      <a:r>
                        <a:rPr lang="zh-TW" altLang="en-US" sz="1200" kern="100" dirty="0">
                          <a:effectLst/>
                          <a:latin typeface="Calibri" panose="020F0502020204030204" pitchFamily="34" charset="0"/>
                          <a:ea typeface="新細明體" panose="02020500000000000000" pitchFamily="18" charset="-120"/>
                          <a:cs typeface="Times New Roman" panose="02020603050405020304" pitchFamily="18" charset="0"/>
                        </a:rPr>
                        <a:t>其他</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zh-TW" sz="1200" kern="0" dirty="0">
                          <a:effectLst/>
                        </a:rPr>
                        <a:t>價格</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0" dirty="0">
                          <a:effectLst/>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sz="1200" kern="0" dirty="0">
                          <a:effectLst/>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sz="1200" kern="0" dirty="0">
                          <a:effectLst/>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2572064761"/>
                  </a:ext>
                </a:extLst>
              </a:tr>
              <a:tr h="241173">
                <a:tc vMerge="1">
                  <a:txBody>
                    <a:bodyPr/>
                    <a:lstStyle/>
                    <a:p>
                      <a:pP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a:effectLst/>
                        </a:rPr>
                        <a:t>感測器尺寸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0" dirty="0">
                          <a:effectLst/>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0" dirty="0">
                          <a:effectLst/>
                        </a:rPr>
                        <a:t>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0" dirty="0">
                          <a:effectLst/>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74428507"/>
                  </a:ext>
                </a:extLst>
              </a:tr>
            </a:tbl>
          </a:graphicData>
        </a:graphic>
      </p:graphicFrame>
      <p:sp>
        <p:nvSpPr>
          <p:cNvPr id="3" name="矩形 2">
            <a:extLst>
              <a:ext uri="{FF2B5EF4-FFF2-40B4-BE49-F238E27FC236}">
                <a16:creationId xmlns:a16="http://schemas.microsoft.com/office/drawing/2014/main" id="{01A3485A-E236-4EE8-AE40-61C7991E1AEA}"/>
              </a:ext>
            </a:extLst>
          </p:cNvPr>
          <p:cNvSpPr/>
          <p:nvPr/>
        </p:nvSpPr>
        <p:spPr>
          <a:xfrm>
            <a:off x="107504" y="6442765"/>
            <a:ext cx="3685624" cy="261610"/>
          </a:xfrm>
          <a:prstGeom prst="rect">
            <a:avLst/>
          </a:prstGeom>
        </p:spPr>
        <p:txBody>
          <a:bodyPr wrap="none">
            <a:spAutoFit/>
          </a:bodyPr>
          <a:lstStyle/>
          <a:p>
            <a:r>
              <a:rPr lang="zh-TW" altLang="en-US" sz="1100" b="0" dirty="0"/>
              <a:t>資料來源</a:t>
            </a:r>
            <a:r>
              <a:rPr lang="en-US" altLang="zh-TW" sz="1100" b="0" dirty="0"/>
              <a:t>:</a:t>
            </a:r>
            <a:r>
              <a:rPr lang="zh-TW" altLang="en-US" sz="1100" b="0" dirty="0"/>
              <a:t> 一般財団法人日本自動車研究所，台亞智能 </a:t>
            </a:r>
          </a:p>
        </p:txBody>
      </p:sp>
      <p:sp>
        <p:nvSpPr>
          <p:cNvPr id="4" name="矩形 3">
            <a:extLst>
              <a:ext uri="{FF2B5EF4-FFF2-40B4-BE49-F238E27FC236}">
                <a16:creationId xmlns:a16="http://schemas.microsoft.com/office/drawing/2014/main" id="{CF0E892B-5D4F-4B51-813B-1C0C13CCC643}"/>
              </a:ext>
            </a:extLst>
          </p:cNvPr>
          <p:cNvSpPr/>
          <p:nvPr/>
        </p:nvSpPr>
        <p:spPr>
          <a:xfrm>
            <a:off x="648071" y="4850724"/>
            <a:ext cx="8208911" cy="1015663"/>
          </a:xfrm>
          <a:prstGeom prst="rect">
            <a:avLst/>
          </a:prstGeom>
        </p:spPr>
        <p:txBody>
          <a:bodyPr wrap="square">
            <a:spAutoFit/>
          </a:bodyPr>
          <a:lstStyle/>
          <a:p>
            <a:pPr marL="285750" indent="-285750">
              <a:buFont typeface="Arial" panose="020B0604020202020204" pitchFamily="34" charset="0"/>
              <a:buChar char="•"/>
            </a:pPr>
            <a:r>
              <a:rPr lang="zh-TW" altLang="en-US" sz="1200" dirty="0">
                <a:solidFill>
                  <a:schemeClr val="accent6"/>
                </a:solidFill>
                <a:latin typeface="+mj-ea"/>
                <a:ea typeface="+mj-ea"/>
              </a:rPr>
              <a:t>各種感測方式各有擅長。如超音波價格低但可探測距離短；相機可分辨目標物大小與顏色但易受天氣因素影響。</a:t>
            </a:r>
            <a:r>
              <a:rPr lang="en-US" altLang="zh-TW" sz="1200" dirty="0">
                <a:solidFill>
                  <a:schemeClr val="accent6"/>
                </a:solidFill>
                <a:latin typeface="+mj-ea"/>
                <a:ea typeface="+mj-ea"/>
              </a:rPr>
              <a:t>LiDAR</a:t>
            </a:r>
            <a:r>
              <a:rPr lang="zh-TW" altLang="en-US" sz="1200" dirty="0">
                <a:solidFill>
                  <a:schemeClr val="accent6"/>
                </a:solidFill>
                <a:latin typeface="+mj-ea"/>
                <a:ea typeface="+mj-ea"/>
              </a:rPr>
              <a:t>精準度高但有受天氣因素制約，且價格過高仍需改進。毫米波雷達價格適中不易受環境影響但精度遜於光達。</a:t>
            </a:r>
          </a:p>
          <a:p>
            <a:pPr marL="285750" indent="-285750">
              <a:buFont typeface="Arial" panose="020B0604020202020204" pitchFamily="34" charset="0"/>
              <a:buChar char="•"/>
            </a:pPr>
            <a:r>
              <a:rPr lang="zh-TW" altLang="en-US" sz="1200" dirty="0">
                <a:solidFill>
                  <a:srgbClr val="FF0000"/>
                </a:solidFill>
                <a:latin typeface="+mj-ea"/>
                <a:ea typeface="+mj-ea"/>
              </a:rPr>
              <a:t>沒有哪一類型的感測方式獨霸一方，各感測器在不同應用上依照特性發揮所長</a:t>
            </a:r>
            <a:endParaRPr lang="en-US" altLang="zh-TW" sz="1200" dirty="0">
              <a:solidFill>
                <a:srgbClr val="FF0000"/>
              </a:solidFill>
              <a:latin typeface="+mj-ea"/>
              <a:ea typeface="+mj-ea"/>
            </a:endParaRPr>
          </a:p>
          <a:p>
            <a:pPr marL="285750" indent="-285750">
              <a:buFont typeface="Arial" panose="020B0604020202020204" pitchFamily="34" charset="0"/>
              <a:buChar char="•"/>
            </a:pPr>
            <a:r>
              <a:rPr lang="zh-TW" altLang="en-US" sz="1200" dirty="0">
                <a:solidFill>
                  <a:schemeClr val="accent6"/>
                </a:solidFill>
                <a:latin typeface="+mj-ea"/>
                <a:ea typeface="+mj-ea"/>
              </a:rPr>
              <a:t>根據自動駕駛層級，所需的感測器模組類型和數量不同。如福特自動駕駛測試車除雷達和攝影機外還安裝了四個</a:t>
            </a:r>
            <a:r>
              <a:rPr lang="en-US" altLang="zh-TW" sz="1200" dirty="0">
                <a:solidFill>
                  <a:schemeClr val="accent6"/>
                </a:solidFill>
                <a:latin typeface="+mj-ea"/>
                <a:ea typeface="+mj-ea"/>
              </a:rPr>
              <a:t>LiDAR</a:t>
            </a:r>
            <a:r>
              <a:rPr lang="zh-TW" altLang="en-US" sz="1200" dirty="0">
                <a:solidFill>
                  <a:schemeClr val="accent6"/>
                </a:solidFill>
                <a:latin typeface="+mj-ea"/>
                <a:ea typeface="+mj-ea"/>
              </a:rPr>
              <a:t>，但特斯拉</a:t>
            </a:r>
            <a:r>
              <a:rPr lang="en-US" altLang="zh-TW" sz="1200" dirty="0">
                <a:solidFill>
                  <a:schemeClr val="accent6"/>
                </a:solidFill>
                <a:latin typeface="+mj-ea"/>
                <a:ea typeface="+mj-ea"/>
              </a:rPr>
              <a:t>(Tesla)</a:t>
            </a:r>
            <a:r>
              <a:rPr lang="zh-TW" altLang="en-US" sz="1200" dirty="0">
                <a:solidFill>
                  <a:schemeClr val="accent6"/>
                </a:solidFill>
                <a:latin typeface="+mj-ea"/>
                <a:ea typeface="+mj-ea"/>
              </a:rPr>
              <a:t>銷售的自動駕駛功能安裝雷達和攝影機，但沒有安裝</a:t>
            </a:r>
            <a:r>
              <a:rPr lang="en-US" altLang="zh-TW" sz="1200" dirty="0">
                <a:solidFill>
                  <a:schemeClr val="accent6"/>
                </a:solidFill>
                <a:latin typeface="+mj-ea"/>
                <a:ea typeface="+mj-ea"/>
              </a:rPr>
              <a:t>LiDAR</a:t>
            </a:r>
            <a:endParaRPr lang="zh-TW" altLang="en-US" sz="1200" dirty="0">
              <a:solidFill>
                <a:schemeClr val="accent6"/>
              </a:solidFill>
              <a:latin typeface="+mj-ea"/>
              <a:ea typeface="+mj-ea"/>
            </a:endParaRPr>
          </a:p>
        </p:txBody>
      </p:sp>
    </p:spTree>
    <p:extLst>
      <p:ext uri="{BB962C8B-B14F-4D97-AF65-F5344CB8AC3E}">
        <p14:creationId xmlns:p14="http://schemas.microsoft.com/office/powerpoint/2010/main" val="33551550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1B9919-5624-442F-B234-7783D7927D78}"/>
              </a:ext>
            </a:extLst>
          </p:cNvPr>
          <p:cNvSpPr>
            <a:spLocks noGrp="1"/>
          </p:cNvSpPr>
          <p:nvPr>
            <p:ph type="title"/>
          </p:nvPr>
        </p:nvSpPr>
        <p:spPr>
          <a:xfrm>
            <a:off x="467544" y="44624"/>
            <a:ext cx="8208911" cy="633412"/>
          </a:xfrm>
        </p:spPr>
        <p:txBody>
          <a:bodyPr/>
          <a:lstStyle/>
          <a:p>
            <a:r>
              <a:rPr lang="zh-TW" altLang="en-US" dirty="0"/>
              <a:t>機械掃描式</a:t>
            </a:r>
            <a:r>
              <a:rPr lang="en-US" altLang="zh-TW" dirty="0"/>
              <a:t>LiDAR</a:t>
            </a:r>
            <a:endParaRPr lang="zh-TW" altLang="en-US" dirty="0"/>
          </a:p>
        </p:txBody>
      </p:sp>
      <p:sp>
        <p:nvSpPr>
          <p:cNvPr id="3" name="內容版面配置區 2">
            <a:extLst>
              <a:ext uri="{FF2B5EF4-FFF2-40B4-BE49-F238E27FC236}">
                <a16:creationId xmlns:a16="http://schemas.microsoft.com/office/drawing/2014/main" id="{BA9EDCF1-ECB8-4304-8C91-CC0E702BBE1B}"/>
              </a:ext>
            </a:extLst>
          </p:cNvPr>
          <p:cNvSpPr>
            <a:spLocks noGrp="1"/>
          </p:cNvSpPr>
          <p:nvPr>
            <p:ph idx="1"/>
          </p:nvPr>
        </p:nvSpPr>
        <p:spPr>
          <a:xfrm>
            <a:off x="457200" y="1052736"/>
            <a:ext cx="8229600" cy="1872208"/>
          </a:xfrm>
        </p:spPr>
        <p:txBody>
          <a:bodyPr/>
          <a:lstStyle/>
          <a:p>
            <a:pPr>
              <a:spcBef>
                <a:spcPts val="600"/>
              </a:spcBef>
            </a:pPr>
            <a:r>
              <a:rPr lang="zh-TW" altLang="en-US" sz="1400" dirty="0">
                <a:latin typeface="微軟正黑體" panose="020B0604030504040204" pitchFamily="34" charset="-120"/>
                <a:ea typeface="微軟正黑體" panose="020B0604030504040204" pitchFamily="34" charset="-120"/>
              </a:rPr>
              <a:t>機械掃描式</a:t>
            </a:r>
            <a:r>
              <a:rPr lang="en-US" altLang="zh-TW" sz="1400" dirty="0">
                <a:latin typeface="微軟正黑體" panose="020B0604030504040204" pitchFamily="34" charset="-120"/>
                <a:ea typeface="微軟正黑體" panose="020B0604030504040204" pitchFamily="34" charset="-120"/>
              </a:rPr>
              <a:t>LiDAR</a:t>
            </a:r>
          </a:p>
          <a:p>
            <a:pPr lvl="1">
              <a:spcBef>
                <a:spcPts val="600"/>
              </a:spcBef>
            </a:pPr>
            <a:r>
              <a:rPr lang="zh-TW" altLang="en-US" sz="1200" dirty="0">
                <a:latin typeface="微軟正黑體" panose="020B0604030504040204" pitchFamily="34" charset="-120"/>
                <a:ea typeface="微軟正黑體" panose="020B0604030504040204" pitchFamily="34" charset="-120"/>
              </a:rPr>
              <a:t>機械掃描式</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將光線聚焦在一個非常小的區域，並將準直光束傳送到目標物，再將反射光由檢知器檢知以便記錄分析；並藉由移動光束的位置，量測下一個像素的距離，可生成整個場景的</a:t>
            </a:r>
            <a:r>
              <a:rPr lang="en-US" altLang="zh-TW" sz="1200" dirty="0">
                <a:latin typeface="微軟正黑體" panose="020B0604030504040204" pitchFamily="34" charset="-120"/>
                <a:ea typeface="微軟正黑體" panose="020B0604030504040204" pitchFamily="34" charset="-120"/>
              </a:rPr>
              <a:t>3D</a:t>
            </a:r>
            <a:r>
              <a:rPr lang="zh-TW" altLang="en-US" sz="1200" dirty="0">
                <a:latin typeface="微軟正黑體" panose="020B0604030504040204" pitchFamily="34" charset="-120"/>
                <a:ea typeface="微軟正黑體" panose="020B0604030504040204" pitchFamily="34" charset="-120"/>
              </a:rPr>
              <a:t>圖像，目前</a:t>
            </a:r>
            <a:r>
              <a:rPr lang="en-US" altLang="zh-TW" sz="1200" dirty="0" err="1">
                <a:latin typeface="微軟正黑體" panose="020B0604030504040204" pitchFamily="34" charset="-120"/>
                <a:ea typeface="微軟正黑體" panose="020B0604030504040204" pitchFamily="34" charset="-120"/>
              </a:rPr>
              <a:t>Velodyne</a:t>
            </a:r>
            <a:r>
              <a:rPr lang="zh-TW" altLang="en-US" sz="1200" dirty="0">
                <a:latin typeface="微軟正黑體" panose="020B0604030504040204" pitchFamily="34" charset="-120"/>
                <a:ea typeface="微軟正黑體" panose="020B0604030504040204" pitchFamily="34" charset="-120"/>
              </a:rPr>
              <a:t>和</a:t>
            </a:r>
            <a:r>
              <a:rPr lang="en-US" altLang="zh-TW" sz="1200" dirty="0" err="1">
                <a:latin typeface="微軟正黑體" panose="020B0604030504040204" pitchFamily="34" charset="-120"/>
                <a:ea typeface="微軟正黑體" panose="020B0604030504040204" pitchFamily="34" charset="-120"/>
              </a:rPr>
              <a:t>Quanergy</a:t>
            </a:r>
            <a:r>
              <a:rPr lang="zh-TW" altLang="en-US" sz="1200" dirty="0">
                <a:latin typeface="微軟正黑體" panose="020B0604030504040204" pitchFamily="34" charset="-120"/>
                <a:ea typeface="微軟正黑體" panose="020B0604030504040204" pitchFamily="34" charset="-120"/>
              </a:rPr>
              <a:t>公司提供全視角（</a:t>
            </a:r>
            <a:r>
              <a:rPr lang="en-US" altLang="zh-TW" sz="1200" dirty="0">
                <a:latin typeface="微軟正黑體" panose="020B0604030504040204" pitchFamily="34" charset="-120"/>
                <a:ea typeface="微軟正黑體" panose="020B0604030504040204" pitchFamily="34" charset="-120"/>
              </a:rPr>
              <a:t>360</a:t>
            </a:r>
            <a:r>
              <a:rPr lang="en-US" altLang="zh-TW" sz="1200" baseline="300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）產品，</a:t>
            </a:r>
            <a:r>
              <a:rPr lang="en-US" altLang="zh-TW" sz="1200" dirty="0" err="1">
                <a:latin typeface="微軟正黑體" panose="020B0604030504040204" pitchFamily="34" charset="-120"/>
                <a:ea typeface="微軟正黑體" panose="020B0604030504040204" pitchFamily="34" charset="-120"/>
              </a:rPr>
              <a:t>Ibeo</a:t>
            </a:r>
            <a:r>
              <a:rPr lang="zh-TW" altLang="en-US" sz="1200" dirty="0">
                <a:latin typeface="微軟正黑體" panose="020B0604030504040204" pitchFamily="34" charset="-120"/>
                <a:ea typeface="微軟正黑體" panose="020B0604030504040204" pitchFamily="34" charset="-120"/>
              </a:rPr>
              <a:t>提供</a:t>
            </a:r>
            <a:r>
              <a:rPr lang="en-US" altLang="zh-TW" sz="1200" dirty="0">
                <a:latin typeface="微軟正黑體" panose="020B0604030504040204" pitchFamily="34" charset="-120"/>
                <a:ea typeface="微軟正黑體" panose="020B0604030504040204" pitchFamily="34" charset="-120"/>
              </a:rPr>
              <a:t>145</a:t>
            </a:r>
            <a:r>
              <a:rPr lang="en-US" altLang="zh-TW" sz="1200" baseline="300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前視角產品。掃描型</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可提供較精確周遭環境三維地圖以便分析</a:t>
            </a:r>
          </a:p>
          <a:p>
            <a:pPr lvl="1">
              <a:spcBef>
                <a:spcPts val="600"/>
              </a:spcBef>
            </a:pPr>
            <a:r>
              <a:rPr lang="zh-TW" altLang="en-US" sz="1200" dirty="0">
                <a:latin typeface="微軟正黑體" panose="020B0604030504040204" pitchFamily="34" charset="-120"/>
                <a:ea typeface="微軟正黑體" panose="020B0604030504040204" pitchFamily="34" charset="-120"/>
              </a:rPr>
              <a:t>目前汽車市場主流是機械掃描型</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，適用於</a:t>
            </a:r>
            <a:r>
              <a:rPr lang="en-US" altLang="zh-TW" sz="1200" dirty="0">
                <a:latin typeface="微軟正黑體" panose="020B0604030504040204" pitchFamily="34" charset="-120"/>
                <a:ea typeface="微軟正黑體" panose="020B0604030504040204" pitchFamily="34" charset="-120"/>
              </a:rPr>
              <a:t>Level 3-5</a:t>
            </a:r>
            <a:r>
              <a:rPr lang="zh-TW" altLang="en-US" sz="1200" dirty="0">
                <a:latin typeface="微軟正黑體" panose="020B0604030504040204" pitchFamily="34" charset="-120"/>
                <a:ea typeface="微軟正黑體" panose="020B0604030504040204" pitchFamily="34" charset="-120"/>
              </a:rPr>
              <a:t>級自駕水準，目前用於自動駕駛測試車輛。掃描型裝置提供垂直和水平型掃描線，在寬闊的視野範圍提供劃一的掃描速度，且具有較小的應力和較低的振動。其缺點為</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體積大、可擴展性差、多邊形鏡片的切面使運轉週期受限、旋轉慣性使其幀速率</a:t>
            </a:r>
            <a:r>
              <a:rPr lang="en-US" altLang="zh-TW" sz="1200" dirty="0">
                <a:latin typeface="微軟正黑體" panose="020B0604030504040204" pitchFamily="34" charset="-120"/>
                <a:ea typeface="微軟正黑體" panose="020B0604030504040204" pitchFamily="34" charset="-120"/>
              </a:rPr>
              <a:t>(frame rate)</a:t>
            </a:r>
            <a:r>
              <a:rPr lang="zh-TW" altLang="en-US" sz="1200" dirty="0">
                <a:latin typeface="微軟正黑體" panose="020B0604030504040204" pitchFamily="34" charset="-120"/>
                <a:ea typeface="微軟正黑體" panose="020B0604030504040204" pitchFamily="34" charset="-120"/>
              </a:rPr>
              <a:t>不足，且可靠度較低，又需人工組裝與人工對光等手工，使產品單價高</a:t>
            </a:r>
          </a:p>
          <a:p>
            <a:pPr>
              <a:spcBef>
                <a:spcPts val="600"/>
              </a:spcBef>
            </a:pPr>
            <a:endParaRPr lang="zh-TW" altLang="en-US" dirty="0">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2010C336-AFBB-482E-B33B-D5CAA63BE7AC}"/>
              </a:ext>
            </a:extLst>
          </p:cNvPr>
          <p:cNvGrpSpPr/>
          <p:nvPr/>
        </p:nvGrpSpPr>
        <p:grpSpPr>
          <a:xfrm>
            <a:off x="467544" y="3284984"/>
            <a:ext cx="3970620" cy="3138831"/>
            <a:chOff x="251520" y="1075726"/>
            <a:chExt cx="3164942" cy="2497289"/>
          </a:xfrm>
        </p:grpSpPr>
        <p:pic>
          <p:nvPicPr>
            <p:cNvPr id="5" name="圖片 4">
              <a:extLst>
                <a:ext uri="{FF2B5EF4-FFF2-40B4-BE49-F238E27FC236}">
                  <a16:creationId xmlns:a16="http://schemas.microsoft.com/office/drawing/2014/main" id="{13FD9471-23BE-4864-AF10-B0F329085788}"/>
                </a:ext>
              </a:extLst>
            </p:cNvPr>
            <p:cNvPicPr>
              <a:picLocks noChangeAspect="1"/>
            </p:cNvPicPr>
            <p:nvPr/>
          </p:nvPicPr>
          <p:blipFill>
            <a:blip r:embed="rId2"/>
            <a:stretch>
              <a:fillRect/>
            </a:stretch>
          </p:blipFill>
          <p:spPr>
            <a:xfrm>
              <a:off x="251520" y="1463054"/>
              <a:ext cx="3164942" cy="2109961"/>
            </a:xfrm>
            <a:prstGeom prst="rect">
              <a:avLst/>
            </a:prstGeom>
          </p:spPr>
        </p:pic>
        <p:sp>
          <p:nvSpPr>
            <p:cNvPr id="6" name="矩形 5">
              <a:extLst>
                <a:ext uri="{FF2B5EF4-FFF2-40B4-BE49-F238E27FC236}">
                  <a16:creationId xmlns:a16="http://schemas.microsoft.com/office/drawing/2014/main" id="{6F387176-6DAD-4647-9141-C03DA0AEB6D4}"/>
                </a:ext>
              </a:extLst>
            </p:cNvPr>
            <p:cNvSpPr/>
            <p:nvPr/>
          </p:nvSpPr>
          <p:spPr>
            <a:xfrm>
              <a:off x="323528" y="1075726"/>
              <a:ext cx="2398413" cy="307777"/>
            </a:xfrm>
            <a:prstGeom prst="rect">
              <a:avLst/>
            </a:prstGeom>
          </p:spPr>
          <p:txBody>
            <a:bodyPr wrap="none">
              <a:spAutoFit/>
            </a:bodyPr>
            <a:lstStyle/>
            <a:p>
              <a:r>
                <a:rPr lang="zh-TW" altLang="en-US" sz="1400" dirty="0"/>
                <a:t>機械掃描式</a:t>
              </a:r>
              <a:r>
                <a:rPr lang="en-US" altLang="zh-TW" sz="1400" dirty="0"/>
                <a:t> LiDAR</a:t>
              </a:r>
              <a:r>
                <a:rPr lang="zh-TW" altLang="en-US" sz="1400" dirty="0"/>
                <a:t>基本結構</a:t>
              </a:r>
            </a:p>
          </p:txBody>
        </p:sp>
      </p:grpSp>
      <p:pic>
        <p:nvPicPr>
          <p:cNvPr id="7" name="圖片 6">
            <a:extLst>
              <a:ext uri="{FF2B5EF4-FFF2-40B4-BE49-F238E27FC236}">
                <a16:creationId xmlns:a16="http://schemas.microsoft.com/office/drawing/2014/main" id="{D1DC6BCB-C5A1-4F0F-9DC2-6AD3F2F6D6E4}"/>
              </a:ext>
            </a:extLst>
          </p:cNvPr>
          <p:cNvPicPr>
            <a:picLocks noChangeAspect="1"/>
          </p:cNvPicPr>
          <p:nvPr/>
        </p:nvPicPr>
        <p:blipFill rotWithShape="1">
          <a:blip r:embed="rId3"/>
          <a:srcRect l="30139" t="9054" r="29676" b="9463"/>
          <a:stretch/>
        </p:blipFill>
        <p:spPr>
          <a:xfrm>
            <a:off x="6248267" y="4986529"/>
            <a:ext cx="1249285" cy="1405446"/>
          </a:xfrm>
          <a:prstGeom prst="rect">
            <a:avLst/>
          </a:prstGeom>
        </p:spPr>
      </p:pic>
      <p:sp>
        <p:nvSpPr>
          <p:cNvPr id="8" name="矩形 7">
            <a:extLst>
              <a:ext uri="{FF2B5EF4-FFF2-40B4-BE49-F238E27FC236}">
                <a16:creationId xmlns:a16="http://schemas.microsoft.com/office/drawing/2014/main" id="{8D106BBB-68FF-4DF5-82C2-AB074F51A983}"/>
              </a:ext>
            </a:extLst>
          </p:cNvPr>
          <p:cNvSpPr/>
          <p:nvPr/>
        </p:nvSpPr>
        <p:spPr>
          <a:xfrm>
            <a:off x="6353238" y="6206879"/>
            <a:ext cx="1159292" cy="307777"/>
          </a:xfrm>
          <a:prstGeom prst="rect">
            <a:avLst/>
          </a:prstGeom>
        </p:spPr>
        <p:txBody>
          <a:bodyPr wrap="none">
            <a:spAutoFit/>
          </a:bodyPr>
          <a:lstStyle/>
          <a:p>
            <a:r>
              <a:rPr lang="en-US" altLang="zh-TW" sz="1400" dirty="0">
                <a:latin typeface="+mj-ea"/>
                <a:ea typeface="+mj-ea"/>
              </a:rPr>
              <a:t>Alpha Puck</a:t>
            </a:r>
            <a:endParaRPr lang="zh-TW" altLang="en-US" sz="1400" dirty="0">
              <a:latin typeface="+mj-ea"/>
              <a:ea typeface="+mj-ea"/>
            </a:endParaRPr>
          </a:p>
        </p:txBody>
      </p:sp>
      <p:grpSp>
        <p:nvGrpSpPr>
          <p:cNvPr id="11" name="群組 10">
            <a:extLst>
              <a:ext uri="{FF2B5EF4-FFF2-40B4-BE49-F238E27FC236}">
                <a16:creationId xmlns:a16="http://schemas.microsoft.com/office/drawing/2014/main" id="{56265A34-A96D-4F60-860F-2CAE44F0C4F7}"/>
              </a:ext>
            </a:extLst>
          </p:cNvPr>
          <p:cNvGrpSpPr/>
          <p:nvPr/>
        </p:nvGrpSpPr>
        <p:grpSpPr>
          <a:xfrm>
            <a:off x="5243911" y="3253757"/>
            <a:ext cx="3156515" cy="1728192"/>
            <a:chOff x="5243911" y="3253757"/>
            <a:chExt cx="3156515" cy="1728192"/>
          </a:xfrm>
        </p:grpSpPr>
        <p:pic>
          <p:nvPicPr>
            <p:cNvPr id="9" name="圖片 8">
              <a:extLst>
                <a:ext uri="{FF2B5EF4-FFF2-40B4-BE49-F238E27FC236}">
                  <a16:creationId xmlns:a16="http://schemas.microsoft.com/office/drawing/2014/main" id="{2A605C4B-91E0-45CE-92FA-CF9BB317C154}"/>
                </a:ext>
              </a:extLst>
            </p:cNvPr>
            <p:cNvPicPr>
              <a:picLocks noChangeAspect="1"/>
            </p:cNvPicPr>
            <p:nvPr/>
          </p:nvPicPr>
          <p:blipFill>
            <a:blip r:embed="rId4"/>
            <a:stretch>
              <a:fillRect/>
            </a:stretch>
          </p:blipFill>
          <p:spPr>
            <a:xfrm>
              <a:off x="5243911" y="3253757"/>
              <a:ext cx="3156515" cy="1728192"/>
            </a:xfrm>
            <a:prstGeom prst="rect">
              <a:avLst/>
            </a:prstGeom>
          </p:spPr>
        </p:pic>
        <p:sp>
          <p:nvSpPr>
            <p:cNvPr id="10" name="橢圓 9">
              <a:extLst>
                <a:ext uri="{FF2B5EF4-FFF2-40B4-BE49-F238E27FC236}">
                  <a16:creationId xmlns:a16="http://schemas.microsoft.com/office/drawing/2014/main" id="{22ABDD3B-78BA-4A6D-A5AD-469BE588BF02}"/>
                </a:ext>
              </a:extLst>
            </p:cNvPr>
            <p:cNvSpPr/>
            <p:nvPr/>
          </p:nvSpPr>
          <p:spPr bwMode="auto">
            <a:xfrm>
              <a:off x="6444208" y="3299644"/>
              <a:ext cx="576064" cy="57606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grpSp>
    </p:spTree>
    <p:extLst>
      <p:ext uri="{BB962C8B-B14F-4D97-AF65-F5344CB8AC3E}">
        <p14:creationId xmlns:p14="http://schemas.microsoft.com/office/powerpoint/2010/main" val="25862050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3FB393-51A0-422B-83CA-E10C8F46D410}"/>
              </a:ext>
            </a:extLst>
          </p:cNvPr>
          <p:cNvSpPr>
            <a:spLocks noGrp="1"/>
          </p:cNvSpPr>
          <p:nvPr>
            <p:ph type="title"/>
          </p:nvPr>
        </p:nvSpPr>
        <p:spPr/>
        <p:txBody>
          <a:bodyPr/>
          <a:lstStyle/>
          <a:p>
            <a:r>
              <a:rPr lang="en-US" altLang="zh-TW" dirty="0"/>
              <a:t>Velodyne LiDAR</a:t>
            </a:r>
            <a:endParaRPr lang="zh-TW" altLang="en-US" dirty="0"/>
          </a:p>
        </p:txBody>
      </p:sp>
      <p:graphicFrame>
        <p:nvGraphicFramePr>
          <p:cNvPr id="5" name="表格 4">
            <a:extLst>
              <a:ext uri="{FF2B5EF4-FFF2-40B4-BE49-F238E27FC236}">
                <a16:creationId xmlns:a16="http://schemas.microsoft.com/office/drawing/2014/main" id="{15D898BD-70D6-4DFB-8DB4-3BF5D18826AC}"/>
              </a:ext>
            </a:extLst>
          </p:cNvPr>
          <p:cNvGraphicFramePr>
            <a:graphicFrameLocks noGrp="1"/>
          </p:cNvGraphicFramePr>
          <p:nvPr>
            <p:extLst>
              <p:ext uri="{D42A27DB-BD31-4B8C-83A1-F6EECF244321}">
                <p14:modId xmlns:p14="http://schemas.microsoft.com/office/powerpoint/2010/main" val="3450875505"/>
              </p:ext>
            </p:extLst>
          </p:nvPr>
        </p:nvGraphicFramePr>
        <p:xfrm>
          <a:off x="35495" y="966238"/>
          <a:ext cx="9073008" cy="4752523"/>
        </p:xfrm>
        <a:graphic>
          <a:graphicData uri="http://schemas.openxmlformats.org/drawingml/2006/table">
            <a:tbl>
              <a:tblPr firstRow="1" firstCol="1" bandRow="1">
                <a:tableStyleId>{5940675A-B579-460E-94D1-54222C63F5DA}</a:tableStyleId>
              </a:tblPr>
              <a:tblGrid>
                <a:gridCol w="1400246">
                  <a:extLst>
                    <a:ext uri="{9D8B030D-6E8A-4147-A177-3AD203B41FA5}">
                      <a16:colId xmlns:a16="http://schemas.microsoft.com/office/drawing/2014/main" val="2798296311"/>
                    </a:ext>
                  </a:extLst>
                </a:gridCol>
                <a:gridCol w="976018">
                  <a:extLst>
                    <a:ext uri="{9D8B030D-6E8A-4147-A177-3AD203B41FA5}">
                      <a16:colId xmlns:a16="http://schemas.microsoft.com/office/drawing/2014/main" val="534142228"/>
                    </a:ext>
                  </a:extLst>
                </a:gridCol>
                <a:gridCol w="1152128">
                  <a:extLst>
                    <a:ext uri="{9D8B030D-6E8A-4147-A177-3AD203B41FA5}">
                      <a16:colId xmlns:a16="http://schemas.microsoft.com/office/drawing/2014/main" val="94409916"/>
                    </a:ext>
                  </a:extLst>
                </a:gridCol>
                <a:gridCol w="1152128">
                  <a:extLst>
                    <a:ext uri="{9D8B030D-6E8A-4147-A177-3AD203B41FA5}">
                      <a16:colId xmlns:a16="http://schemas.microsoft.com/office/drawing/2014/main" val="1112242489"/>
                    </a:ext>
                  </a:extLst>
                </a:gridCol>
                <a:gridCol w="1008112">
                  <a:extLst>
                    <a:ext uri="{9D8B030D-6E8A-4147-A177-3AD203B41FA5}">
                      <a16:colId xmlns:a16="http://schemas.microsoft.com/office/drawing/2014/main" val="3502329211"/>
                    </a:ext>
                  </a:extLst>
                </a:gridCol>
                <a:gridCol w="1150948">
                  <a:extLst>
                    <a:ext uri="{9D8B030D-6E8A-4147-A177-3AD203B41FA5}">
                      <a16:colId xmlns:a16="http://schemas.microsoft.com/office/drawing/2014/main" val="2636212777"/>
                    </a:ext>
                  </a:extLst>
                </a:gridCol>
                <a:gridCol w="1009292">
                  <a:extLst>
                    <a:ext uri="{9D8B030D-6E8A-4147-A177-3AD203B41FA5}">
                      <a16:colId xmlns:a16="http://schemas.microsoft.com/office/drawing/2014/main" val="3085415400"/>
                    </a:ext>
                  </a:extLst>
                </a:gridCol>
                <a:gridCol w="1224136">
                  <a:extLst>
                    <a:ext uri="{9D8B030D-6E8A-4147-A177-3AD203B41FA5}">
                      <a16:colId xmlns:a16="http://schemas.microsoft.com/office/drawing/2014/main" val="3702113062"/>
                    </a:ext>
                  </a:extLst>
                </a:gridCol>
              </a:tblGrid>
              <a:tr h="198022">
                <a:tc>
                  <a:txBody>
                    <a:bodyPr/>
                    <a:lstStyle/>
                    <a:p>
                      <a:pPr>
                        <a:spcAft>
                          <a:spcPts val="0"/>
                        </a:spcAft>
                      </a:pPr>
                      <a:r>
                        <a:rPr lang="en-US" sz="1200" kern="0" dirty="0">
                          <a:effectLst/>
                        </a:rPr>
                        <a:t>Name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spcAft>
                          <a:spcPts val="0"/>
                        </a:spcAft>
                      </a:pPr>
                      <a:r>
                        <a:rPr lang="en-US" sz="1200" kern="0" dirty="0">
                          <a:effectLst/>
                        </a:rPr>
                        <a:t>HDL-64E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spcAft>
                          <a:spcPts val="0"/>
                        </a:spcAft>
                      </a:pPr>
                      <a:r>
                        <a:rPr lang="en-US" sz="1200" kern="0" dirty="0">
                          <a:effectLst/>
                        </a:rPr>
                        <a:t>HDL-32E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spcAft>
                          <a:spcPts val="0"/>
                        </a:spcAft>
                      </a:pPr>
                      <a:r>
                        <a:rPr lang="en-US" sz="1200" kern="0" dirty="0">
                          <a:effectLst/>
                        </a:rPr>
                        <a:t>Puck</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spcAft>
                          <a:spcPts val="0"/>
                        </a:spcAft>
                      </a:pPr>
                      <a:r>
                        <a:rPr lang="en-US" sz="1200" kern="0" dirty="0">
                          <a:effectLst/>
                        </a:rPr>
                        <a:t>Puck Lite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spcAft>
                          <a:spcPts val="0"/>
                        </a:spcAft>
                      </a:pPr>
                      <a:r>
                        <a:rPr lang="en-US" sz="1200" kern="0" dirty="0">
                          <a:effectLst/>
                        </a:rPr>
                        <a:t>Puck Hi-Res</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spcAft>
                          <a:spcPts val="0"/>
                        </a:spcAft>
                      </a:pPr>
                      <a:r>
                        <a:rPr lang="en-US" sz="1200" kern="0" dirty="0">
                          <a:effectLst/>
                        </a:rPr>
                        <a:t>Ultra Puck</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tc>
                  <a:txBody>
                    <a:bodyPr/>
                    <a:lstStyle/>
                    <a:p>
                      <a:pPr>
                        <a:spcAft>
                          <a:spcPts val="0"/>
                        </a:spcAft>
                      </a:pPr>
                      <a:r>
                        <a:rPr lang="en-US" sz="1200" b="1" kern="0" dirty="0">
                          <a:solidFill>
                            <a:srgbClr val="FF0000"/>
                          </a:solidFill>
                          <a:effectLst/>
                        </a:rPr>
                        <a:t>Alpha Puck</a:t>
                      </a:r>
                      <a:endParaRPr lang="zh-TW" sz="12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rgbClr val="FFCC99"/>
                    </a:solidFill>
                  </a:tcPr>
                </a:tc>
                <a:extLst>
                  <a:ext uri="{0D108BD9-81ED-4DB2-BD59-A6C34878D82A}">
                    <a16:rowId xmlns:a16="http://schemas.microsoft.com/office/drawing/2014/main" val="258658206"/>
                  </a:ext>
                </a:extLst>
              </a:tr>
              <a:tr h="198022">
                <a:tc>
                  <a:txBody>
                    <a:bodyPr/>
                    <a:lstStyle/>
                    <a:p>
                      <a:pPr>
                        <a:spcAft>
                          <a:spcPts val="0"/>
                        </a:spcAft>
                      </a:pPr>
                      <a:r>
                        <a:rPr lang="en-US" sz="1200" kern="0">
                          <a:effectLst/>
                        </a:rPr>
                        <a:t>Model</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HDL-64E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HDL-32E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VLP-16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VLP-16 LW</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VLP-16 Hi-Res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VLP-32C</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VLS-128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356400232"/>
                  </a:ext>
                </a:extLst>
              </a:tr>
              <a:tr h="198022">
                <a:tc>
                  <a:txBody>
                    <a:bodyPr/>
                    <a:lstStyle/>
                    <a:p>
                      <a:pPr>
                        <a:spcAft>
                          <a:spcPts val="0"/>
                        </a:spcAft>
                      </a:pPr>
                      <a:r>
                        <a:rPr lang="en-US" sz="1200" kern="0" dirty="0">
                          <a:effectLst/>
                        </a:rPr>
                        <a:t>Announced</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Aug-2007</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Nov-2010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Nov-2014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Feb-2016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Sep-2016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Apr-2016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Nov-2017</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4191734519"/>
                  </a:ext>
                </a:extLst>
              </a:tr>
              <a:tr h="198022">
                <a:tc>
                  <a:txBody>
                    <a:bodyPr/>
                    <a:lstStyle/>
                    <a:p>
                      <a:pPr>
                        <a:spcAft>
                          <a:spcPts val="0"/>
                        </a:spcAft>
                      </a:pPr>
                      <a:r>
                        <a:rPr lang="en-US" sz="1200" kern="0">
                          <a:effectLst/>
                        </a:rPr>
                        <a:t>Channels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64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32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32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dirty="0">
                          <a:effectLst/>
                        </a:rPr>
                        <a:t>128</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68190735"/>
                  </a:ext>
                </a:extLst>
              </a:tr>
              <a:tr h="198022">
                <a:tc>
                  <a:txBody>
                    <a:bodyPr/>
                    <a:lstStyle/>
                    <a:p>
                      <a:pPr>
                        <a:spcAft>
                          <a:spcPts val="0"/>
                        </a:spcAft>
                      </a:pPr>
                      <a:r>
                        <a:rPr lang="en-US" sz="1200" kern="0" dirty="0">
                          <a:effectLst/>
                        </a:rPr>
                        <a:t>Range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120 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a:effectLst/>
                        </a:rPr>
                        <a:t>100 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100 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100 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100 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200 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300m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1859361714"/>
                  </a:ext>
                </a:extLst>
              </a:tr>
              <a:tr h="198022">
                <a:tc>
                  <a:txBody>
                    <a:bodyPr/>
                    <a:lstStyle/>
                    <a:p>
                      <a:pPr>
                        <a:spcAft>
                          <a:spcPts val="0"/>
                        </a:spcAft>
                      </a:pPr>
                      <a:r>
                        <a:rPr lang="en-US" sz="1200" kern="0">
                          <a:effectLst/>
                        </a:rPr>
                        <a:t>Accuracy</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a:effectLst/>
                        </a:rPr>
                        <a:t>±</a:t>
                      </a:r>
                      <a:r>
                        <a:rPr lang="en-US" sz="1200" kern="0">
                          <a:effectLst/>
                        </a:rPr>
                        <a:t>2 cm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a:effectLst/>
                        </a:rPr>
                        <a:t>±</a:t>
                      </a:r>
                      <a:r>
                        <a:rPr lang="en-US" sz="1200" kern="0">
                          <a:effectLst/>
                        </a:rPr>
                        <a:t>2 cm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a:effectLst/>
                        </a:rPr>
                        <a:t>±</a:t>
                      </a:r>
                      <a:r>
                        <a:rPr lang="en-US" sz="1200" kern="0">
                          <a:effectLst/>
                        </a:rPr>
                        <a:t>3 cm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a:effectLst/>
                        </a:rPr>
                        <a:t>±</a:t>
                      </a:r>
                      <a:r>
                        <a:rPr lang="en-US" sz="1200" kern="0">
                          <a:effectLst/>
                        </a:rPr>
                        <a:t>3 cm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a:effectLst/>
                        </a:rPr>
                        <a:t>±</a:t>
                      </a:r>
                      <a:r>
                        <a:rPr lang="en-US" sz="1200" kern="0">
                          <a:effectLst/>
                        </a:rPr>
                        <a:t>3 cm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1200" kern="0" dirty="0">
                          <a:effectLst/>
                        </a:rPr>
                        <a:t>±</a:t>
                      </a:r>
                      <a:r>
                        <a:rPr lang="en-US" sz="1200" kern="0" dirty="0">
                          <a:effectLst/>
                        </a:rPr>
                        <a:t>3 cm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200" kern="100" dirty="0">
                          <a:effectLst/>
                          <a:latin typeface="Calibri" panose="020F0502020204030204" pitchFamily="34" charset="0"/>
                          <a:ea typeface="+mn-ea"/>
                          <a:cs typeface="Times New Roman" panose="02020603050405020304" pitchFamily="18" charset="0"/>
                        </a:rPr>
                        <a:t>±3 cm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96218394"/>
                  </a:ext>
                </a:extLst>
              </a:tr>
              <a:tr h="396043">
                <a:tc>
                  <a:txBody>
                    <a:bodyPr/>
                    <a:lstStyle/>
                    <a:p>
                      <a:pPr>
                        <a:spcAft>
                          <a:spcPts val="0"/>
                        </a:spcAft>
                      </a:pPr>
                      <a:r>
                        <a:rPr lang="en-US" sz="1200" kern="0" dirty="0">
                          <a:effectLst/>
                        </a:rPr>
                        <a:t>Field of View</a:t>
                      </a:r>
                      <a:endParaRPr lang="zh-TW" sz="1200" kern="100" dirty="0">
                        <a:effectLst/>
                      </a:endParaRPr>
                    </a:p>
                    <a:p>
                      <a:pPr>
                        <a:spcAft>
                          <a:spcPts val="0"/>
                        </a:spcAft>
                      </a:pPr>
                      <a:r>
                        <a:rPr lang="en-US" sz="1200" kern="0" dirty="0">
                          <a:effectLst/>
                        </a:rPr>
                        <a:t>(Vertical)</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a:effectLst/>
                        </a:rPr>
                        <a:t>2.0</a:t>
                      </a:r>
                      <a:r>
                        <a:rPr lang="zh-TW" sz="1200" kern="0">
                          <a:effectLst/>
                        </a:rPr>
                        <a:t>°</a:t>
                      </a:r>
                      <a:r>
                        <a:rPr lang="en-US" sz="1200" kern="0">
                          <a:effectLst/>
                        </a:rPr>
                        <a:t> to -24.9</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10.67</a:t>
                      </a:r>
                      <a:r>
                        <a:rPr lang="zh-TW" sz="1200" kern="0" dirty="0">
                          <a:effectLst/>
                        </a:rPr>
                        <a:t>°</a:t>
                      </a:r>
                      <a:r>
                        <a:rPr lang="en-US" sz="1200" kern="0" dirty="0">
                          <a:effectLst/>
                        </a:rPr>
                        <a:t> to 30.67</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15.0</a:t>
                      </a:r>
                      <a:r>
                        <a:rPr lang="zh-TW" sz="1200" kern="0" dirty="0">
                          <a:effectLst/>
                        </a:rPr>
                        <a:t>°</a:t>
                      </a:r>
                      <a:r>
                        <a:rPr lang="en-US" sz="1200" kern="0" dirty="0">
                          <a:effectLst/>
                        </a:rPr>
                        <a:t> to -15.0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15.0</a:t>
                      </a:r>
                      <a:r>
                        <a:rPr lang="zh-TW" sz="1200" kern="0" dirty="0">
                          <a:effectLst/>
                        </a:rPr>
                        <a:t>°</a:t>
                      </a:r>
                      <a:r>
                        <a:rPr lang="en-US" sz="1200" kern="0" dirty="0">
                          <a:effectLst/>
                        </a:rPr>
                        <a:t> to -15.0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10.0</a:t>
                      </a:r>
                      <a:r>
                        <a:rPr lang="zh-TW" sz="1200" kern="0" dirty="0">
                          <a:effectLst/>
                        </a:rPr>
                        <a:t>°</a:t>
                      </a:r>
                      <a:r>
                        <a:rPr lang="en-US" sz="1200" kern="0" dirty="0">
                          <a:effectLst/>
                        </a:rPr>
                        <a:t> to -10.0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15.0</a:t>
                      </a:r>
                      <a:r>
                        <a:rPr lang="zh-TW" sz="1200" kern="0" dirty="0">
                          <a:effectLst/>
                        </a:rPr>
                        <a:t>°</a:t>
                      </a:r>
                      <a:r>
                        <a:rPr lang="en-US" sz="1200" kern="0" dirty="0">
                          <a:effectLst/>
                        </a:rPr>
                        <a:t> to -25.0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15</a:t>
                      </a:r>
                      <a:r>
                        <a:rPr lang="zh-TW" sz="1200" kern="0" dirty="0">
                          <a:effectLst/>
                        </a:rPr>
                        <a:t>°</a:t>
                      </a:r>
                      <a:r>
                        <a:rPr lang="en-US" sz="1200" kern="0" dirty="0">
                          <a:effectLst/>
                        </a:rPr>
                        <a:t> to -25.0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2389155789"/>
                  </a:ext>
                </a:extLst>
              </a:tr>
              <a:tr h="396043">
                <a:tc>
                  <a:txBody>
                    <a:bodyPr/>
                    <a:lstStyle/>
                    <a:p>
                      <a:pPr>
                        <a:spcAft>
                          <a:spcPts val="0"/>
                        </a:spcAft>
                      </a:pPr>
                      <a:r>
                        <a:rPr lang="en-US" sz="1200" kern="0">
                          <a:effectLst/>
                        </a:rPr>
                        <a:t>Angular Resolution (Vertical)</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dirty="0">
                          <a:effectLst/>
                        </a:rPr>
                        <a:t>0.4</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1.33</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2.0</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2.0</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1.33</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0.33</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0.11</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39038694"/>
                  </a:ext>
                </a:extLst>
              </a:tr>
              <a:tr h="396043">
                <a:tc>
                  <a:txBody>
                    <a:bodyPr/>
                    <a:lstStyle/>
                    <a:p>
                      <a:pPr>
                        <a:spcAft>
                          <a:spcPts val="0"/>
                        </a:spcAft>
                      </a:pPr>
                      <a:r>
                        <a:rPr lang="en-US" sz="1200" kern="0" dirty="0">
                          <a:effectLst/>
                        </a:rPr>
                        <a:t>Field of View (Horizontal)</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360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a:effectLst/>
                        </a:rPr>
                        <a:t>360</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360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360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360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360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360</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2630052461"/>
                  </a:ext>
                </a:extLst>
              </a:tr>
              <a:tr h="396043">
                <a:tc>
                  <a:txBody>
                    <a:bodyPr/>
                    <a:lstStyle/>
                    <a:p>
                      <a:pPr>
                        <a:spcAft>
                          <a:spcPts val="0"/>
                        </a:spcAft>
                      </a:pPr>
                      <a:r>
                        <a:rPr lang="en-US" sz="1200" kern="0">
                          <a:effectLst/>
                        </a:rPr>
                        <a:t>Angular Resolution (Horizontal)</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dirty="0">
                          <a:effectLst/>
                        </a:rPr>
                        <a:t>0.08</a:t>
                      </a:r>
                      <a:r>
                        <a:rPr lang="zh-TW" sz="1200" kern="0" dirty="0">
                          <a:effectLst/>
                        </a:rPr>
                        <a:t>°</a:t>
                      </a:r>
                      <a:r>
                        <a:rPr lang="en-US" sz="1200" kern="0" dirty="0">
                          <a:effectLst/>
                        </a:rPr>
                        <a:t>-0.35</a:t>
                      </a:r>
                      <a:r>
                        <a:rPr lang="zh-TW" sz="1200" kern="0" dirty="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0.1</a:t>
                      </a:r>
                      <a:r>
                        <a:rPr lang="zh-TW" sz="1200" kern="0">
                          <a:effectLst/>
                        </a:rPr>
                        <a:t>°</a:t>
                      </a:r>
                      <a:r>
                        <a:rPr lang="en-US" sz="1200" kern="0">
                          <a:effectLst/>
                        </a:rPr>
                        <a:t>-0.4</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0.1</a:t>
                      </a:r>
                      <a:r>
                        <a:rPr lang="zh-TW" sz="1200" kern="0">
                          <a:effectLst/>
                        </a:rPr>
                        <a:t>°</a:t>
                      </a:r>
                      <a:r>
                        <a:rPr lang="en-US" sz="1200" kern="0">
                          <a:effectLst/>
                        </a:rPr>
                        <a:t>-0.4</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0.1</a:t>
                      </a:r>
                      <a:r>
                        <a:rPr lang="zh-TW" sz="1200" kern="0">
                          <a:effectLst/>
                        </a:rPr>
                        <a:t>°</a:t>
                      </a:r>
                      <a:r>
                        <a:rPr lang="en-US" sz="1200" kern="0">
                          <a:effectLst/>
                        </a:rPr>
                        <a:t>-0.4</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0.1</a:t>
                      </a:r>
                      <a:r>
                        <a:rPr lang="zh-TW" sz="1200" kern="0">
                          <a:effectLst/>
                        </a:rPr>
                        <a:t>°</a:t>
                      </a:r>
                      <a:r>
                        <a:rPr lang="en-US" sz="1200" kern="0">
                          <a:effectLst/>
                        </a:rPr>
                        <a:t>-0.4</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0.1</a:t>
                      </a:r>
                      <a:r>
                        <a:rPr lang="zh-TW" sz="1200" kern="0">
                          <a:effectLst/>
                        </a:rPr>
                        <a:t>°</a:t>
                      </a:r>
                      <a:r>
                        <a:rPr lang="en-US" sz="1200" kern="0">
                          <a:effectLst/>
                        </a:rPr>
                        <a:t>-0.4</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0.1</a:t>
                      </a:r>
                      <a:r>
                        <a:rPr lang="zh-TW" sz="1200" kern="0">
                          <a:effectLst/>
                        </a:rPr>
                        <a:t>°</a:t>
                      </a:r>
                      <a:r>
                        <a:rPr lang="en-US" sz="1200" kern="0">
                          <a:effectLst/>
                        </a:rPr>
                        <a:t>-0.4</a:t>
                      </a:r>
                      <a:r>
                        <a:rPr lang="zh-TW"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25415618"/>
                  </a:ext>
                </a:extLst>
              </a:tr>
              <a:tr h="198022">
                <a:tc>
                  <a:txBody>
                    <a:bodyPr/>
                    <a:lstStyle/>
                    <a:p>
                      <a:pPr>
                        <a:spcAft>
                          <a:spcPts val="0"/>
                        </a:spcAft>
                      </a:pPr>
                      <a:r>
                        <a:rPr lang="en-US" sz="1200" kern="0" dirty="0">
                          <a:effectLst/>
                        </a:rPr>
                        <a:t>Rotation Rate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5-20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5-20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5-20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a:effectLst/>
                        </a:rPr>
                        <a:t>5-20 Hz</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5-20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5-20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5-20Hz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2439854214"/>
                  </a:ext>
                </a:extLst>
              </a:tr>
              <a:tr h="396043">
                <a:tc rowSpan="2">
                  <a:txBody>
                    <a:bodyPr/>
                    <a:lstStyle/>
                    <a:p>
                      <a:pPr>
                        <a:spcAft>
                          <a:spcPts val="0"/>
                        </a:spcAft>
                      </a:pPr>
                      <a:r>
                        <a:rPr lang="en-US" sz="1200" kern="0" dirty="0">
                          <a:effectLst/>
                        </a:rPr>
                        <a:t>Data Points</a:t>
                      </a:r>
                      <a:endParaRPr lang="zh-TW" sz="1200" kern="100" dirty="0">
                        <a:effectLst/>
                      </a:endParaRPr>
                    </a:p>
                    <a:p>
                      <a:pPr>
                        <a:spcAft>
                          <a:spcPts val="0"/>
                        </a:spcAft>
                      </a:pPr>
                      <a:r>
                        <a:rPr lang="en-US" sz="1200" kern="0" dirty="0">
                          <a:effectLst/>
                        </a:rPr>
                        <a:t>Per Second</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n-US" sz="1200" kern="0" dirty="0">
                          <a:effectLst/>
                        </a:rPr>
                        <a:t>1,300,000 </a:t>
                      </a:r>
                      <a:r>
                        <a:rPr lang="en-US" sz="1100" kern="0" dirty="0">
                          <a:effectLst/>
                        </a:rPr>
                        <a:t>(single)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695,000 (single)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300,000 (single)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300,000 (single)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300,000 (single)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600,000 (single)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2,400,000 (single)</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38466098"/>
                  </a:ext>
                </a:extLst>
              </a:tr>
              <a:tr h="594066">
                <a:tc vMerge="1">
                  <a:txBody>
                    <a:bodyPr/>
                    <a:lstStyle/>
                    <a:p>
                      <a:endParaRPr lang="zh-TW" altLang="en-US"/>
                    </a:p>
                  </a:txBody>
                  <a:tcPr/>
                </a:tc>
                <a:tc>
                  <a:txBody>
                    <a:bodyPr/>
                    <a:lstStyle/>
                    <a:p>
                      <a:pPr>
                        <a:spcAft>
                          <a:spcPts val="0"/>
                        </a:spcAft>
                      </a:pPr>
                      <a:r>
                        <a:rPr lang="en-US" sz="1200" kern="0" dirty="0">
                          <a:effectLst/>
                        </a:rPr>
                        <a:t>2,200,000 (dual)</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1,390,000 (dual)</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a:effectLst/>
                        </a:rPr>
                        <a:t>600,000 (dual)</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a:effectLst/>
                        </a:rPr>
                        <a:t>600,000 (dual)</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600,000 (dual)</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1,200,000 (dual)</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4,800,000 (dual) 9,600,000</a:t>
                      </a:r>
                    </a:p>
                    <a:p>
                      <a:pPr>
                        <a:spcAft>
                          <a:spcPts val="0"/>
                        </a:spcAft>
                      </a:pPr>
                      <a:r>
                        <a:rPr lang="en-US" sz="1200" kern="0" dirty="0">
                          <a:effectLst/>
                        </a:rPr>
                        <a:t>(quadruple)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3620720935"/>
                  </a:ext>
                </a:extLst>
              </a:tr>
              <a:tr h="198022">
                <a:tc>
                  <a:txBody>
                    <a:bodyPr/>
                    <a:lstStyle/>
                    <a:p>
                      <a:pPr>
                        <a:spcAft>
                          <a:spcPts val="0"/>
                        </a:spcAft>
                      </a:pPr>
                      <a:r>
                        <a:rPr lang="en-US" sz="1200" kern="0">
                          <a:effectLst/>
                        </a:rPr>
                        <a:t>Power</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60 watt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12 watt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8 watt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8 watt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8 watt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10 watt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200" kern="0" dirty="0">
                          <a:effectLst/>
                          <a:latin typeface="Calibri" panose="020F0502020204030204" pitchFamily="34" charset="0"/>
                          <a:ea typeface="新細明體" panose="02020500000000000000" pitchFamily="18" charset="-120"/>
                          <a:cs typeface="Times New Roman" panose="02020603050405020304" pitchFamily="18" charset="0"/>
                        </a:rPr>
                        <a:t>30</a:t>
                      </a:r>
                      <a:r>
                        <a:rPr lang="zh-TW" altLang="en-US" sz="1200" kern="0" dirty="0">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TW" sz="1200" kern="0" dirty="0">
                          <a:effectLst/>
                          <a:latin typeface="Calibri" panose="020F0502020204030204" pitchFamily="34" charset="0"/>
                          <a:ea typeface="新細明體" panose="02020500000000000000" pitchFamily="18" charset="-120"/>
                          <a:cs typeface="Times New Roman" panose="02020603050405020304" pitchFamily="18" charset="0"/>
                        </a:rPr>
                        <a:t>watt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630651048"/>
                  </a:ext>
                </a:extLst>
              </a:tr>
              <a:tr h="198022">
                <a:tc>
                  <a:txBody>
                    <a:bodyPr/>
                    <a:lstStyle/>
                    <a:p>
                      <a:pPr>
                        <a:spcAft>
                          <a:spcPts val="0"/>
                        </a:spcAft>
                      </a:pPr>
                      <a:r>
                        <a:rPr lang="en-US" sz="1200" kern="0" dirty="0">
                          <a:effectLst/>
                        </a:rPr>
                        <a:t>Weight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12.7 kg</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1.0 kg</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830 g</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590 g</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830 g</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925 g</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3.5kg</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737596248"/>
                  </a:ext>
                </a:extLst>
              </a:tr>
              <a:tr h="198022">
                <a:tc>
                  <a:txBody>
                    <a:bodyPr/>
                    <a:lstStyle/>
                    <a:p>
                      <a:pPr>
                        <a:spcAft>
                          <a:spcPts val="0"/>
                        </a:spcAft>
                      </a:pPr>
                      <a:r>
                        <a:rPr lang="en-US" sz="1200" kern="0">
                          <a:effectLst/>
                        </a:rPr>
                        <a:t>Diameter</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215 mm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85 mm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103 mm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103 mm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103 mm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103 mm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200" kern="0">
                          <a:effectLst/>
                        </a:rPr>
                        <a:t>165.8 mm</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435729720"/>
                  </a:ext>
                </a:extLst>
              </a:tr>
              <a:tr h="198022">
                <a:tc>
                  <a:txBody>
                    <a:bodyPr/>
                    <a:lstStyle/>
                    <a:p>
                      <a:pPr>
                        <a:spcAft>
                          <a:spcPts val="0"/>
                        </a:spcAft>
                      </a:pPr>
                      <a:r>
                        <a:rPr lang="en-US" sz="1200" kern="0" dirty="0">
                          <a:effectLst/>
                        </a:rPr>
                        <a:t>Height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283 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144 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72 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72 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72 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87 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effectLst/>
                        </a:rPr>
                        <a:t>138.3 mm</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283208734"/>
                  </a:ext>
                </a:extLst>
              </a:tr>
            </a:tbl>
          </a:graphicData>
        </a:graphic>
      </p:graphicFrame>
      <p:sp>
        <p:nvSpPr>
          <p:cNvPr id="3" name="矩形 2">
            <a:extLst>
              <a:ext uri="{FF2B5EF4-FFF2-40B4-BE49-F238E27FC236}">
                <a16:creationId xmlns:a16="http://schemas.microsoft.com/office/drawing/2014/main" id="{C1216853-FF9D-46D0-9A43-72057B126FB0}"/>
              </a:ext>
            </a:extLst>
          </p:cNvPr>
          <p:cNvSpPr/>
          <p:nvPr/>
        </p:nvSpPr>
        <p:spPr>
          <a:xfrm>
            <a:off x="64985" y="5718761"/>
            <a:ext cx="9043517" cy="938719"/>
          </a:xfrm>
          <a:prstGeom prst="rect">
            <a:avLst/>
          </a:prstGeom>
        </p:spPr>
        <p:txBody>
          <a:bodyPr wrap="square">
            <a:spAutoFit/>
          </a:bodyPr>
          <a:lstStyle/>
          <a:p>
            <a:pPr marL="92075" indent="-92075">
              <a:buFont typeface="Arial" panose="020B0604020202020204" pitchFamily="34" charset="0"/>
              <a:buChar char="•"/>
            </a:pPr>
            <a:r>
              <a:rPr lang="en-US" altLang="zh-TW" sz="1100" dirty="0">
                <a:solidFill>
                  <a:schemeClr val="accent6"/>
                </a:solidFill>
                <a:latin typeface="+mj-ea"/>
                <a:ea typeface="+mj-ea"/>
              </a:rPr>
              <a:t>2017</a:t>
            </a:r>
            <a:r>
              <a:rPr lang="zh-TW" altLang="en-US" sz="1100" dirty="0">
                <a:solidFill>
                  <a:schemeClr val="accent6"/>
                </a:solidFill>
                <a:latin typeface="+mj-ea"/>
                <a:ea typeface="+mj-ea"/>
              </a:rPr>
              <a:t>年</a:t>
            </a:r>
            <a:r>
              <a:rPr lang="en-US" altLang="zh-TW" sz="1100" dirty="0">
                <a:solidFill>
                  <a:schemeClr val="accent6"/>
                </a:solidFill>
                <a:latin typeface="+mj-ea"/>
                <a:ea typeface="+mj-ea"/>
              </a:rPr>
              <a:t>4</a:t>
            </a:r>
            <a:r>
              <a:rPr lang="zh-TW" altLang="en-US" sz="1100" dirty="0">
                <a:solidFill>
                  <a:schemeClr val="accent6"/>
                </a:solidFill>
                <a:latin typeface="+mj-ea"/>
                <a:ea typeface="+mj-ea"/>
              </a:rPr>
              <a:t>月，</a:t>
            </a:r>
            <a:r>
              <a:rPr lang="en-US" altLang="zh-TW" sz="1100" dirty="0">
                <a:solidFill>
                  <a:srgbClr val="FF0000"/>
                </a:solidFill>
                <a:latin typeface="+mj-ea"/>
                <a:ea typeface="+mj-ea"/>
              </a:rPr>
              <a:t>Velodyne</a:t>
            </a:r>
            <a:r>
              <a:rPr lang="zh-TW" altLang="en-US" sz="1100" dirty="0">
                <a:solidFill>
                  <a:srgbClr val="FF0000"/>
                </a:solidFill>
                <a:latin typeface="+mj-ea"/>
                <a:ea typeface="+mj-ea"/>
              </a:rPr>
              <a:t>推出</a:t>
            </a:r>
            <a:r>
              <a:rPr lang="en-US" altLang="zh-TW" sz="1100" dirty="0" err="1">
                <a:solidFill>
                  <a:srgbClr val="FF0000"/>
                </a:solidFill>
                <a:latin typeface="+mj-ea"/>
                <a:ea typeface="+mj-ea"/>
              </a:rPr>
              <a:t>Velarray</a:t>
            </a:r>
            <a:r>
              <a:rPr lang="zh-TW" altLang="en-US" sz="1100" dirty="0">
                <a:solidFill>
                  <a:schemeClr val="accent6"/>
                </a:solidFill>
                <a:latin typeface="+mj-ea"/>
                <a:ea typeface="+mj-ea"/>
              </a:rPr>
              <a:t>，該</a:t>
            </a:r>
            <a:r>
              <a:rPr lang="en-US" altLang="zh-TW" sz="1100" dirty="0">
                <a:solidFill>
                  <a:schemeClr val="accent6"/>
                </a:solidFill>
                <a:latin typeface="+mj-ea"/>
                <a:ea typeface="+mj-ea"/>
              </a:rPr>
              <a:t>LiDAR</a:t>
            </a:r>
            <a:r>
              <a:rPr lang="zh-TW" altLang="en-US" sz="1100" dirty="0">
                <a:solidFill>
                  <a:schemeClr val="accent6"/>
                </a:solidFill>
                <a:latin typeface="+mj-ea"/>
                <a:ea typeface="+mj-ea"/>
              </a:rPr>
              <a:t>產生具方向圖像而非先前的</a:t>
            </a:r>
            <a:r>
              <a:rPr lang="en-US" altLang="zh-TW" sz="1100" dirty="0">
                <a:solidFill>
                  <a:schemeClr val="accent6"/>
                </a:solidFill>
                <a:latin typeface="+mj-ea"/>
                <a:ea typeface="+mj-ea"/>
              </a:rPr>
              <a:t>360</a:t>
            </a:r>
            <a:r>
              <a:rPr lang="en-US" altLang="zh-TW" sz="1100" baseline="30000" dirty="0">
                <a:solidFill>
                  <a:schemeClr val="accent6"/>
                </a:solidFill>
                <a:latin typeface="+mj-ea"/>
                <a:ea typeface="+mj-ea"/>
              </a:rPr>
              <a:t>0</a:t>
            </a:r>
            <a:r>
              <a:rPr lang="zh-TW" altLang="en-US" sz="1100" dirty="0">
                <a:solidFill>
                  <a:schemeClr val="accent6"/>
                </a:solidFill>
                <a:latin typeface="+mj-ea"/>
                <a:ea typeface="+mj-ea"/>
              </a:rPr>
              <a:t>環繞視圖，可隱藏在保險槓和擋風玻璃後，體積</a:t>
            </a:r>
            <a:r>
              <a:rPr lang="en-US" altLang="zh-TW" sz="1100" dirty="0">
                <a:solidFill>
                  <a:schemeClr val="accent6"/>
                </a:solidFill>
                <a:latin typeface="+mj-ea"/>
                <a:ea typeface="+mj-ea"/>
              </a:rPr>
              <a:t>125mm x 50mm x 55mm</a:t>
            </a:r>
            <a:r>
              <a:rPr lang="zh-TW" altLang="en-US" sz="1100" dirty="0">
                <a:solidFill>
                  <a:schemeClr val="accent6"/>
                </a:solidFill>
                <a:latin typeface="+mj-ea"/>
                <a:ea typeface="+mj-ea"/>
              </a:rPr>
              <a:t>，提供</a:t>
            </a:r>
            <a:r>
              <a:rPr lang="en-US" altLang="zh-TW" sz="1100" dirty="0">
                <a:solidFill>
                  <a:schemeClr val="accent6"/>
                </a:solidFill>
                <a:latin typeface="+mj-ea"/>
                <a:ea typeface="+mj-ea"/>
              </a:rPr>
              <a:t>120</a:t>
            </a:r>
            <a:r>
              <a:rPr lang="zh-TW" altLang="en-US" sz="1100" dirty="0">
                <a:solidFill>
                  <a:schemeClr val="accent6"/>
                </a:solidFill>
                <a:latin typeface="+mj-ea"/>
                <a:ea typeface="+mj-ea"/>
              </a:rPr>
              <a:t>度水平視野，</a:t>
            </a:r>
            <a:r>
              <a:rPr lang="en-US" altLang="zh-TW" sz="1100" dirty="0">
                <a:solidFill>
                  <a:schemeClr val="accent6"/>
                </a:solidFill>
                <a:latin typeface="+mj-ea"/>
                <a:ea typeface="+mj-ea"/>
              </a:rPr>
              <a:t>200</a:t>
            </a:r>
            <a:r>
              <a:rPr lang="zh-TW" altLang="en-US" sz="1100" dirty="0">
                <a:solidFill>
                  <a:schemeClr val="accent6"/>
                </a:solidFill>
                <a:latin typeface="+mj-ea"/>
                <a:ea typeface="+mj-ea"/>
              </a:rPr>
              <a:t>米距離</a:t>
            </a:r>
            <a:endParaRPr lang="en-US" altLang="zh-TW" sz="1100" dirty="0">
              <a:solidFill>
                <a:schemeClr val="accent6"/>
              </a:solidFill>
              <a:latin typeface="+mj-ea"/>
              <a:ea typeface="+mj-ea"/>
            </a:endParaRPr>
          </a:p>
          <a:p>
            <a:pPr marL="92075" indent="-92075">
              <a:buFont typeface="Arial" panose="020B0604020202020204" pitchFamily="34" charset="0"/>
              <a:buChar char="•"/>
            </a:pPr>
            <a:r>
              <a:rPr lang="en-US" altLang="zh-TW" sz="1100" dirty="0">
                <a:solidFill>
                  <a:schemeClr val="accent6"/>
                </a:solidFill>
                <a:latin typeface="+mj-ea"/>
                <a:ea typeface="+mj-ea"/>
              </a:rPr>
              <a:t>2019</a:t>
            </a:r>
            <a:r>
              <a:rPr lang="zh-TW" altLang="en-US" sz="1100" dirty="0">
                <a:solidFill>
                  <a:schemeClr val="accent6"/>
                </a:solidFill>
                <a:latin typeface="+mj-ea"/>
                <a:ea typeface="+mj-ea"/>
              </a:rPr>
              <a:t>年</a:t>
            </a:r>
            <a:r>
              <a:rPr lang="en-US" altLang="zh-TW" sz="1100" dirty="0">
                <a:solidFill>
                  <a:schemeClr val="accent6"/>
                </a:solidFill>
                <a:latin typeface="+mj-ea"/>
                <a:ea typeface="+mj-ea"/>
              </a:rPr>
              <a:t>CES</a:t>
            </a:r>
            <a:r>
              <a:rPr lang="zh-TW" altLang="en-US" sz="1100" dirty="0">
                <a:solidFill>
                  <a:schemeClr val="accent6"/>
                </a:solidFill>
                <a:latin typeface="+mj-ea"/>
                <a:ea typeface="+mj-ea"/>
              </a:rPr>
              <a:t>秀展</a:t>
            </a:r>
            <a:r>
              <a:rPr lang="en-US" altLang="zh-TW" sz="1100" dirty="0">
                <a:solidFill>
                  <a:srgbClr val="FF0000"/>
                </a:solidFill>
                <a:latin typeface="+mj-ea"/>
                <a:ea typeface="+mj-ea"/>
              </a:rPr>
              <a:t>Velodyne</a:t>
            </a:r>
            <a:r>
              <a:rPr lang="zh-TW" altLang="en-US" sz="1100" dirty="0">
                <a:solidFill>
                  <a:srgbClr val="FF0000"/>
                </a:solidFill>
                <a:latin typeface="+mj-ea"/>
                <a:ea typeface="+mj-ea"/>
              </a:rPr>
              <a:t>推出</a:t>
            </a:r>
            <a:r>
              <a:rPr lang="en-US" altLang="zh-TW" sz="1100" dirty="0" err="1">
                <a:solidFill>
                  <a:srgbClr val="FF0000"/>
                </a:solidFill>
                <a:latin typeface="+mj-ea"/>
                <a:ea typeface="+mj-ea"/>
              </a:rPr>
              <a:t>VelaDome</a:t>
            </a:r>
            <a:r>
              <a:rPr lang="zh-TW" altLang="en-US" sz="1100" dirty="0">
                <a:solidFill>
                  <a:schemeClr val="accent6"/>
                </a:solidFill>
                <a:latin typeface="+mj-ea"/>
                <a:ea typeface="+mj-ea"/>
              </a:rPr>
              <a:t>，提供</a:t>
            </a:r>
            <a:r>
              <a:rPr lang="en-US" altLang="zh-TW" sz="1100" dirty="0">
                <a:solidFill>
                  <a:schemeClr val="accent6"/>
                </a:solidFill>
                <a:latin typeface="+mj-ea"/>
                <a:ea typeface="+mj-ea"/>
              </a:rPr>
              <a:t>180°x 180°</a:t>
            </a:r>
            <a:r>
              <a:rPr lang="zh-TW" altLang="en-US" sz="1100" dirty="0">
                <a:solidFill>
                  <a:schemeClr val="accent6"/>
                </a:solidFill>
                <a:latin typeface="+mj-ea"/>
                <a:ea typeface="+mj-ea"/>
              </a:rPr>
              <a:t>圖像，採用微</a:t>
            </a:r>
            <a:r>
              <a:rPr lang="en-US" altLang="zh-TW" sz="1100" dirty="0">
                <a:solidFill>
                  <a:schemeClr val="accent6"/>
                </a:solidFill>
                <a:latin typeface="+mj-ea"/>
                <a:ea typeface="+mj-ea"/>
              </a:rPr>
              <a:t>LiDAR</a:t>
            </a:r>
            <a:r>
              <a:rPr lang="zh-TW" altLang="en-US" sz="1100" dirty="0">
                <a:solidFill>
                  <a:schemeClr val="accent6"/>
                </a:solidFill>
                <a:latin typeface="+mj-ea"/>
                <a:ea typeface="+mj-ea"/>
              </a:rPr>
              <a:t>陣列（</a:t>
            </a:r>
            <a:r>
              <a:rPr lang="en-US" altLang="zh-TW" sz="1100" dirty="0">
                <a:solidFill>
                  <a:schemeClr val="accent6"/>
                </a:solidFill>
                <a:latin typeface="+mj-ea"/>
                <a:ea typeface="+mj-ea"/>
              </a:rPr>
              <a:t>MLA</a:t>
            </a:r>
            <a:r>
              <a:rPr lang="zh-TW" altLang="en-US" sz="1100" dirty="0">
                <a:solidFill>
                  <a:schemeClr val="accent6"/>
                </a:solidFill>
                <a:latin typeface="+mj-ea"/>
                <a:ea typeface="+mj-ea"/>
              </a:rPr>
              <a:t>）技術，協助近距離避障特別是死角區域</a:t>
            </a:r>
            <a:endParaRPr lang="en-US" altLang="zh-TW" sz="1100" dirty="0">
              <a:solidFill>
                <a:schemeClr val="accent6"/>
              </a:solidFill>
              <a:latin typeface="+mj-ea"/>
              <a:ea typeface="+mj-ea"/>
            </a:endParaRPr>
          </a:p>
          <a:p>
            <a:pPr marL="171450" indent="-171450">
              <a:buFont typeface="Arial" panose="020B0604020202020204" pitchFamily="34" charset="0"/>
              <a:buChar char="•"/>
            </a:pPr>
            <a:r>
              <a:rPr lang="en-US" altLang="zh-TW" sz="1100" dirty="0">
                <a:solidFill>
                  <a:schemeClr val="accent6"/>
                </a:solidFill>
                <a:latin typeface="+mj-ea"/>
                <a:ea typeface="+mj-ea"/>
              </a:rPr>
              <a:t>LiDAR</a:t>
            </a:r>
            <a:r>
              <a:rPr lang="zh-TW" altLang="en-US" sz="1100" dirty="0">
                <a:solidFill>
                  <a:schemeClr val="accent6"/>
                </a:solidFill>
                <a:latin typeface="+mj-ea"/>
                <a:ea typeface="+mj-ea"/>
              </a:rPr>
              <a:t>主要檢出對象物體</a:t>
            </a:r>
            <a:r>
              <a:rPr lang="en-US" altLang="zh-TW" sz="1100" dirty="0">
                <a:solidFill>
                  <a:schemeClr val="accent6"/>
                </a:solidFill>
                <a:latin typeface="+mj-ea"/>
                <a:ea typeface="+mj-ea"/>
              </a:rPr>
              <a:t>:</a:t>
            </a:r>
            <a:r>
              <a:rPr lang="zh-TW" altLang="en-US" sz="1100" dirty="0">
                <a:solidFill>
                  <a:schemeClr val="accent6"/>
                </a:solidFill>
                <a:latin typeface="+mj-ea"/>
                <a:ea typeface="+mj-ea"/>
              </a:rPr>
              <a:t> 汽車、自行車、行人、護欄、電線桿、道路、行走空間、障礙物。主要功能</a:t>
            </a:r>
            <a:r>
              <a:rPr lang="en-US" altLang="zh-TW" sz="1100" dirty="0">
                <a:solidFill>
                  <a:schemeClr val="accent6"/>
                </a:solidFill>
                <a:latin typeface="+mj-ea"/>
                <a:ea typeface="+mj-ea"/>
              </a:rPr>
              <a:t>:</a:t>
            </a:r>
            <a:r>
              <a:rPr lang="zh-TW" altLang="en-US" sz="1100" dirty="0">
                <a:solidFill>
                  <a:schemeClr val="accent6"/>
                </a:solidFill>
                <a:latin typeface="+mj-ea"/>
                <a:ea typeface="+mj-ea"/>
              </a:rPr>
              <a:t> 移動物與道路結構物之區隔、移動物識別與移動速度</a:t>
            </a:r>
            <a:r>
              <a:rPr lang="en-US" altLang="zh-TW" sz="1100" dirty="0">
                <a:solidFill>
                  <a:schemeClr val="accent6"/>
                </a:solidFill>
                <a:latin typeface="+mj-ea"/>
                <a:ea typeface="+mj-ea"/>
              </a:rPr>
              <a:t>/</a:t>
            </a:r>
            <a:r>
              <a:rPr lang="zh-TW" altLang="en-US" sz="1100" dirty="0">
                <a:solidFill>
                  <a:schemeClr val="accent6"/>
                </a:solidFill>
                <a:latin typeface="+mj-ea"/>
                <a:ea typeface="+mj-ea"/>
              </a:rPr>
              <a:t>方位辨別、步行者及移動速度、步行者空間辨識</a:t>
            </a:r>
          </a:p>
        </p:txBody>
      </p:sp>
    </p:spTree>
    <p:extLst>
      <p:ext uri="{BB962C8B-B14F-4D97-AF65-F5344CB8AC3E}">
        <p14:creationId xmlns:p14="http://schemas.microsoft.com/office/powerpoint/2010/main" val="30029287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56358D-BA15-4DAB-A6BF-59EF6F50ACDC}"/>
              </a:ext>
            </a:extLst>
          </p:cNvPr>
          <p:cNvSpPr>
            <a:spLocks noGrp="1"/>
          </p:cNvSpPr>
          <p:nvPr>
            <p:ph type="title"/>
          </p:nvPr>
        </p:nvSpPr>
        <p:spPr/>
        <p:txBody>
          <a:bodyPr/>
          <a:lstStyle/>
          <a:p>
            <a:r>
              <a:rPr lang="en-US" altLang="zh-TW" dirty="0"/>
              <a:t>MEMS</a:t>
            </a:r>
            <a:r>
              <a:rPr lang="zh-TW" altLang="en-US" dirty="0"/>
              <a:t> </a:t>
            </a:r>
            <a:r>
              <a:rPr lang="en-US" altLang="zh-TW" dirty="0"/>
              <a:t>LiDAR</a:t>
            </a:r>
            <a:endParaRPr lang="zh-TW" altLang="en-US" dirty="0"/>
          </a:p>
        </p:txBody>
      </p:sp>
      <p:sp>
        <p:nvSpPr>
          <p:cNvPr id="3" name="內容版面配置區 2">
            <a:extLst>
              <a:ext uri="{FF2B5EF4-FFF2-40B4-BE49-F238E27FC236}">
                <a16:creationId xmlns:a16="http://schemas.microsoft.com/office/drawing/2014/main" id="{3548B3C2-4C62-4554-8333-5518A9F25A61}"/>
              </a:ext>
            </a:extLst>
          </p:cNvPr>
          <p:cNvSpPr>
            <a:spLocks noGrp="1"/>
          </p:cNvSpPr>
          <p:nvPr>
            <p:ph idx="1"/>
          </p:nvPr>
        </p:nvSpPr>
        <p:spPr>
          <a:xfrm>
            <a:off x="457200" y="1052736"/>
            <a:ext cx="8229600" cy="2302011"/>
          </a:xfrm>
        </p:spPr>
        <p:txBody>
          <a:bodyPr/>
          <a:lstStyle/>
          <a:p>
            <a:pPr>
              <a:spcBef>
                <a:spcPts val="600"/>
              </a:spcBef>
            </a:pPr>
            <a:r>
              <a:rPr lang="en-US" altLang="zh-TW" sz="1400" dirty="0">
                <a:latin typeface="+mj-ea"/>
              </a:rPr>
              <a:t>MEMS LiDAR</a:t>
            </a:r>
            <a:endParaRPr lang="zh-TW" altLang="en-US" sz="1400" dirty="0">
              <a:latin typeface="+mj-ea"/>
            </a:endParaRPr>
          </a:p>
          <a:p>
            <a:pPr lvl="1">
              <a:spcBef>
                <a:spcPts val="600"/>
              </a:spcBef>
            </a:pPr>
            <a:r>
              <a:rPr lang="zh-TW" altLang="en-US" sz="1200" dirty="0">
                <a:solidFill>
                  <a:srgbClr val="FF0000"/>
                </a:solidFill>
                <a:latin typeface="+mj-ea"/>
              </a:rPr>
              <a:t>微機電系統（</a:t>
            </a:r>
            <a:r>
              <a:rPr lang="en-US" altLang="zh-TW" sz="1200" dirty="0">
                <a:solidFill>
                  <a:srgbClr val="FF0000"/>
                </a:solidFill>
                <a:latin typeface="+mj-ea"/>
              </a:rPr>
              <a:t>MEMS</a:t>
            </a:r>
            <a:r>
              <a:rPr lang="zh-TW" altLang="en-US" sz="1200" dirty="0">
                <a:solidFill>
                  <a:srgbClr val="FF0000"/>
                </a:solidFill>
                <a:latin typeface="+mj-ea"/>
              </a:rPr>
              <a:t>）</a:t>
            </a:r>
            <a:r>
              <a:rPr lang="zh-TW" altLang="en-US" sz="1200" dirty="0">
                <a:latin typeface="+mj-ea"/>
              </a:rPr>
              <a:t>作為未來車用</a:t>
            </a:r>
            <a:r>
              <a:rPr lang="en-US" altLang="zh-TW" sz="1200" dirty="0">
                <a:latin typeface="+mj-ea"/>
              </a:rPr>
              <a:t>LiDAR</a:t>
            </a:r>
            <a:r>
              <a:rPr lang="zh-TW" altLang="en-US" sz="1200" dirty="0">
                <a:latin typeface="+mj-ea"/>
              </a:rPr>
              <a:t>解決方案具有很高潛力，德國及日本等相關研究重視此一系統發展，認為是機械式</a:t>
            </a:r>
            <a:r>
              <a:rPr lang="en-US" altLang="zh-TW" sz="1200" dirty="0">
                <a:latin typeface="+mj-ea"/>
              </a:rPr>
              <a:t>LiDAR</a:t>
            </a:r>
            <a:r>
              <a:rPr lang="zh-TW" altLang="en-US" sz="1200" dirty="0">
                <a:latin typeface="+mj-ea"/>
              </a:rPr>
              <a:t>後主要產品。主要特徵包含</a:t>
            </a:r>
            <a:r>
              <a:rPr lang="en-US" altLang="zh-TW" sz="1200" dirty="0">
                <a:latin typeface="+mj-ea"/>
              </a:rPr>
              <a:t>: </a:t>
            </a:r>
            <a:r>
              <a:rPr lang="zh-TW" altLang="en-US" sz="1200" dirty="0">
                <a:latin typeface="+mj-ea"/>
              </a:rPr>
              <a:t>輕量、體積小、低功耗等。</a:t>
            </a:r>
            <a:r>
              <a:rPr lang="en-US" altLang="zh-TW" sz="1200" dirty="0" err="1">
                <a:solidFill>
                  <a:srgbClr val="FF0000"/>
                </a:solidFill>
                <a:latin typeface="+mj-ea"/>
              </a:rPr>
              <a:t>Innoviz</a:t>
            </a:r>
            <a:r>
              <a:rPr lang="zh-TW" altLang="en-US" sz="1200" dirty="0">
                <a:latin typeface="+mj-ea"/>
              </a:rPr>
              <a:t>發表基於</a:t>
            </a:r>
            <a:r>
              <a:rPr lang="en-US" altLang="zh-TW" sz="1200" dirty="0">
                <a:latin typeface="+mj-ea"/>
              </a:rPr>
              <a:t>MEMS</a:t>
            </a:r>
            <a:r>
              <a:rPr lang="zh-TW" altLang="en-US" sz="1200" dirty="0">
                <a:latin typeface="+mj-ea"/>
              </a:rPr>
              <a:t>的固態雷射雷達</a:t>
            </a:r>
            <a:r>
              <a:rPr lang="en-US" altLang="zh-TW" sz="1200" dirty="0" err="1">
                <a:latin typeface="+mj-ea"/>
              </a:rPr>
              <a:t>InnovizPro</a:t>
            </a:r>
            <a:r>
              <a:rPr lang="zh-TW" altLang="en-US" sz="1200" dirty="0">
                <a:latin typeface="+mj-ea"/>
              </a:rPr>
              <a:t>，量測距離達到</a:t>
            </a:r>
            <a:r>
              <a:rPr lang="en-US" altLang="zh-TW" sz="1200" dirty="0">
                <a:latin typeface="+mj-ea"/>
              </a:rPr>
              <a:t>150</a:t>
            </a:r>
            <a:r>
              <a:rPr lang="zh-TW" altLang="en-US" sz="1200" dirty="0">
                <a:latin typeface="+mj-ea"/>
              </a:rPr>
              <a:t>米，視場範圍</a:t>
            </a:r>
            <a:r>
              <a:rPr lang="en-US" altLang="zh-TW" sz="1200" dirty="0">
                <a:latin typeface="+mj-ea"/>
              </a:rPr>
              <a:t>(field of view)</a:t>
            </a:r>
            <a:r>
              <a:rPr lang="zh-TW" altLang="en-US" sz="1200" dirty="0">
                <a:latin typeface="+mj-ea"/>
              </a:rPr>
              <a:t>為</a:t>
            </a:r>
            <a:r>
              <a:rPr lang="en-US" altLang="zh-TW" sz="1200" dirty="0">
                <a:latin typeface="+mj-ea"/>
              </a:rPr>
              <a:t>73</a:t>
            </a:r>
            <a:r>
              <a:rPr lang="en-US" altLang="zh-TW" sz="1200" baseline="30000" dirty="0">
                <a:latin typeface="+mj-ea"/>
              </a:rPr>
              <a:t>∘</a:t>
            </a:r>
            <a:r>
              <a:rPr lang="en-US" altLang="zh-TW" sz="1200" dirty="0">
                <a:latin typeface="+mj-ea"/>
              </a:rPr>
              <a:t>×20</a:t>
            </a:r>
            <a:r>
              <a:rPr lang="en-US" altLang="zh-TW" sz="1200" baseline="30000" dirty="0">
                <a:latin typeface="+mj-ea"/>
              </a:rPr>
              <a:t>∘</a:t>
            </a:r>
            <a:r>
              <a:rPr lang="zh-TW" altLang="en-US" sz="1200" dirty="0">
                <a:latin typeface="+mj-ea"/>
              </a:rPr>
              <a:t>，水平分辨率為</a:t>
            </a:r>
            <a:r>
              <a:rPr lang="en-US" altLang="zh-TW" sz="1200" dirty="0">
                <a:latin typeface="+mj-ea"/>
              </a:rPr>
              <a:t>0.15</a:t>
            </a:r>
            <a:r>
              <a:rPr lang="en-US" altLang="zh-TW" sz="1200" baseline="30000" dirty="0">
                <a:latin typeface="+mj-ea"/>
              </a:rPr>
              <a:t>∘</a:t>
            </a:r>
            <a:r>
              <a:rPr lang="zh-TW" altLang="en-US" sz="1200" dirty="0">
                <a:latin typeface="+mj-ea"/>
              </a:rPr>
              <a:t>。</a:t>
            </a:r>
            <a:r>
              <a:rPr lang="en-US" altLang="zh-TW" sz="1200" dirty="0">
                <a:latin typeface="+mj-ea"/>
              </a:rPr>
              <a:t>Infineon</a:t>
            </a:r>
            <a:r>
              <a:rPr lang="zh-TW" altLang="en-US" sz="1200" dirty="0">
                <a:latin typeface="+mj-ea"/>
              </a:rPr>
              <a:t>開發出</a:t>
            </a:r>
            <a:r>
              <a:rPr lang="en-US" altLang="zh-TW" sz="1200" dirty="0">
                <a:latin typeface="+mj-ea"/>
              </a:rPr>
              <a:t>60</a:t>
            </a:r>
            <a:r>
              <a:rPr lang="en-US" altLang="zh-TW" sz="1800" baseline="30000" dirty="0">
                <a:latin typeface="+mj-ea"/>
              </a:rPr>
              <a:t>∘</a:t>
            </a:r>
            <a:r>
              <a:rPr lang="zh-TW" altLang="en-US" sz="1200" dirty="0">
                <a:latin typeface="+mj-ea"/>
              </a:rPr>
              <a:t>方位角的</a:t>
            </a:r>
            <a:r>
              <a:rPr lang="en-US" altLang="zh-TW" sz="1200" dirty="0">
                <a:latin typeface="+mj-ea"/>
              </a:rPr>
              <a:t>360</a:t>
            </a:r>
            <a:r>
              <a:rPr lang="en-US" altLang="zh-TW" sz="1200" baseline="30000" dirty="0">
                <a:latin typeface="+mj-ea"/>
              </a:rPr>
              <a:t>∘</a:t>
            </a:r>
            <a:r>
              <a:rPr lang="zh-TW" altLang="en-US" sz="1200" dirty="0">
                <a:latin typeface="+mj-ea"/>
              </a:rPr>
              <a:t>掃描</a:t>
            </a:r>
            <a:r>
              <a:rPr lang="en-US" altLang="zh-TW" sz="1200" dirty="0">
                <a:latin typeface="+mj-ea"/>
              </a:rPr>
              <a:t>2D MEMS LiDAR</a:t>
            </a:r>
            <a:r>
              <a:rPr lang="zh-TW" altLang="en-US" sz="1200" dirty="0">
                <a:latin typeface="+mj-ea"/>
              </a:rPr>
              <a:t>；亦開發出一種測距達</a:t>
            </a:r>
            <a:r>
              <a:rPr lang="en-US" altLang="zh-TW" sz="1200" dirty="0">
                <a:latin typeface="+mj-ea"/>
              </a:rPr>
              <a:t>160</a:t>
            </a:r>
            <a:r>
              <a:rPr lang="zh-TW" altLang="en-US" sz="1200" dirty="0">
                <a:latin typeface="+mj-ea"/>
              </a:rPr>
              <a:t>米，</a:t>
            </a:r>
            <a:r>
              <a:rPr lang="en-US" altLang="zh-TW" sz="1200" dirty="0">
                <a:latin typeface="+mj-ea"/>
              </a:rPr>
              <a:t>42</a:t>
            </a:r>
            <a:r>
              <a:rPr lang="en-US" altLang="zh-TW" sz="1200" baseline="30000" dirty="0">
                <a:latin typeface="+mj-ea"/>
              </a:rPr>
              <a:t>∘</a:t>
            </a:r>
            <a:r>
              <a:rPr lang="en-US" altLang="zh-TW" sz="1200" dirty="0">
                <a:latin typeface="+mj-ea"/>
              </a:rPr>
              <a:t>×21</a:t>
            </a:r>
            <a:r>
              <a:rPr lang="en-US" altLang="zh-TW" sz="1200" baseline="30000" dirty="0">
                <a:latin typeface="+mj-ea"/>
              </a:rPr>
              <a:t>∘</a:t>
            </a:r>
            <a:r>
              <a:rPr lang="zh-TW" altLang="en-US" sz="1200" baseline="30000" dirty="0">
                <a:latin typeface="+mj-ea"/>
              </a:rPr>
              <a:t> </a:t>
            </a:r>
            <a:r>
              <a:rPr lang="en-US" altLang="zh-TW" sz="1200" dirty="0">
                <a:latin typeface="+mj-ea"/>
              </a:rPr>
              <a:t>FOV</a:t>
            </a:r>
            <a:r>
              <a:rPr lang="zh-TW" altLang="en-US" sz="1200" dirty="0">
                <a:latin typeface="+mj-ea"/>
              </a:rPr>
              <a:t>和</a:t>
            </a:r>
            <a:r>
              <a:rPr lang="en-US" altLang="zh-TW" sz="1200" dirty="0">
                <a:latin typeface="+mj-ea"/>
              </a:rPr>
              <a:t>6 fps</a:t>
            </a:r>
            <a:r>
              <a:rPr lang="zh-TW" altLang="en-US" sz="1200" dirty="0">
                <a:latin typeface="+mj-ea"/>
              </a:rPr>
              <a:t>機種</a:t>
            </a:r>
            <a:endParaRPr lang="en-US" altLang="zh-TW" sz="1200" dirty="0">
              <a:latin typeface="+mj-ea"/>
            </a:endParaRPr>
          </a:p>
          <a:p>
            <a:pPr lvl="1">
              <a:spcBef>
                <a:spcPts val="600"/>
              </a:spcBef>
            </a:pPr>
            <a:r>
              <a:rPr lang="en-US" altLang="zh-TW" sz="1200" dirty="0">
                <a:latin typeface="+mj-ea"/>
              </a:rPr>
              <a:t>MEMS</a:t>
            </a:r>
            <a:r>
              <a:rPr lang="zh-TW" altLang="en-US" sz="1200" dirty="0">
                <a:latin typeface="+mj-ea"/>
              </a:rPr>
              <a:t>是用半導體製程製造之微小致動裝置，雷射光由</a:t>
            </a:r>
            <a:r>
              <a:rPr lang="en-US" altLang="zh-TW" sz="1200" dirty="0">
                <a:latin typeface="+mj-ea"/>
              </a:rPr>
              <a:t>MEMS</a:t>
            </a:r>
            <a:r>
              <a:rPr lang="zh-TW" altLang="en-US" sz="1200" dirty="0">
                <a:latin typeface="+mj-ea"/>
              </a:rPr>
              <a:t>驅動的鏡面反射並掃描。發展上主要挑戰包含</a:t>
            </a:r>
            <a:r>
              <a:rPr lang="en-US" altLang="zh-TW" sz="1200" dirty="0">
                <a:latin typeface="+mj-ea"/>
              </a:rPr>
              <a:t>:</a:t>
            </a:r>
            <a:r>
              <a:rPr lang="zh-TW" altLang="en-US" sz="1200" dirty="0">
                <a:latin typeface="+mj-ea"/>
              </a:rPr>
              <a:t> 要精確實現以雷射光束照射到前方</a:t>
            </a:r>
            <a:r>
              <a:rPr lang="en-US" altLang="zh-TW" sz="1200" dirty="0">
                <a:latin typeface="+mj-ea"/>
              </a:rPr>
              <a:t>60</a:t>
            </a:r>
            <a:r>
              <a:rPr lang="zh-TW" altLang="en-US" sz="1200" dirty="0">
                <a:latin typeface="+mj-ea"/>
              </a:rPr>
              <a:t>米以外的行人，反射率在</a:t>
            </a:r>
            <a:r>
              <a:rPr lang="en-US" altLang="zh-TW" sz="1200" dirty="0">
                <a:latin typeface="+mj-ea"/>
              </a:rPr>
              <a:t>9</a:t>
            </a:r>
            <a:r>
              <a:rPr lang="zh-TW" altLang="en-US" sz="1200" dirty="0">
                <a:latin typeface="+mj-ea"/>
              </a:rPr>
              <a:t>％以上；發展出實用</a:t>
            </a:r>
            <a:r>
              <a:rPr lang="en-US" altLang="zh-TW" sz="1200" dirty="0">
                <a:latin typeface="+mj-ea"/>
              </a:rPr>
              <a:t>Field Of View</a:t>
            </a:r>
            <a:r>
              <a:rPr lang="zh-TW" altLang="en-US" sz="1200" dirty="0">
                <a:latin typeface="+mj-ea"/>
              </a:rPr>
              <a:t>（</a:t>
            </a:r>
            <a:r>
              <a:rPr lang="en-US" altLang="zh-TW" sz="1200" dirty="0">
                <a:latin typeface="+mj-ea"/>
              </a:rPr>
              <a:t>FOV)</a:t>
            </a:r>
            <a:r>
              <a:rPr lang="zh-TW" altLang="en-US" sz="1200" dirty="0">
                <a:latin typeface="+mj-ea"/>
              </a:rPr>
              <a:t>鏡頭，視角可以水平，垂直或對角測量；</a:t>
            </a:r>
            <a:r>
              <a:rPr lang="en-US" altLang="zh-TW" sz="1200" dirty="0">
                <a:latin typeface="+mj-ea"/>
              </a:rPr>
              <a:t>FOV</a:t>
            </a:r>
            <a:r>
              <a:rPr lang="zh-TW" altLang="en-US" sz="1200" dirty="0">
                <a:latin typeface="+mj-ea"/>
              </a:rPr>
              <a:t>鏡頭要能實現對應於多角度射入光線之光接收系統；光學設備高精度組裝能力；小型化</a:t>
            </a:r>
            <a:endParaRPr lang="zh-TW" altLang="en-US" dirty="0">
              <a:latin typeface="+mj-ea"/>
            </a:endParaRPr>
          </a:p>
        </p:txBody>
      </p:sp>
      <p:grpSp>
        <p:nvGrpSpPr>
          <p:cNvPr id="4" name="群組 3">
            <a:extLst>
              <a:ext uri="{FF2B5EF4-FFF2-40B4-BE49-F238E27FC236}">
                <a16:creationId xmlns:a16="http://schemas.microsoft.com/office/drawing/2014/main" id="{50022CE3-6932-4946-AB3A-230E5F99F9BB}"/>
              </a:ext>
            </a:extLst>
          </p:cNvPr>
          <p:cNvGrpSpPr/>
          <p:nvPr/>
        </p:nvGrpSpPr>
        <p:grpSpPr>
          <a:xfrm>
            <a:off x="4788024" y="3512525"/>
            <a:ext cx="4210856" cy="2961344"/>
            <a:chOff x="4465599" y="827694"/>
            <a:chExt cx="4210856" cy="2961344"/>
          </a:xfrm>
        </p:grpSpPr>
        <p:grpSp>
          <p:nvGrpSpPr>
            <p:cNvPr id="5" name="群組 4">
              <a:extLst>
                <a:ext uri="{FF2B5EF4-FFF2-40B4-BE49-F238E27FC236}">
                  <a16:creationId xmlns:a16="http://schemas.microsoft.com/office/drawing/2014/main" id="{2EA5FFFA-C245-4507-99D2-A292771376AE}"/>
                </a:ext>
              </a:extLst>
            </p:cNvPr>
            <p:cNvGrpSpPr/>
            <p:nvPr/>
          </p:nvGrpSpPr>
          <p:grpSpPr>
            <a:xfrm>
              <a:off x="4550163" y="827694"/>
              <a:ext cx="4126292" cy="2961344"/>
              <a:chOff x="4572000" y="1070840"/>
              <a:chExt cx="3599080" cy="2469345"/>
            </a:xfrm>
          </p:grpSpPr>
          <p:grpSp>
            <p:nvGrpSpPr>
              <p:cNvPr id="7" name="群組 6">
                <a:extLst>
                  <a:ext uri="{FF2B5EF4-FFF2-40B4-BE49-F238E27FC236}">
                    <a16:creationId xmlns:a16="http://schemas.microsoft.com/office/drawing/2014/main" id="{3E5DF098-9632-441C-995A-62719E8FD190}"/>
                  </a:ext>
                </a:extLst>
              </p:cNvPr>
              <p:cNvGrpSpPr/>
              <p:nvPr/>
            </p:nvGrpSpPr>
            <p:grpSpPr>
              <a:xfrm>
                <a:off x="4572000" y="1070840"/>
                <a:ext cx="3599080" cy="2239282"/>
                <a:chOff x="4572000" y="1070840"/>
                <a:chExt cx="3599080" cy="2239282"/>
              </a:xfrm>
            </p:grpSpPr>
            <p:pic>
              <p:nvPicPr>
                <p:cNvPr id="13" name="圖片 12">
                  <a:extLst>
                    <a:ext uri="{FF2B5EF4-FFF2-40B4-BE49-F238E27FC236}">
                      <a16:creationId xmlns:a16="http://schemas.microsoft.com/office/drawing/2014/main" id="{DCD26CC6-3940-4880-A89D-1D584F5D110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725946"/>
                  <a:ext cx="3599080" cy="1584176"/>
                </a:xfrm>
                <a:prstGeom prst="rect">
                  <a:avLst/>
                </a:prstGeom>
                <a:noFill/>
              </p:spPr>
            </p:pic>
            <p:sp>
              <p:nvSpPr>
                <p:cNvPr id="14" name="矩形 13">
                  <a:extLst>
                    <a:ext uri="{FF2B5EF4-FFF2-40B4-BE49-F238E27FC236}">
                      <a16:creationId xmlns:a16="http://schemas.microsoft.com/office/drawing/2014/main" id="{AEB10477-CEFC-4D7D-85BC-DA8425AF5D9C}"/>
                    </a:ext>
                  </a:extLst>
                </p:cNvPr>
                <p:cNvSpPr/>
                <p:nvPr/>
              </p:nvSpPr>
              <p:spPr>
                <a:xfrm>
                  <a:off x="5258639" y="1070840"/>
                  <a:ext cx="1945608" cy="230978"/>
                </a:xfrm>
                <a:prstGeom prst="rect">
                  <a:avLst/>
                </a:prstGeom>
              </p:spPr>
              <p:txBody>
                <a:bodyPr wrap="none">
                  <a:spAutoFit/>
                </a:bodyPr>
                <a:lstStyle/>
                <a:p>
                  <a:r>
                    <a:rPr lang="en-US" altLang="zh-TW" sz="1200" dirty="0">
                      <a:latin typeface="+mj-ea"/>
                      <a:ea typeface="+mj-ea"/>
                    </a:rPr>
                    <a:t>MEMS</a:t>
                  </a:r>
                  <a:r>
                    <a:rPr lang="zh-TW" altLang="en-US" sz="1200" dirty="0">
                      <a:latin typeface="+mj-ea"/>
                      <a:ea typeface="+mj-ea"/>
                    </a:rPr>
                    <a:t>掃描式</a:t>
                  </a:r>
                  <a:r>
                    <a:rPr lang="en-US" altLang="zh-TW" sz="1200" dirty="0">
                      <a:latin typeface="+mj-ea"/>
                      <a:ea typeface="+mj-ea"/>
                    </a:rPr>
                    <a:t> LiDAR</a:t>
                  </a:r>
                  <a:r>
                    <a:rPr lang="zh-TW" altLang="en-US" sz="1200" dirty="0">
                      <a:latin typeface="+mj-ea"/>
                      <a:ea typeface="+mj-ea"/>
                    </a:rPr>
                    <a:t>基本結構</a:t>
                  </a:r>
                </a:p>
              </p:txBody>
            </p:sp>
          </p:grpSp>
          <p:sp>
            <p:nvSpPr>
              <p:cNvPr id="8" name="矩形 7">
                <a:extLst>
                  <a:ext uri="{FF2B5EF4-FFF2-40B4-BE49-F238E27FC236}">
                    <a16:creationId xmlns:a16="http://schemas.microsoft.com/office/drawing/2014/main" id="{154F5552-703B-42DB-8DD7-3075119974CB}"/>
                  </a:ext>
                </a:extLst>
              </p:cNvPr>
              <p:cNvSpPr/>
              <p:nvPr/>
            </p:nvSpPr>
            <p:spPr>
              <a:xfrm>
                <a:off x="4716016" y="2145757"/>
                <a:ext cx="889987" cy="261610"/>
              </a:xfrm>
              <a:prstGeom prst="rect">
                <a:avLst/>
              </a:prstGeom>
            </p:spPr>
            <p:txBody>
              <a:bodyPr wrap="none">
                <a:spAutoFit/>
              </a:bodyPr>
              <a:lstStyle/>
              <a:p>
                <a:r>
                  <a:rPr lang="zh-TW" altLang="en-US" sz="1050" dirty="0"/>
                  <a:t>光學接收器</a:t>
                </a:r>
              </a:p>
            </p:txBody>
          </p:sp>
          <p:sp>
            <p:nvSpPr>
              <p:cNvPr id="9" name="矩形 8">
                <a:extLst>
                  <a:ext uri="{FF2B5EF4-FFF2-40B4-BE49-F238E27FC236}">
                    <a16:creationId xmlns:a16="http://schemas.microsoft.com/office/drawing/2014/main" id="{564062D6-90F7-4F48-AD94-171E93C7CCB9}"/>
                  </a:ext>
                </a:extLst>
              </p:cNvPr>
              <p:cNvSpPr/>
              <p:nvPr/>
            </p:nvSpPr>
            <p:spPr>
              <a:xfrm>
                <a:off x="6293023" y="3286269"/>
                <a:ext cx="992579" cy="253916"/>
              </a:xfrm>
              <a:prstGeom prst="rect">
                <a:avLst/>
              </a:prstGeom>
            </p:spPr>
            <p:txBody>
              <a:bodyPr wrap="none">
                <a:spAutoFit/>
              </a:bodyPr>
              <a:lstStyle/>
              <a:p>
                <a:r>
                  <a:rPr lang="en-US" altLang="zh-TW" sz="1050" dirty="0"/>
                  <a:t>MEMS</a:t>
                </a:r>
                <a:r>
                  <a:rPr lang="zh-TW" altLang="en-US" sz="1050" dirty="0"/>
                  <a:t>及鏡片</a:t>
                </a:r>
              </a:p>
            </p:txBody>
          </p:sp>
          <p:sp>
            <p:nvSpPr>
              <p:cNvPr id="10" name="矩形 9">
                <a:extLst>
                  <a:ext uri="{FF2B5EF4-FFF2-40B4-BE49-F238E27FC236}">
                    <a16:creationId xmlns:a16="http://schemas.microsoft.com/office/drawing/2014/main" id="{DA985670-849D-4C03-AC56-6C2E29782B0F}"/>
                  </a:ext>
                </a:extLst>
              </p:cNvPr>
              <p:cNvSpPr/>
              <p:nvPr/>
            </p:nvSpPr>
            <p:spPr>
              <a:xfrm>
                <a:off x="5777258" y="2000896"/>
                <a:ext cx="588623" cy="253916"/>
              </a:xfrm>
              <a:prstGeom prst="rect">
                <a:avLst/>
              </a:prstGeom>
            </p:spPr>
            <p:txBody>
              <a:bodyPr wrap="none">
                <a:spAutoFit/>
              </a:bodyPr>
              <a:lstStyle/>
              <a:p>
                <a:r>
                  <a:rPr lang="zh-TW" altLang="en-US" sz="1050" dirty="0"/>
                  <a:t>雷射光</a:t>
                </a:r>
              </a:p>
            </p:txBody>
          </p:sp>
          <p:sp>
            <p:nvSpPr>
              <p:cNvPr id="11" name="矩形 10">
                <a:extLst>
                  <a:ext uri="{FF2B5EF4-FFF2-40B4-BE49-F238E27FC236}">
                    <a16:creationId xmlns:a16="http://schemas.microsoft.com/office/drawing/2014/main" id="{A5FACB7E-648C-4086-877B-6E54BECFF4BE}"/>
                  </a:ext>
                </a:extLst>
              </p:cNvPr>
              <p:cNvSpPr/>
              <p:nvPr/>
            </p:nvSpPr>
            <p:spPr>
              <a:xfrm>
                <a:off x="7001664" y="1495883"/>
                <a:ext cx="857927" cy="253916"/>
              </a:xfrm>
              <a:prstGeom prst="rect">
                <a:avLst/>
              </a:prstGeom>
            </p:spPr>
            <p:txBody>
              <a:bodyPr wrap="none">
                <a:spAutoFit/>
              </a:bodyPr>
              <a:lstStyle/>
              <a:p>
                <a:r>
                  <a:rPr lang="zh-TW" altLang="en-US" sz="1050" dirty="0"/>
                  <a:t>垂直掃描線</a:t>
                </a:r>
              </a:p>
            </p:txBody>
          </p:sp>
          <p:sp>
            <p:nvSpPr>
              <p:cNvPr id="12" name="矩形 11">
                <a:extLst>
                  <a:ext uri="{FF2B5EF4-FFF2-40B4-BE49-F238E27FC236}">
                    <a16:creationId xmlns:a16="http://schemas.microsoft.com/office/drawing/2014/main" id="{B5B95F0A-954F-4C9B-A23C-2FEC5572A006}"/>
                  </a:ext>
                </a:extLst>
              </p:cNvPr>
              <p:cNvSpPr/>
              <p:nvPr/>
            </p:nvSpPr>
            <p:spPr>
              <a:xfrm>
                <a:off x="7153034" y="2264118"/>
                <a:ext cx="857927" cy="253916"/>
              </a:xfrm>
              <a:prstGeom prst="rect">
                <a:avLst/>
              </a:prstGeom>
            </p:spPr>
            <p:txBody>
              <a:bodyPr wrap="none">
                <a:spAutoFit/>
              </a:bodyPr>
              <a:lstStyle/>
              <a:p>
                <a:r>
                  <a:rPr lang="zh-TW" altLang="en-US" sz="1050" dirty="0"/>
                  <a:t>水平掃描線</a:t>
                </a:r>
              </a:p>
            </p:txBody>
          </p:sp>
        </p:grpSp>
        <p:sp>
          <p:nvSpPr>
            <p:cNvPr id="6" name="矩形 5">
              <a:extLst>
                <a:ext uri="{FF2B5EF4-FFF2-40B4-BE49-F238E27FC236}">
                  <a16:creationId xmlns:a16="http://schemas.microsoft.com/office/drawing/2014/main" id="{32C8B4E0-B9C9-4AE1-9D4A-88C756B65F8D}"/>
                </a:ext>
              </a:extLst>
            </p:cNvPr>
            <p:cNvSpPr/>
            <p:nvPr/>
          </p:nvSpPr>
          <p:spPr>
            <a:xfrm>
              <a:off x="4465599" y="3307531"/>
              <a:ext cx="1071127" cy="261610"/>
            </a:xfrm>
            <a:prstGeom prst="rect">
              <a:avLst/>
            </a:prstGeom>
          </p:spPr>
          <p:txBody>
            <a:bodyPr wrap="none">
              <a:spAutoFit/>
            </a:bodyPr>
            <a:lstStyle/>
            <a:p>
              <a:r>
                <a:rPr lang="en-US" altLang="zh-TW" sz="1050" dirty="0"/>
                <a:t>2D</a:t>
              </a:r>
              <a:r>
                <a:rPr lang="zh-TW" altLang="en-US" sz="1050" dirty="0"/>
                <a:t>探測器陣列</a:t>
              </a:r>
            </a:p>
          </p:txBody>
        </p:sp>
      </p:grpSp>
      <p:grpSp>
        <p:nvGrpSpPr>
          <p:cNvPr id="18" name="群組 17">
            <a:extLst>
              <a:ext uri="{FF2B5EF4-FFF2-40B4-BE49-F238E27FC236}">
                <a16:creationId xmlns:a16="http://schemas.microsoft.com/office/drawing/2014/main" id="{98162933-6C94-4F83-BD8F-E5035F18EEF2}"/>
              </a:ext>
            </a:extLst>
          </p:cNvPr>
          <p:cNvGrpSpPr/>
          <p:nvPr/>
        </p:nvGrpSpPr>
        <p:grpSpPr>
          <a:xfrm>
            <a:off x="2673539" y="3441467"/>
            <a:ext cx="2339102" cy="2156915"/>
            <a:chOff x="2421926" y="3457668"/>
            <a:chExt cx="2339102" cy="2156915"/>
          </a:xfrm>
        </p:grpSpPr>
        <p:pic>
          <p:nvPicPr>
            <p:cNvPr id="16" name="圖片 15">
              <a:extLst>
                <a:ext uri="{FF2B5EF4-FFF2-40B4-BE49-F238E27FC236}">
                  <a16:creationId xmlns:a16="http://schemas.microsoft.com/office/drawing/2014/main" id="{ECAC2756-6E5E-4746-9FE2-EF745D9DCF64}"/>
                </a:ext>
              </a:extLst>
            </p:cNvPr>
            <p:cNvPicPr>
              <a:picLocks noChangeAspect="1"/>
            </p:cNvPicPr>
            <p:nvPr/>
          </p:nvPicPr>
          <p:blipFill>
            <a:blip r:embed="rId3"/>
            <a:stretch>
              <a:fillRect/>
            </a:stretch>
          </p:blipFill>
          <p:spPr>
            <a:xfrm>
              <a:off x="2451570" y="3881033"/>
              <a:ext cx="2095500" cy="1733550"/>
            </a:xfrm>
            <a:prstGeom prst="rect">
              <a:avLst/>
            </a:prstGeom>
          </p:spPr>
        </p:pic>
        <p:sp>
          <p:nvSpPr>
            <p:cNvPr id="17" name="矩形 16">
              <a:extLst>
                <a:ext uri="{FF2B5EF4-FFF2-40B4-BE49-F238E27FC236}">
                  <a16:creationId xmlns:a16="http://schemas.microsoft.com/office/drawing/2014/main" id="{E195FD7A-4DC3-4077-9841-0BFE4024E09F}"/>
                </a:ext>
              </a:extLst>
            </p:cNvPr>
            <p:cNvSpPr/>
            <p:nvPr/>
          </p:nvSpPr>
          <p:spPr>
            <a:xfrm>
              <a:off x="2421926" y="3457668"/>
              <a:ext cx="2339102" cy="461665"/>
            </a:xfrm>
            <a:prstGeom prst="rect">
              <a:avLst/>
            </a:prstGeom>
          </p:spPr>
          <p:txBody>
            <a:bodyPr wrap="none">
              <a:spAutoFit/>
            </a:bodyPr>
            <a:lstStyle/>
            <a:p>
              <a:r>
                <a:rPr lang="en-US" altLang="zh-TW" sz="1200" dirty="0">
                  <a:latin typeface="+mj-ea"/>
                  <a:ea typeface="+mj-ea"/>
                </a:rPr>
                <a:t>Field of View</a:t>
              </a:r>
            </a:p>
            <a:p>
              <a:r>
                <a:rPr lang="zh-TW" altLang="en-US" sz="1200" dirty="0">
                  <a:latin typeface="+mj-ea"/>
                  <a:ea typeface="+mj-ea"/>
                </a:rPr>
                <a:t>視角包含水平、垂直及對角測量</a:t>
              </a:r>
            </a:p>
          </p:txBody>
        </p:sp>
      </p:grpSp>
      <p:grpSp>
        <p:nvGrpSpPr>
          <p:cNvPr id="36" name="群組 35">
            <a:extLst>
              <a:ext uri="{FF2B5EF4-FFF2-40B4-BE49-F238E27FC236}">
                <a16:creationId xmlns:a16="http://schemas.microsoft.com/office/drawing/2014/main" id="{874233A9-BEEA-466A-8317-FF86CD67FF14}"/>
              </a:ext>
            </a:extLst>
          </p:cNvPr>
          <p:cNvGrpSpPr/>
          <p:nvPr/>
        </p:nvGrpSpPr>
        <p:grpSpPr>
          <a:xfrm>
            <a:off x="189207" y="3583307"/>
            <a:ext cx="2210266" cy="2015075"/>
            <a:chOff x="189207" y="3583307"/>
            <a:chExt cx="2210266" cy="2015075"/>
          </a:xfrm>
        </p:grpSpPr>
        <p:grpSp>
          <p:nvGrpSpPr>
            <p:cNvPr id="34" name="群組 33">
              <a:extLst>
                <a:ext uri="{FF2B5EF4-FFF2-40B4-BE49-F238E27FC236}">
                  <a16:creationId xmlns:a16="http://schemas.microsoft.com/office/drawing/2014/main" id="{84BD9AFE-B16D-42CE-9BEA-EAA6B5809BC5}"/>
                </a:ext>
              </a:extLst>
            </p:cNvPr>
            <p:cNvGrpSpPr/>
            <p:nvPr/>
          </p:nvGrpSpPr>
          <p:grpSpPr>
            <a:xfrm>
              <a:off x="189207" y="4026700"/>
              <a:ext cx="2210266" cy="1571682"/>
              <a:chOff x="57243" y="4036546"/>
              <a:chExt cx="2210266" cy="1571682"/>
            </a:xfrm>
          </p:grpSpPr>
          <p:pic>
            <p:nvPicPr>
              <p:cNvPr id="19" name="圖片 18">
                <a:extLst>
                  <a:ext uri="{FF2B5EF4-FFF2-40B4-BE49-F238E27FC236}">
                    <a16:creationId xmlns:a16="http://schemas.microsoft.com/office/drawing/2014/main" id="{B4D21606-7D58-413E-8784-CF87ED23EDC0}"/>
                  </a:ext>
                </a:extLst>
              </p:cNvPr>
              <p:cNvPicPr>
                <a:picLocks noChangeAspect="1"/>
              </p:cNvPicPr>
              <p:nvPr/>
            </p:nvPicPr>
            <p:blipFill rotWithShape="1">
              <a:blip r:embed="rId4"/>
              <a:srcRect l="51070"/>
              <a:stretch/>
            </p:blipFill>
            <p:spPr>
              <a:xfrm>
                <a:off x="328694" y="4090822"/>
                <a:ext cx="1938815" cy="1381125"/>
              </a:xfrm>
              <a:prstGeom prst="rect">
                <a:avLst/>
              </a:prstGeom>
            </p:spPr>
          </p:pic>
          <p:sp>
            <p:nvSpPr>
              <p:cNvPr id="20" name="矩形 19">
                <a:extLst>
                  <a:ext uri="{FF2B5EF4-FFF2-40B4-BE49-F238E27FC236}">
                    <a16:creationId xmlns:a16="http://schemas.microsoft.com/office/drawing/2014/main" id="{41E4C88C-2B5E-4C9A-9FBF-383086A8CB27}"/>
                  </a:ext>
                </a:extLst>
              </p:cNvPr>
              <p:cNvSpPr/>
              <p:nvPr/>
            </p:nvSpPr>
            <p:spPr>
              <a:xfrm>
                <a:off x="502237" y="4036546"/>
                <a:ext cx="607859" cy="261610"/>
              </a:xfrm>
              <a:prstGeom prst="rect">
                <a:avLst/>
              </a:prstGeom>
            </p:spPr>
            <p:txBody>
              <a:bodyPr wrap="none">
                <a:spAutoFit/>
              </a:bodyPr>
              <a:lstStyle/>
              <a:p>
                <a:r>
                  <a:rPr lang="zh-TW" altLang="en-US" sz="1100" dirty="0">
                    <a:latin typeface="+mj-ea"/>
                  </a:rPr>
                  <a:t>雷射光</a:t>
                </a:r>
                <a:endParaRPr lang="zh-TW" altLang="en-US" sz="1100" dirty="0"/>
              </a:p>
            </p:txBody>
          </p:sp>
          <p:sp>
            <p:nvSpPr>
              <p:cNvPr id="21" name="矩形 20">
                <a:extLst>
                  <a:ext uri="{FF2B5EF4-FFF2-40B4-BE49-F238E27FC236}">
                    <a16:creationId xmlns:a16="http://schemas.microsoft.com/office/drawing/2014/main" id="{BBF48994-CE74-4791-99CA-1CDC6E150D41}"/>
                  </a:ext>
                </a:extLst>
              </p:cNvPr>
              <p:cNvSpPr/>
              <p:nvPr/>
            </p:nvSpPr>
            <p:spPr>
              <a:xfrm>
                <a:off x="127818" y="4321669"/>
                <a:ext cx="906017" cy="261610"/>
              </a:xfrm>
              <a:prstGeom prst="rect">
                <a:avLst/>
              </a:prstGeom>
            </p:spPr>
            <p:txBody>
              <a:bodyPr wrap="none">
                <a:spAutoFit/>
              </a:bodyPr>
              <a:lstStyle/>
              <a:p>
                <a:r>
                  <a:rPr lang="en-US" altLang="zh-TW" sz="1100" dirty="0">
                    <a:latin typeface="+mj-ea"/>
                  </a:rPr>
                  <a:t>MEMS</a:t>
                </a:r>
                <a:r>
                  <a:rPr lang="zh-TW" altLang="en-US" sz="1100" dirty="0">
                    <a:latin typeface="+mj-ea"/>
                  </a:rPr>
                  <a:t>鏡片</a:t>
                </a:r>
                <a:endParaRPr lang="zh-TW" altLang="en-US" sz="1100" dirty="0"/>
              </a:p>
            </p:txBody>
          </p:sp>
          <p:sp>
            <p:nvSpPr>
              <p:cNvPr id="22" name="矩形 21">
                <a:extLst>
                  <a:ext uri="{FF2B5EF4-FFF2-40B4-BE49-F238E27FC236}">
                    <a16:creationId xmlns:a16="http://schemas.microsoft.com/office/drawing/2014/main" id="{D8A3B606-1DDE-4411-B4B5-503DF3BB906B}"/>
                  </a:ext>
                </a:extLst>
              </p:cNvPr>
              <p:cNvSpPr/>
              <p:nvPr/>
            </p:nvSpPr>
            <p:spPr>
              <a:xfrm>
                <a:off x="457200" y="4616397"/>
                <a:ext cx="607859" cy="261610"/>
              </a:xfrm>
              <a:prstGeom prst="rect">
                <a:avLst/>
              </a:prstGeom>
            </p:spPr>
            <p:txBody>
              <a:bodyPr wrap="none">
                <a:spAutoFit/>
              </a:bodyPr>
              <a:lstStyle/>
              <a:p>
                <a:r>
                  <a:rPr lang="zh-TW" altLang="en-US" sz="1100" dirty="0">
                    <a:latin typeface="+mj-ea"/>
                  </a:rPr>
                  <a:t>反射鏡</a:t>
                </a:r>
                <a:endParaRPr lang="zh-TW" altLang="en-US" sz="1100" dirty="0"/>
              </a:p>
            </p:txBody>
          </p:sp>
          <p:sp>
            <p:nvSpPr>
              <p:cNvPr id="23" name="矩形 22">
                <a:extLst>
                  <a:ext uri="{FF2B5EF4-FFF2-40B4-BE49-F238E27FC236}">
                    <a16:creationId xmlns:a16="http://schemas.microsoft.com/office/drawing/2014/main" id="{CE7C4B84-496A-4689-B032-C55A08B8E701}"/>
                  </a:ext>
                </a:extLst>
              </p:cNvPr>
              <p:cNvSpPr/>
              <p:nvPr/>
            </p:nvSpPr>
            <p:spPr>
              <a:xfrm>
                <a:off x="57243" y="5346618"/>
                <a:ext cx="889987" cy="261610"/>
              </a:xfrm>
              <a:prstGeom prst="rect">
                <a:avLst/>
              </a:prstGeom>
            </p:spPr>
            <p:txBody>
              <a:bodyPr wrap="none">
                <a:spAutoFit/>
              </a:bodyPr>
              <a:lstStyle/>
              <a:p>
                <a:r>
                  <a:rPr lang="zh-TW" altLang="en-US" sz="1100" dirty="0">
                    <a:latin typeface="+mj-ea"/>
                  </a:rPr>
                  <a:t>光接收裝置</a:t>
                </a:r>
                <a:endParaRPr lang="zh-TW" altLang="en-US" sz="1100" dirty="0"/>
              </a:p>
            </p:txBody>
          </p:sp>
          <p:sp>
            <p:nvSpPr>
              <p:cNvPr id="24" name="矩形 23">
                <a:extLst>
                  <a:ext uri="{FF2B5EF4-FFF2-40B4-BE49-F238E27FC236}">
                    <a16:creationId xmlns:a16="http://schemas.microsoft.com/office/drawing/2014/main" id="{5908681D-5006-494A-8715-075A619B1AF3}"/>
                  </a:ext>
                </a:extLst>
              </p:cNvPr>
              <p:cNvSpPr/>
              <p:nvPr/>
            </p:nvSpPr>
            <p:spPr>
              <a:xfrm>
                <a:off x="1005236" y="5188549"/>
                <a:ext cx="755335" cy="261610"/>
              </a:xfrm>
              <a:prstGeom prst="rect">
                <a:avLst/>
              </a:prstGeom>
            </p:spPr>
            <p:txBody>
              <a:bodyPr wrap="none">
                <a:spAutoFit/>
              </a:bodyPr>
              <a:lstStyle/>
              <a:p>
                <a:r>
                  <a:rPr lang="en-US" altLang="zh-TW" sz="1050" dirty="0">
                    <a:latin typeface="+mj-ea"/>
                  </a:rPr>
                  <a:t>FOV</a:t>
                </a:r>
                <a:r>
                  <a:rPr lang="zh-TW" altLang="en-US" sz="1050" dirty="0">
                    <a:latin typeface="+mj-ea"/>
                  </a:rPr>
                  <a:t>鏡頭</a:t>
                </a:r>
                <a:endParaRPr lang="zh-TW" altLang="en-US" sz="1050" dirty="0"/>
              </a:p>
            </p:txBody>
          </p:sp>
          <p:cxnSp>
            <p:nvCxnSpPr>
              <p:cNvPr id="26" name="直線單箭頭接點 25">
                <a:extLst>
                  <a:ext uri="{FF2B5EF4-FFF2-40B4-BE49-F238E27FC236}">
                    <a16:creationId xmlns:a16="http://schemas.microsoft.com/office/drawing/2014/main" id="{014FCABB-4CF5-4748-99E1-62CD76936495}"/>
                  </a:ext>
                </a:extLst>
              </p:cNvPr>
              <p:cNvCxnSpPr/>
              <p:nvPr/>
            </p:nvCxnSpPr>
            <p:spPr bwMode="auto">
              <a:xfrm>
                <a:off x="1331640" y="4321669"/>
                <a:ext cx="0" cy="294728"/>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27" name="直線單箭頭接點 26">
                <a:extLst>
                  <a:ext uri="{FF2B5EF4-FFF2-40B4-BE49-F238E27FC236}">
                    <a16:creationId xmlns:a16="http://schemas.microsoft.com/office/drawing/2014/main" id="{79C3C877-0AFF-4DC8-810B-3BE067F065AE}"/>
                  </a:ext>
                </a:extLst>
              </p:cNvPr>
              <p:cNvCxnSpPr>
                <a:cxnSpLocks/>
              </p:cNvCxnSpPr>
              <p:nvPr/>
            </p:nvCxnSpPr>
            <p:spPr bwMode="auto">
              <a:xfrm>
                <a:off x="1331640" y="4672186"/>
                <a:ext cx="276531"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29" name="直線單箭頭接點 28">
                <a:extLst>
                  <a:ext uri="{FF2B5EF4-FFF2-40B4-BE49-F238E27FC236}">
                    <a16:creationId xmlns:a16="http://schemas.microsoft.com/office/drawing/2014/main" id="{8D2CC7CA-3B3F-45C5-AD29-9731FBC69607}"/>
                  </a:ext>
                </a:extLst>
              </p:cNvPr>
              <p:cNvCxnSpPr>
                <a:cxnSpLocks/>
              </p:cNvCxnSpPr>
              <p:nvPr/>
            </p:nvCxnSpPr>
            <p:spPr bwMode="auto">
              <a:xfrm flipH="1">
                <a:off x="1187624" y="4948491"/>
                <a:ext cx="466312" cy="166854"/>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31" name="直線單箭頭接點 30">
                <a:extLst>
                  <a:ext uri="{FF2B5EF4-FFF2-40B4-BE49-F238E27FC236}">
                    <a16:creationId xmlns:a16="http://schemas.microsoft.com/office/drawing/2014/main" id="{6FC9FE6B-BD5C-4D7F-90E0-20345E26E13F}"/>
                  </a:ext>
                </a:extLst>
              </p:cNvPr>
              <p:cNvCxnSpPr>
                <a:cxnSpLocks/>
              </p:cNvCxnSpPr>
              <p:nvPr/>
            </p:nvCxnSpPr>
            <p:spPr bwMode="auto">
              <a:xfrm flipH="1">
                <a:off x="683568" y="5115346"/>
                <a:ext cx="263662" cy="132716"/>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grpSp>
        <p:sp>
          <p:nvSpPr>
            <p:cNvPr id="35" name="矩形 34">
              <a:extLst>
                <a:ext uri="{FF2B5EF4-FFF2-40B4-BE49-F238E27FC236}">
                  <a16:creationId xmlns:a16="http://schemas.microsoft.com/office/drawing/2014/main" id="{8CEE959A-4C1D-44FB-9514-1C70FBA937BD}"/>
                </a:ext>
              </a:extLst>
            </p:cNvPr>
            <p:cNvSpPr/>
            <p:nvPr/>
          </p:nvSpPr>
          <p:spPr>
            <a:xfrm>
              <a:off x="660146" y="3583307"/>
              <a:ext cx="954107" cy="276999"/>
            </a:xfrm>
            <a:prstGeom prst="rect">
              <a:avLst/>
            </a:prstGeom>
          </p:spPr>
          <p:txBody>
            <a:bodyPr wrap="none">
              <a:spAutoFit/>
            </a:bodyPr>
            <a:lstStyle/>
            <a:p>
              <a:r>
                <a:rPr lang="zh-TW" altLang="en-US" sz="1200" dirty="0">
                  <a:latin typeface="+mj-ea"/>
                  <a:ea typeface="+mj-ea"/>
                </a:rPr>
                <a:t>簡單示意圖</a:t>
              </a:r>
            </a:p>
          </p:txBody>
        </p:sp>
      </p:grpSp>
    </p:spTree>
    <p:extLst>
      <p:ext uri="{BB962C8B-B14F-4D97-AF65-F5344CB8AC3E}">
        <p14:creationId xmlns:p14="http://schemas.microsoft.com/office/powerpoint/2010/main" val="7185282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B283AF-5427-4469-9EBC-601F82AEF771}"/>
              </a:ext>
            </a:extLst>
          </p:cNvPr>
          <p:cNvSpPr>
            <a:spLocks noGrp="1"/>
          </p:cNvSpPr>
          <p:nvPr>
            <p:ph type="title"/>
          </p:nvPr>
        </p:nvSpPr>
        <p:spPr/>
        <p:txBody>
          <a:bodyPr/>
          <a:lstStyle/>
          <a:p>
            <a:r>
              <a:rPr lang="en-US" altLang="zh-TW" dirty="0"/>
              <a:t>MEMS</a:t>
            </a:r>
            <a:r>
              <a:rPr lang="zh-TW" altLang="en-US" dirty="0"/>
              <a:t>及鏡片</a:t>
            </a:r>
          </a:p>
        </p:txBody>
      </p:sp>
      <p:grpSp>
        <p:nvGrpSpPr>
          <p:cNvPr id="45" name="群組 44">
            <a:extLst>
              <a:ext uri="{FF2B5EF4-FFF2-40B4-BE49-F238E27FC236}">
                <a16:creationId xmlns:a16="http://schemas.microsoft.com/office/drawing/2014/main" id="{A9E351E9-1F51-42A1-8F91-78B943488D84}"/>
              </a:ext>
            </a:extLst>
          </p:cNvPr>
          <p:cNvGrpSpPr/>
          <p:nvPr/>
        </p:nvGrpSpPr>
        <p:grpSpPr>
          <a:xfrm>
            <a:off x="2051720" y="1628800"/>
            <a:ext cx="5141551" cy="2164060"/>
            <a:chOff x="3526630" y="2943170"/>
            <a:chExt cx="5141551" cy="2164060"/>
          </a:xfrm>
        </p:grpSpPr>
        <p:pic>
          <p:nvPicPr>
            <p:cNvPr id="14" name="圖片 13">
              <a:extLst>
                <a:ext uri="{FF2B5EF4-FFF2-40B4-BE49-F238E27FC236}">
                  <a16:creationId xmlns:a16="http://schemas.microsoft.com/office/drawing/2014/main" id="{326EF37F-9C2F-48E5-84DD-D57EA5B0B5F9}"/>
                </a:ext>
              </a:extLst>
            </p:cNvPr>
            <p:cNvPicPr>
              <a:picLocks noChangeAspect="1"/>
            </p:cNvPicPr>
            <p:nvPr/>
          </p:nvPicPr>
          <p:blipFill>
            <a:blip r:embed="rId2"/>
            <a:stretch>
              <a:fillRect/>
            </a:stretch>
          </p:blipFill>
          <p:spPr>
            <a:xfrm>
              <a:off x="3526630" y="2943170"/>
              <a:ext cx="2838450" cy="2152650"/>
            </a:xfrm>
            <a:prstGeom prst="rect">
              <a:avLst/>
            </a:prstGeom>
          </p:spPr>
        </p:pic>
        <p:sp>
          <p:nvSpPr>
            <p:cNvPr id="15" name="矩形 14">
              <a:extLst>
                <a:ext uri="{FF2B5EF4-FFF2-40B4-BE49-F238E27FC236}">
                  <a16:creationId xmlns:a16="http://schemas.microsoft.com/office/drawing/2014/main" id="{D3734BD6-AB4D-492F-868B-5B71F1E7BD48}"/>
                </a:ext>
              </a:extLst>
            </p:cNvPr>
            <p:cNvSpPr/>
            <p:nvPr/>
          </p:nvSpPr>
          <p:spPr>
            <a:xfrm>
              <a:off x="5933317" y="3514806"/>
              <a:ext cx="492443" cy="276999"/>
            </a:xfrm>
            <a:prstGeom prst="rect">
              <a:avLst/>
            </a:prstGeom>
          </p:spPr>
          <p:txBody>
            <a:bodyPr wrap="none">
              <a:spAutoFit/>
            </a:bodyPr>
            <a:lstStyle/>
            <a:p>
              <a:r>
                <a:rPr lang="zh-TW" altLang="en-US" sz="1200" dirty="0">
                  <a:latin typeface="+mj-ea"/>
                  <a:ea typeface="+mj-ea"/>
                </a:rPr>
                <a:t>鏡片</a:t>
              </a:r>
              <a:endParaRPr lang="en-US" altLang="zh-TW" sz="1200" dirty="0">
                <a:latin typeface="+mj-ea"/>
                <a:ea typeface="+mj-ea"/>
              </a:endParaRPr>
            </a:p>
          </p:txBody>
        </p:sp>
        <p:sp>
          <p:nvSpPr>
            <p:cNvPr id="16" name="矩形 15">
              <a:extLst>
                <a:ext uri="{FF2B5EF4-FFF2-40B4-BE49-F238E27FC236}">
                  <a16:creationId xmlns:a16="http://schemas.microsoft.com/office/drawing/2014/main" id="{1A21F151-946C-4FD4-9915-8E7F712F6716}"/>
                </a:ext>
              </a:extLst>
            </p:cNvPr>
            <p:cNvSpPr/>
            <p:nvPr/>
          </p:nvSpPr>
          <p:spPr>
            <a:xfrm>
              <a:off x="5922580" y="3280314"/>
              <a:ext cx="800219" cy="276999"/>
            </a:xfrm>
            <a:prstGeom prst="rect">
              <a:avLst/>
            </a:prstGeom>
          </p:spPr>
          <p:txBody>
            <a:bodyPr wrap="none">
              <a:spAutoFit/>
            </a:bodyPr>
            <a:lstStyle/>
            <a:p>
              <a:r>
                <a:rPr lang="zh-TW" altLang="en-US" sz="1200" dirty="0">
                  <a:latin typeface="+mj-ea"/>
                  <a:ea typeface="+mj-ea"/>
                </a:rPr>
                <a:t>軸扭力桿</a:t>
              </a:r>
            </a:p>
          </p:txBody>
        </p:sp>
        <p:sp>
          <p:nvSpPr>
            <p:cNvPr id="17" name="矩形 16">
              <a:extLst>
                <a:ext uri="{FF2B5EF4-FFF2-40B4-BE49-F238E27FC236}">
                  <a16:creationId xmlns:a16="http://schemas.microsoft.com/office/drawing/2014/main" id="{FFA6466A-2744-4B2F-864D-7849BEE3326D}"/>
                </a:ext>
              </a:extLst>
            </p:cNvPr>
            <p:cNvSpPr/>
            <p:nvPr/>
          </p:nvSpPr>
          <p:spPr>
            <a:xfrm>
              <a:off x="5933317" y="3784545"/>
              <a:ext cx="800219" cy="276999"/>
            </a:xfrm>
            <a:prstGeom prst="rect">
              <a:avLst/>
            </a:prstGeom>
          </p:spPr>
          <p:txBody>
            <a:bodyPr wrap="none">
              <a:spAutoFit/>
            </a:bodyPr>
            <a:lstStyle/>
            <a:p>
              <a:r>
                <a:rPr lang="zh-TW" altLang="en-US" sz="1200" dirty="0">
                  <a:latin typeface="+mj-ea"/>
                  <a:ea typeface="+mj-ea"/>
                </a:rPr>
                <a:t>軸扭力桿</a:t>
              </a:r>
            </a:p>
          </p:txBody>
        </p:sp>
        <p:sp>
          <p:nvSpPr>
            <p:cNvPr id="9" name="矩形 8">
              <a:extLst>
                <a:ext uri="{FF2B5EF4-FFF2-40B4-BE49-F238E27FC236}">
                  <a16:creationId xmlns:a16="http://schemas.microsoft.com/office/drawing/2014/main" id="{1926BFD7-6CC1-40E7-9434-59681EFCD74C}"/>
                </a:ext>
              </a:extLst>
            </p:cNvPr>
            <p:cNvSpPr/>
            <p:nvPr/>
          </p:nvSpPr>
          <p:spPr>
            <a:xfrm>
              <a:off x="5911843" y="2954430"/>
              <a:ext cx="800218" cy="276999"/>
            </a:xfrm>
            <a:prstGeom prst="rect">
              <a:avLst/>
            </a:prstGeom>
          </p:spPr>
          <p:txBody>
            <a:bodyPr wrap="square">
              <a:spAutoFit/>
            </a:bodyPr>
            <a:lstStyle/>
            <a:p>
              <a:r>
                <a:rPr lang="zh-TW" altLang="en-US" sz="1200" dirty="0">
                  <a:latin typeface="+mj-ea"/>
                  <a:ea typeface="+mj-ea"/>
                </a:rPr>
                <a:t>晶片框架</a:t>
              </a:r>
              <a:endParaRPr lang="en-US" altLang="zh-TW" sz="1200" dirty="0">
                <a:latin typeface="+mj-ea"/>
                <a:ea typeface="+mj-ea"/>
              </a:endParaRPr>
            </a:p>
          </p:txBody>
        </p:sp>
        <p:cxnSp>
          <p:nvCxnSpPr>
            <p:cNvPr id="19" name="直線單箭頭接點 18">
              <a:extLst>
                <a:ext uri="{FF2B5EF4-FFF2-40B4-BE49-F238E27FC236}">
                  <a16:creationId xmlns:a16="http://schemas.microsoft.com/office/drawing/2014/main" id="{27B3CC39-D209-4798-BEF7-9D02BA98A625}"/>
                </a:ext>
              </a:extLst>
            </p:cNvPr>
            <p:cNvCxnSpPr>
              <a:cxnSpLocks/>
              <a:stCxn id="9" idx="1"/>
            </p:cNvCxnSpPr>
            <p:nvPr/>
          </p:nvCxnSpPr>
          <p:spPr bwMode="auto">
            <a:xfrm flipH="1">
              <a:off x="5599570" y="3092930"/>
              <a:ext cx="312273" cy="19464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3" name="直線單箭頭接點 22">
              <a:extLst>
                <a:ext uri="{FF2B5EF4-FFF2-40B4-BE49-F238E27FC236}">
                  <a16:creationId xmlns:a16="http://schemas.microsoft.com/office/drawing/2014/main" id="{99D898F8-4765-4993-AA97-6C4A8EDF90A5}"/>
                </a:ext>
              </a:extLst>
            </p:cNvPr>
            <p:cNvCxnSpPr>
              <a:cxnSpLocks/>
              <a:stCxn id="16" idx="1"/>
            </p:cNvCxnSpPr>
            <p:nvPr/>
          </p:nvCxnSpPr>
          <p:spPr bwMode="auto">
            <a:xfrm flipH="1">
              <a:off x="4676698" y="3418814"/>
              <a:ext cx="1245882" cy="23449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27" name="直線單箭頭接點 26">
              <a:extLst>
                <a:ext uri="{FF2B5EF4-FFF2-40B4-BE49-F238E27FC236}">
                  <a16:creationId xmlns:a16="http://schemas.microsoft.com/office/drawing/2014/main" id="{42C99C4D-8589-470A-9ED0-1C4311CA914A}"/>
                </a:ext>
              </a:extLst>
            </p:cNvPr>
            <p:cNvCxnSpPr>
              <a:cxnSpLocks/>
              <a:stCxn id="15" idx="1"/>
            </p:cNvCxnSpPr>
            <p:nvPr/>
          </p:nvCxnSpPr>
          <p:spPr bwMode="auto">
            <a:xfrm flipH="1">
              <a:off x="4804465" y="3653306"/>
              <a:ext cx="1128852" cy="23449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0" name="直線單箭頭接點 29">
              <a:extLst>
                <a:ext uri="{FF2B5EF4-FFF2-40B4-BE49-F238E27FC236}">
                  <a16:creationId xmlns:a16="http://schemas.microsoft.com/office/drawing/2014/main" id="{4B61201D-4FBE-446C-954D-CBEB6AEA51B1}"/>
                </a:ext>
              </a:extLst>
            </p:cNvPr>
            <p:cNvCxnSpPr>
              <a:cxnSpLocks/>
              <a:stCxn id="17" idx="1"/>
            </p:cNvCxnSpPr>
            <p:nvPr/>
          </p:nvCxnSpPr>
          <p:spPr bwMode="auto">
            <a:xfrm flipH="1">
              <a:off x="5004049" y="3923045"/>
              <a:ext cx="929268" cy="1126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pic>
          <p:nvPicPr>
            <p:cNvPr id="36" name="圖片 35">
              <a:extLst>
                <a:ext uri="{FF2B5EF4-FFF2-40B4-BE49-F238E27FC236}">
                  <a16:creationId xmlns:a16="http://schemas.microsoft.com/office/drawing/2014/main" id="{A274DB48-2AF8-4573-9CFF-6E130C6E7916}"/>
                </a:ext>
              </a:extLst>
            </p:cNvPr>
            <p:cNvPicPr>
              <a:picLocks noChangeAspect="1"/>
            </p:cNvPicPr>
            <p:nvPr/>
          </p:nvPicPr>
          <p:blipFill>
            <a:blip r:embed="rId3"/>
            <a:stretch>
              <a:fillRect/>
            </a:stretch>
          </p:blipFill>
          <p:spPr>
            <a:xfrm>
              <a:off x="7067981" y="3147383"/>
              <a:ext cx="1600200" cy="1609725"/>
            </a:xfrm>
            <a:prstGeom prst="rect">
              <a:avLst/>
            </a:prstGeom>
          </p:spPr>
        </p:pic>
        <p:sp>
          <p:nvSpPr>
            <p:cNvPr id="37" name="矩形 36">
              <a:extLst>
                <a:ext uri="{FF2B5EF4-FFF2-40B4-BE49-F238E27FC236}">
                  <a16:creationId xmlns:a16="http://schemas.microsoft.com/office/drawing/2014/main" id="{6A202897-179E-4E9B-8085-ACEA0ECD0F09}"/>
                </a:ext>
              </a:extLst>
            </p:cNvPr>
            <p:cNvSpPr/>
            <p:nvPr/>
          </p:nvSpPr>
          <p:spPr>
            <a:xfrm>
              <a:off x="6761079" y="4177014"/>
              <a:ext cx="492443" cy="276999"/>
            </a:xfrm>
            <a:prstGeom prst="rect">
              <a:avLst/>
            </a:prstGeom>
          </p:spPr>
          <p:txBody>
            <a:bodyPr wrap="none">
              <a:spAutoFit/>
            </a:bodyPr>
            <a:lstStyle/>
            <a:p>
              <a:r>
                <a:rPr lang="zh-TW" altLang="en-US" sz="1200" dirty="0">
                  <a:latin typeface="+mj-ea"/>
                  <a:ea typeface="+mj-ea"/>
                </a:rPr>
                <a:t>鏡片</a:t>
              </a:r>
              <a:endParaRPr lang="en-US" altLang="zh-TW" sz="1200" dirty="0">
                <a:latin typeface="+mj-ea"/>
                <a:ea typeface="+mj-ea"/>
              </a:endParaRPr>
            </a:p>
          </p:txBody>
        </p:sp>
        <p:cxnSp>
          <p:nvCxnSpPr>
            <p:cNvPr id="38" name="直線單箭頭接點 37">
              <a:extLst>
                <a:ext uri="{FF2B5EF4-FFF2-40B4-BE49-F238E27FC236}">
                  <a16:creationId xmlns:a16="http://schemas.microsoft.com/office/drawing/2014/main" id="{55DF6697-3FD8-414E-9DF8-9808571399FC}"/>
                </a:ext>
              </a:extLst>
            </p:cNvPr>
            <p:cNvCxnSpPr>
              <a:cxnSpLocks/>
            </p:cNvCxnSpPr>
            <p:nvPr/>
          </p:nvCxnSpPr>
          <p:spPr bwMode="auto">
            <a:xfrm flipV="1">
              <a:off x="7560424" y="4288776"/>
              <a:ext cx="107921" cy="580384"/>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44" name="矩形 43">
              <a:extLst>
                <a:ext uri="{FF2B5EF4-FFF2-40B4-BE49-F238E27FC236}">
                  <a16:creationId xmlns:a16="http://schemas.microsoft.com/office/drawing/2014/main" id="{AF89D264-9127-498C-B301-13EFEC40FAC3}"/>
                </a:ext>
              </a:extLst>
            </p:cNvPr>
            <p:cNvSpPr/>
            <p:nvPr/>
          </p:nvSpPr>
          <p:spPr>
            <a:xfrm>
              <a:off x="7210065" y="4830231"/>
              <a:ext cx="971741" cy="276999"/>
            </a:xfrm>
            <a:prstGeom prst="rect">
              <a:avLst/>
            </a:prstGeom>
          </p:spPr>
          <p:txBody>
            <a:bodyPr wrap="none">
              <a:spAutoFit/>
            </a:bodyPr>
            <a:lstStyle/>
            <a:p>
              <a:r>
                <a:rPr lang="en-US" altLang="zh-TW" sz="1200" dirty="0">
                  <a:latin typeface="+mj-ea"/>
                  <a:ea typeface="+mj-ea"/>
                </a:rPr>
                <a:t>MEMS</a:t>
              </a:r>
              <a:r>
                <a:rPr lang="zh-TW" altLang="en-US" sz="1200" dirty="0">
                  <a:latin typeface="+mj-ea"/>
                  <a:ea typeface="+mj-ea"/>
                </a:rPr>
                <a:t>封裝</a:t>
              </a:r>
              <a:endParaRPr lang="en-US" altLang="zh-TW" sz="1200" dirty="0">
                <a:latin typeface="+mj-ea"/>
                <a:ea typeface="+mj-ea"/>
              </a:endParaRPr>
            </a:p>
          </p:txBody>
        </p:sp>
      </p:grpSp>
      <p:pic>
        <p:nvPicPr>
          <p:cNvPr id="46" name="圖片 45">
            <a:extLst>
              <a:ext uri="{FF2B5EF4-FFF2-40B4-BE49-F238E27FC236}">
                <a16:creationId xmlns:a16="http://schemas.microsoft.com/office/drawing/2014/main" id="{42E846A5-8751-4254-A486-991A298943D4}"/>
              </a:ext>
            </a:extLst>
          </p:cNvPr>
          <p:cNvPicPr>
            <a:picLocks noChangeAspect="1"/>
          </p:cNvPicPr>
          <p:nvPr/>
        </p:nvPicPr>
        <p:blipFill>
          <a:blip r:embed="rId4"/>
          <a:stretch>
            <a:fillRect/>
          </a:stretch>
        </p:blipFill>
        <p:spPr>
          <a:xfrm>
            <a:off x="2390166" y="4257094"/>
            <a:ext cx="1470558" cy="1114255"/>
          </a:xfrm>
          <a:prstGeom prst="rect">
            <a:avLst/>
          </a:prstGeom>
        </p:spPr>
      </p:pic>
      <p:sp>
        <p:nvSpPr>
          <p:cNvPr id="47" name="矩形 46">
            <a:extLst>
              <a:ext uri="{FF2B5EF4-FFF2-40B4-BE49-F238E27FC236}">
                <a16:creationId xmlns:a16="http://schemas.microsoft.com/office/drawing/2014/main" id="{DE402376-5B31-4A46-B123-8046A88E2B99}"/>
              </a:ext>
            </a:extLst>
          </p:cNvPr>
          <p:cNvSpPr/>
          <p:nvPr/>
        </p:nvSpPr>
        <p:spPr>
          <a:xfrm>
            <a:off x="107504" y="6551766"/>
            <a:ext cx="2800767" cy="261610"/>
          </a:xfrm>
          <a:prstGeom prst="rect">
            <a:avLst/>
          </a:prstGeom>
        </p:spPr>
        <p:txBody>
          <a:bodyPr wrap="none">
            <a:spAutoFit/>
          </a:bodyPr>
          <a:lstStyle/>
          <a:p>
            <a:r>
              <a:rPr lang="zh-TW" altLang="en-US" sz="1100" b="0" dirty="0"/>
              <a:t>資料來源</a:t>
            </a:r>
            <a:r>
              <a:rPr lang="en-US" altLang="zh-TW" sz="1100" b="0" dirty="0"/>
              <a:t>:</a:t>
            </a:r>
            <a:r>
              <a:rPr lang="zh-TW" altLang="en-US" sz="1100" b="0" dirty="0"/>
              <a:t> 一般財団法人日本自動車研究所</a:t>
            </a:r>
          </a:p>
        </p:txBody>
      </p:sp>
    </p:spTree>
    <p:extLst>
      <p:ext uri="{BB962C8B-B14F-4D97-AF65-F5344CB8AC3E}">
        <p14:creationId xmlns:p14="http://schemas.microsoft.com/office/powerpoint/2010/main" val="35854960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35E13A-F8B0-4671-A9FA-AED6958509E3}"/>
              </a:ext>
            </a:extLst>
          </p:cNvPr>
          <p:cNvSpPr>
            <a:spLocks noGrp="1"/>
          </p:cNvSpPr>
          <p:nvPr>
            <p:ph type="title"/>
          </p:nvPr>
        </p:nvSpPr>
        <p:spPr/>
        <p:txBody>
          <a:bodyPr/>
          <a:lstStyle/>
          <a:p>
            <a:r>
              <a:rPr lang="en-US" altLang="zh-TW" dirty="0"/>
              <a:t>MEMS</a:t>
            </a:r>
            <a:r>
              <a:rPr lang="zh-TW" altLang="en-US" dirty="0"/>
              <a:t>掃描鏡次系統</a:t>
            </a:r>
            <a:r>
              <a:rPr lang="en-US" altLang="zh-TW" dirty="0"/>
              <a:t>(u.6b41p3</a:t>
            </a:r>
            <a:br>
              <a:rPr lang="en-US" altLang="zh-TW" dirty="0"/>
            </a:br>
            <a:endParaRPr lang="zh-TW" altLang="en-US" dirty="0"/>
          </a:p>
        </p:txBody>
      </p:sp>
      <p:pic>
        <p:nvPicPr>
          <p:cNvPr id="3" name="圖片 2">
            <a:extLst>
              <a:ext uri="{FF2B5EF4-FFF2-40B4-BE49-F238E27FC236}">
                <a16:creationId xmlns:a16="http://schemas.microsoft.com/office/drawing/2014/main" id="{D84F0CB4-D4A8-4542-A707-4220CBA39315}"/>
              </a:ext>
            </a:extLst>
          </p:cNvPr>
          <p:cNvPicPr>
            <a:picLocks noChangeAspect="1"/>
          </p:cNvPicPr>
          <p:nvPr/>
        </p:nvPicPr>
        <p:blipFill>
          <a:blip r:embed="rId2"/>
          <a:stretch>
            <a:fillRect/>
          </a:stretch>
        </p:blipFill>
        <p:spPr>
          <a:xfrm>
            <a:off x="481012" y="1099691"/>
            <a:ext cx="8181975" cy="3562350"/>
          </a:xfrm>
          <a:prstGeom prst="rect">
            <a:avLst/>
          </a:prstGeom>
        </p:spPr>
      </p:pic>
      <p:sp>
        <p:nvSpPr>
          <p:cNvPr id="6" name="箭號: 向右 5">
            <a:extLst>
              <a:ext uri="{FF2B5EF4-FFF2-40B4-BE49-F238E27FC236}">
                <a16:creationId xmlns:a16="http://schemas.microsoft.com/office/drawing/2014/main" id="{61935BCA-699A-486A-ACBD-5E05A322D71A}"/>
              </a:ext>
            </a:extLst>
          </p:cNvPr>
          <p:cNvSpPr/>
          <p:nvPr/>
        </p:nvSpPr>
        <p:spPr bwMode="auto">
          <a:xfrm>
            <a:off x="4558531" y="2867282"/>
            <a:ext cx="720080" cy="633412"/>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7" name="矩形 6">
            <a:extLst>
              <a:ext uri="{FF2B5EF4-FFF2-40B4-BE49-F238E27FC236}">
                <a16:creationId xmlns:a16="http://schemas.microsoft.com/office/drawing/2014/main" id="{333ED745-E27B-4CF1-8BE0-E79DC5B769B7}"/>
              </a:ext>
            </a:extLst>
          </p:cNvPr>
          <p:cNvSpPr/>
          <p:nvPr/>
        </p:nvSpPr>
        <p:spPr>
          <a:xfrm>
            <a:off x="4427984" y="2405617"/>
            <a:ext cx="1107996" cy="461665"/>
          </a:xfrm>
          <a:prstGeom prst="rect">
            <a:avLst/>
          </a:prstGeom>
        </p:spPr>
        <p:txBody>
          <a:bodyPr wrap="none">
            <a:spAutoFit/>
          </a:bodyPr>
          <a:lstStyle/>
          <a:p>
            <a:pPr algn="ctr"/>
            <a:r>
              <a:rPr lang="en-US" altLang="zh-TW" sz="1200" dirty="0">
                <a:solidFill>
                  <a:srgbClr val="C00000"/>
                </a:solidFill>
              </a:rPr>
              <a:t>MEMS</a:t>
            </a:r>
            <a:r>
              <a:rPr lang="zh-TW" altLang="en-US" sz="1200" dirty="0">
                <a:solidFill>
                  <a:srgbClr val="C00000"/>
                </a:solidFill>
              </a:rPr>
              <a:t>掃描鏡</a:t>
            </a:r>
            <a:endParaRPr lang="en-US" altLang="zh-TW" sz="1200" dirty="0">
              <a:solidFill>
                <a:srgbClr val="C00000"/>
              </a:solidFill>
            </a:endParaRPr>
          </a:p>
          <a:p>
            <a:pPr algn="ctr"/>
            <a:r>
              <a:rPr lang="zh-TW" altLang="en-US" sz="1200" dirty="0">
                <a:solidFill>
                  <a:srgbClr val="C00000"/>
                </a:solidFill>
              </a:rPr>
              <a:t>尺寸縮小</a:t>
            </a:r>
          </a:p>
        </p:txBody>
      </p:sp>
      <p:sp>
        <p:nvSpPr>
          <p:cNvPr id="8" name="矩形 7">
            <a:extLst>
              <a:ext uri="{FF2B5EF4-FFF2-40B4-BE49-F238E27FC236}">
                <a16:creationId xmlns:a16="http://schemas.microsoft.com/office/drawing/2014/main" id="{D900241E-6B54-44FE-87F2-41CAD0637E79}"/>
              </a:ext>
            </a:extLst>
          </p:cNvPr>
          <p:cNvSpPr/>
          <p:nvPr/>
        </p:nvSpPr>
        <p:spPr>
          <a:xfrm>
            <a:off x="3301680" y="4613537"/>
            <a:ext cx="5590799" cy="1015663"/>
          </a:xfrm>
          <a:prstGeom prst="rect">
            <a:avLst/>
          </a:prstGeom>
        </p:spPr>
        <p:txBody>
          <a:bodyPr wrap="square">
            <a:spAutoFit/>
          </a:bodyPr>
          <a:lstStyle/>
          <a:p>
            <a:pPr marL="171450" indent="-171450">
              <a:buFont typeface="Arial" panose="020B0604020202020204" pitchFamily="34" charset="0"/>
              <a:buChar char="•"/>
            </a:pPr>
            <a:r>
              <a:rPr lang="en-US" altLang="zh-TW" sz="1200" dirty="0">
                <a:solidFill>
                  <a:schemeClr val="accent6"/>
                </a:solidFill>
                <a:latin typeface="+mj-ea"/>
                <a:ea typeface="+mj-ea"/>
              </a:rPr>
              <a:t>2015</a:t>
            </a:r>
            <a:r>
              <a:rPr lang="zh-TW" altLang="en-US" sz="1200" dirty="0">
                <a:solidFill>
                  <a:schemeClr val="accent6"/>
                </a:solidFill>
                <a:latin typeface="+mj-ea"/>
                <a:ea typeface="+mj-ea"/>
              </a:rPr>
              <a:t>年試作品尺寸很大，主因為將磁鐵和</a:t>
            </a:r>
            <a:r>
              <a:rPr lang="en-US" altLang="zh-TW" sz="1200" dirty="0">
                <a:solidFill>
                  <a:schemeClr val="accent6"/>
                </a:solidFill>
                <a:latin typeface="+mj-ea"/>
                <a:ea typeface="+mj-ea"/>
              </a:rPr>
              <a:t>MEMS</a:t>
            </a:r>
            <a:r>
              <a:rPr lang="zh-TW" altLang="en-US" sz="1200" dirty="0">
                <a:solidFill>
                  <a:schemeClr val="accent6"/>
                </a:solidFill>
                <a:latin typeface="+mj-ea"/>
                <a:ea typeface="+mj-ea"/>
              </a:rPr>
              <a:t>鏡片封裝在一起。</a:t>
            </a:r>
            <a:r>
              <a:rPr lang="en-US" altLang="zh-TW" sz="1200" dirty="0">
                <a:solidFill>
                  <a:schemeClr val="accent6"/>
                </a:solidFill>
                <a:latin typeface="+mj-ea"/>
                <a:ea typeface="+mj-ea"/>
              </a:rPr>
              <a:t>2016</a:t>
            </a:r>
            <a:r>
              <a:rPr lang="zh-TW" altLang="en-US" sz="1200" dirty="0">
                <a:solidFill>
                  <a:schemeClr val="accent6"/>
                </a:solidFill>
                <a:latin typeface="+mj-ea"/>
                <a:ea typeface="+mj-ea"/>
              </a:rPr>
              <a:t>年時，將</a:t>
            </a:r>
            <a:r>
              <a:rPr lang="en-US" altLang="zh-TW" sz="1200" dirty="0">
                <a:solidFill>
                  <a:schemeClr val="accent6"/>
                </a:solidFill>
                <a:latin typeface="+mj-ea"/>
                <a:ea typeface="+mj-ea"/>
              </a:rPr>
              <a:t>MEMS</a:t>
            </a:r>
            <a:r>
              <a:rPr lang="zh-TW" altLang="en-US" sz="1200" dirty="0">
                <a:solidFill>
                  <a:schemeClr val="accent6"/>
                </a:solidFill>
                <a:latin typeface="+mj-ea"/>
                <a:ea typeface="+mj-ea"/>
              </a:rPr>
              <a:t>鏡片和磁體分開封裝且減少磁鐵尺寸以降低整體大小。</a:t>
            </a:r>
          </a:p>
          <a:p>
            <a:pPr marL="171450" indent="-171450">
              <a:buFont typeface="Arial" panose="020B0604020202020204" pitchFamily="34" charset="0"/>
              <a:buChar char="•"/>
            </a:pPr>
            <a:r>
              <a:rPr lang="zh-TW" altLang="en-US" sz="1200" dirty="0">
                <a:solidFill>
                  <a:schemeClr val="accent6"/>
                </a:solidFill>
                <a:latin typeface="+mj-ea"/>
                <a:ea typeface="+mj-ea"/>
              </a:rPr>
              <a:t>為抑制光的反射和散射，在玻璃的兩面加上抗反射塗層。也將窗材設計為斜面進一步降低反射</a:t>
            </a:r>
          </a:p>
          <a:p>
            <a:pPr marL="171450" indent="-171450">
              <a:buFont typeface="Arial" panose="020B0604020202020204" pitchFamily="34" charset="0"/>
              <a:buChar char="•"/>
            </a:pPr>
            <a:r>
              <a:rPr lang="en-US" altLang="zh-TW" sz="1200" dirty="0">
                <a:solidFill>
                  <a:schemeClr val="accent6"/>
                </a:solidFill>
                <a:latin typeface="+mj-ea"/>
                <a:ea typeface="+mj-ea"/>
              </a:rPr>
              <a:t>2016</a:t>
            </a:r>
            <a:r>
              <a:rPr lang="zh-TW" altLang="en-US" sz="1200" dirty="0">
                <a:solidFill>
                  <a:schemeClr val="accent6"/>
                </a:solidFill>
                <a:latin typeface="+mj-ea"/>
                <a:ea typeface="+mj-ea"/>
              </a:rPr>
              <a:t>年版採用氣密式封裝方式，可防止污染並提高</a:t>
            </a:r>
            <a:r>
              <a:rPr lang="en-US" altLang="zh-TW" sz="1200" dirty="0">
                <a:solidFill>
                  <a:schemeClr val="accent6"/>
                </a:solidFill>
                <a:latin typeface="+mj-ea"/>
                <a:ea typeface="+mj-ea"/>
              </a:rPr>
              <a:t>MEMS</a:t>
            </a:r>
            <a:r>
              <a:rPr lang="zh-TW" altLang="en-US" sz="1200" dirty="0">
                <a:solidFill>
                  <a:schemeClr val="accent6"/>
                </a:solidFill>
                <a:latin typeface="+mj-ea"/>
                <a:ea typeface="+mj-ea"/>
              </a:rPr>
              <a:t>鏡的可靠性</a:t>
            </a:r>
          </a:p>
        </p:txBody>
      </p:sp>
      <p:grpSp>
        <p:nvGrpSpPr>
          <p:cNvPr id="4" name="群組 3">
            <a:extLst>
              <a:ext uri="{FF2B5EF4-FFF2-40B4-BE49-F238E27FC236}">
                <a16:creationId xmlns:a16="http://schemas.microsoft.com/office/drawing/2014/main" id="{71944937-93BF-4E5E-99EB-A8FA7A9169E4}"/>
              </a:ext>
            </a:extLst>
          </p:cNvPr>
          <p:cNvGrpSpPr/>
          <p:nvPr/>
        </p:nvGrpSpPr>
        <p:grpSpPr>
          <a:xfrm>
            <a:off x="179512" y="4437112"/>
            <a:ext cx="3312368" cy="1632692"/>
            <a:chOff x="179512" y="4437112"/>
            <a:chExt cx="3312368" cy="1632692"/>
          </a:xfrm>
        </p:grpSpPr>
        <p:pic>
          <p:nvPicPr>
            <p:cNvPr id="5" name="圖片 4">
              <a:extLst>
                <a:ext uri="{FF2B5EF4-FFF2-40B4-BE49-F238E27FC236}">
                  <a16:creationId xmlns:a16="http://schemas.microsoft.com/office/drawing/2014/main" id="{1A4FD8FA-3185-4940-B9F0-E88490D531EF}"/>
                </a:ext>
              </a:extLst>
            </p:cNvPr>
            <p:cNvPicPr>
              <a:picLocks noChangeAspect="1"/>
            </p:cNvPicPr>
            <p:nvPr/>
          </p:nvPicPr>
          <p:blipFill>
            <a:blip r:embed="rId3"/>
            <a:stretch>
              <a:fillRect/>
            </a:stretch>
          </p:blipFill>
          <p:spPr>
            <a:xfrm>
              <a:off x="179512" y="4437112"/>
              <a:ext cx="3312368" cy="1632692"/>
            </a:xfrm>
            <a:prstGeom prst="rect">
              <a:avLst/>
            </a:prstGeom>
          </p:spPr>
        </p:pic>
        <p:sp>
          <p:nvSpPr>
            <p:cNvPr id="9" name="箭號: 向右 8">
              <a:extLst>
                <a:ext uri="{FF2B5EF4-FFF2-40B4-BE49-F238E27FC236}">
                  <a16:creationId xmlns:a16="http://schemas.microsoft.com/office/drawing/2014/main" id="{53AAAA59-B9B0-464F-93CE-624982BC108F}"/>
                </a:ext>
              </a:extLst>
            </p:cNvPr>
            <p:cNvSpPr/>
            <p:nvPr/>
          </p:nvSpPr>
          <p:spPr bwMode="auto">
            <a:xfrm>
              <a:off x="1763688" y="5177564"/>
              <a:ext cx="432048" cy="436464"/>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grpSp>
      <p:sp>
        <p:nvSpPr>
          <p:cNvPr id="10" name="矩形 9">
            <a:extLst>
              <a:ext uri="{FF2B5EF4-FFF2-40B4-BE49-F238E27FC236}">
                <a16:creationId xmlns:a16="http://schemas.microsoft.com/office/drawing/2014/main" id="{34B1A802-A18A-4690-BE7A-88949F487722}"/>
              </a:ext>
            </a:extLst>
          </p:cNvPr>
          <p:cNvSpPr/>
          <p:nvPr/>
        </p:nvSpPr>
        <p:spPr>
          <a:xfrm>
            <a:off x="107504" y="6551766"/>
            <a:ext cx="2800767" cy="261610"/>
          </a:xfrm>
          <a:prstGeom prst="rect">
            <a:avLst/>
          </a:prstGeom>
        </p:spPr>
        <p:txBody>
          <a:bodyPr wrap="none">
            <a:spAutoFit/>
          </a:bodyPr>
          <a:lstStyle/>
          <a:p>
            <a:r>
              <a:rPr lang="zh-TW" altLang="en-US" sz="1100" b="0" dirty="0"/>
              <a:t>資料來源</a:t>
            </a:r>
            <a:r>
              <a:rPr lang="en-US" altLang="zh-TW" sz="1100" b="0" dirty="0"/>
              <a:t>:</a:t>
            </a:r>
            <a:r>
              <a:rPr lang="zh-TW" altLang="en-US" sz="1100" b="0" dirty="0"/>
              <a:t> 一般財団法人日本自動車研究所</a:t>
            </a:r>
          </a:p>
        </p:txBody>
      </p:sp>
    </p:spTree>
    <p:extLst>
      <p:ext uri="{BB962C8B-B14F-4D97-AF65-F5344CB8AC3E}">
        <p14:creationId xmlns:p14="http://schemas.microsoft.com/office/powerpoint/2010/main" val="29043119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F16C0D-FD1C-4DCA-8395-7E9BD265C788}"/>
              </a:ext>
            </a:extLst>
          </p:cNvPr>
          <p:cNvSpPr>
            <a:spLocks noGrp="1"/>
          </p:cNvSpPr>
          <p:nvPr>
            <p:ph type="title"/>
          </p:nvPr>
        </p:nvSpPr>
        <p:spPr/>
        <p:txBody>
          <a:bodyPr/>
          <a:lstStyle/>
          <a:p>
            <a:r>
              <a:rPr lang="en-US" altLang="zh-TW" dirty="0"/>
              <a:t>MEMS</a:t>
            </a:r>
            <a:r>
              <a:rPr lang="zh-TW" altLang="en-US" dirty="0"/>
              <a:t>發光測及接收測示意圖</a:t>
            </a:r>
          </a:p>
        </p:txBody>
      </p:sp>
      <p:grpSp>
        <p:nvGrpSpPr>
          <p:cNvPr id="4" name="群組 3">
            <a:extLst>
              <a:ext uri="{FF2B5EF4-FFF2-40B4-BE49-F238E27FC236}">
                <a16:creationId xmlns:a16="http://schemas.microsoft.com/office/drawing/2014/main" id="{D5CC137A-9668-4248-9C47-D4DC1D1134D0}"/>
              </a:ext>
            </a:extLst>
          </p:cNvPr>
          <p:cNvGrpSpPr/>
          <p:nvPr/>
        </p:nvGrpSpPr>
        <p:grpSpPr>
          <a:xfrm>
            <a:off x="142365" y="782008"/>
            <a:ext cx="8265133" cy="6023897"/>
            <a:chOff x="142365" y="782008"/>
            <a:chExt cx="8265133" cy="6023897"/>
          </a:xfrm>
        </p:grpSpPr>
        <p:pic>
          <p:nvPicPr>
            <p:cNvPr id="7" name="圖片 6">
              <a:extLst>
                <a:ext uri="{FF2B5EF4-FFF2-40B4-BE49-F238E27FC236}">
                  <a16:creationId xmlns:a16="http://schemas.microsoft.com/office/drawing/2014/main" id="{188697D5-D9FF-4098-992A-C75297E8896F}"/>
                </a:ext>
              </a:extLst>
            </p:cNvPr>
            <p:cNvPicPr>
              <a:picLocks noChangeAspect="1"/>
            </p:cNvPicPr>
            <p:nvPr/>
          </p:nvPicPr>
          <p:blipFill>
            <a:blip r:embed="rId2"/>
            <a:stretch>
              <a:fillRect/>
            </a:stretch>
          </p:blipFill>
          <p:spPr>
            <a:xfrm>
              <a:off x="1306225" y="782008"/>
              <a:ext cx="7101273" cy="3466414"/>
            </a:xfrm>
            <a:prstGeom prst="rect">
              <a:avLst/>
            </a:prstGeom>
          </p:spPr>
        </p:pic>
        <p:sp>
          <p:nvSpPr>
            <p:cNvPr id="6" name="矩形 5">
              <a:extLst>
                <a:ext uri="{FF2B5EF4-FFF2-40B4-BE49-F238E27FC236}">
                  <a16:creationId xmlns:a16="http://schemas.microsoft.com/office/drawing/2014/main" id="{4A821278-735D-4767-8CF5-FD7109DF6C94}"/>
                </a:ext>
              </a:extLst>
            </p:cNvPr>
            <p:cNvSpPr/>
            <p:nvPr/>
          </p:nvSpPr>
          <p:spPr>
            <a:xfrm>
              <a:off x="1897565" y="891719"/>
              <a:ext cx="1356462" cy="253916"/>
            </a:xfrm>
            <a:prstGeom prst="rect">
              <a:avLst/>
            </a:prstGeom>
          </p:spPr>
          <p:txBody>
            <a:bodyPr wrap="none">
              <a:spAutoFit/>
            </a:bodyPr>
            <a:lstStyle/>
            <a:p>
              <a:r>
                <a:rPr lang="en-US" altLang="zh-TW" sz="1050" dirty="0">
                  <a:latin typeface="+mj-ea"/>
                  <a:ea typeface="+mj-ea"/>
                </a:rPr>
                <a:t>MEMS</a:t>
              </a:r>
              <a:r>
                <a:rPr lang="zh-TW" altLang="en-US" sz="1050" dirty="0">
                  <a:latin typeface="+mj-ea"/>
                  <a:ea typeface="+mj-ea"/>
                </a:rPr>
                <a:t>入射角為</a:t>
              </a:r>
              <a:r>
                <a:rPr lang="en-US" altLang="zh-TW" sz="1050" dirty="0">
                  <a:latin typeface="+mj-ea"/>
                  <a:ea typeface="+mj-ea"/>
                </a:rPr>
                <a:t>15</a:t>
              </a:r>
              <a:r>
                <a:rPr lang="en-US" altLang="zh-TW" sz="1050" baseline="30000" dirty="0">
                  <a:latin typeface="+mj-ea"/>
                  <a:ea typeface="+mj-ea"/>
                </a:rPr>
                <a:t>0</a:t>
              </a:r>
              <a:endParaRPr lang="zh-TW" altLang="en-US" sz="1050" baseline="30000" dirty="0">
                <a:latin typeface="+mj-ea"/>
                <a:ea typeface="+mj-ea"/>
              </a:endParaRPr>
            </a:p>
          </p:txBody>
        </p:sp>
        <p:sp>
          <p:nvSpPr>
            <p:cNvPr id="8" name="矩形 7">
              <a:extLst>
                <a:ext uri="{FF2B5EF4-FFF2-40B4-BE49-F238E27FC236}">
                  <a16:creationId xmlns:a16="http://schemas.microsoft.com/office/drawing/2014/main" id="{20CF0307-9883-425E-AE5A-B7A2E5A0B472}"/>
                </a:ext>
              </a:extLst>
            </p:cNvPr>
            <p:cNvSpPr/>
            <p:nvPr/>
          </p:nvSpPr>
          <p:spPr>
            <a:xfrm>
              <a:off x="2009037" y="1135909"/>
              <a:ext cx="1157689" cy="261610"/>
            </a:xfrm>
            <a:prstGeom prst="rect">
              <a:avLst/>
            </a:prstGeom>
          </p:spPr>
          <p:txBody>
            <a:bodyPr wrap="none">
              <a:spAutoFit/>
            </a:bodyPr>
            <a:lstStyle/>
            <a:p>
              <a:pPr algn="ctr"/>
              <a:r>
                <a:rPr lang="en-US" altLang="zh-TW" sz="1100" dirty="0">
                  <a:solidFill>
                    <a:srgbClr val="FF0000"/>
                  </a:solidFill>
                  <a:latin typeface="+mj-ea"/>
                  <a:ea typeface="+mj-ea"/>
                </a:rPr>
                <a:t>TOF</a:t>
              </a:r>
              <a:r>
                <a:rPr lang="zh-TW" altLang="en-US" sz="1100" dirty="0">
                  <a:solidFill>
                    <a:srgbClr val="FF0000"/>
                  </a:solidFill>
                  <a:latin typeface="+mj-ea"/>
                  <a:ea typeface="+mj-ea"/>
                </a:rPr>
                <a:t> </a:t>
              </a:r>
              <a:r>
                <a:rPr lang="en-US" altLang="zh-TW" sz="1100" dirty="0">
                  <a:solidFill>
                    <a:srgbClr val="FF0000"/>
                  </a:solidFill>
                  <a:latin typeface="+mj-ea"/>
                  <a:ea typeface="+mj-ea"/>
                </a:rPr>
                <a:t>Start</a:t>
              </a:r>
              <a:r>
                <a:rPr lang="zh-TW" altLang="en-US" sz="1100" dirty="0">
                  <a:solidFill>
                    <a:srgbClr val="FF0000"/>
                  </a:solidFill>
                  <a:latin typeface="+mj-ea"/>
                  <a:ea typeface="+mj-ea"/>
                </a:rPr>
                <a:t>用</a:t>
              </a:r>
              <a:r>
                <a:rPr lang="en-US" altLang="zh-TW" sz="1100" dirty="0">
                  <a:solidFill>
                    <a:srgbClr val="FF0000"/>
                  </a:solidFill>
                  <a:latin typeface="+mj-ea"/>
                  <a:ea typeface="+mj-ea"/>
                </a:rPr>
                <a:t>PD</a:t>
              </a:r>
              <a:endParaRPr lang="zh-TW" altLang="en-US" sz="1100" baseline="30000" dirty="0">
                <a:solidFill>
                  <a:srgbClr val="FF0000"/>
                </a:solidFill>
                <a:latin typeface="+mj-ea"/>
                <a:ea typeface="+mj-ea"/>
              </a:endParaRPr>
            </a:p>
          </p:txBody>
        </p:sp>
        <p:sp>
          <p:nvSpPr>
            <p:cNvPr id="9" name="矩形 8">
              <a:extLst>
                <a:ext uri="{FF2B5EF4-FFF2-40B4-BE49-F238E27FC236}">
                  <a16:creationId xmlns:a16="http://schemas.microsoft.com/office/drawing/2014/main" id="{2675DB38-0F62-4B32-81CD-0251A20A4F35}"/>
                </a:ext>
              </a:extLst>
            </p:cNvPr>
            <p:cNvSpPr/>
            <p:nvPr/>
          </p:nvSpPr>
          <p:spPr>
            <a:xfrm>
              <a:off x="3176409" y="1135909"/>
              <a:ext cx="735699" cy="261610"/>
            </a:xfrm>
            <a:prstGeom prst="rect">
              <a:avLst/>
            </a:prstGeom>
          </p:spPr>
          <p:txBody>
            <a:bodyPr wrap="square">
              <a:spAutoFit/>
            </a:bodyPr>
            <a:lstStyle/>
            <a:p>
              <a:pPr algn="ctr"/>
              <a:r>
                <a:rPr lang="zh-TW" altLang="en-US" sz="1100" dirty="0">
                  <a:solidFill>
                    <a:srgbClr val="FF0000"/>
                  </a:solidFill>
                  <a:latin typeface="+mj-ea"/>
                  <a:ea typeface="+mj-ea"/>
                </a:rPr>
                <a:t>窗材</a:t>
              </a:r>
              <a:endParaRPr lang="zh-TW" altLang="en-US" sz="1100" baseline="30000" dirty="0">
                <a:solidFill>
                  <a:srgbClr val="FF0000"/>
                </a:solidFill>
                <a:latin typeface="+mj-ea"/>
                <a:ea typeface="+mj-ea"/>
              </a:endParaRPr>
            </a:p>
          </p:txBody>
        </p:sp>
        <p:sp>
          <p:nvSpPr>
            <p:cNvPr id="10" name="矩形 9">
              <a:extLst>
                <a:ext uri="{FF2B5EF4-FFF2-40B4-BE49-F238E27FC236}">
                  <a16:creationId xmlns:a16="http://schemas.microsoft.com/office/drawing/2014/main" id="{BE903096-CF66-4155-84E4-A5FFA98F8E19}"/>
                </a:ext>
              </a:extLst>
            </p:cNvPr>
            <p:cNvSpPr/>
            <p:nvPr/>
          </p:nvSpPr>
          <p:spPr>
            <a:xfrm>
              <a:off x="4013904" y="1051271"/>
              <a:ext cx="872774" cy="430887"/>
            </a:xfrm>
            <a:prstGeom prst="rect">
              <a:avLst/>
            </a:prstGeom>
          </p:spPr>
          <p:txBody>
            <a:bodyPr wrap="square">
              <a:spAutoFit/>
            </a:bodyPr>
            <a:lstStyle/>
            <a:p>
              <a:pPr algn="ctr"/>
              <a:r>
                <a:rPr lang="en-US" altLang="zh-TW" sz="1100" dirty="0">
                  <a:solidFill>
                    <a:srgbClr val="FF0000"/>
                  </a:solidFill>
                  <a:latin typeface="+mj-ea"/>
                  <a:ea typeface="+mj-ea"/>
                </a:rPr>
                <a:t>MEMS</a:t>
              </a:r>
              <a:r>
                <a:rPr lang="zh-TW" altLang="en-US" sz="1100" dirty="0">
                  <a:solidFill>
                    <a:srgbClr val="FF0000"/>
                  </a:solidFill>
                  <a:latin typeface="+mj-ea"/>
                  <a:ea typeface="+mj-ea"/>
                </a:rPr>
                <a:t>掃描鏡</a:t>
              </a:r>
              <a:endParaRPr lang="zh-TW" altLang="en-US" sz="1100" baseline="30000" dirty="0">
                <a:solidFill>
                  <a:srgbClr val="FF0000"/>
                </a:solidFill>
                <a:latin typeface="+mj-ea"/>
                <a:ea typeface="+mj-ea"/>
              </a:endParaRPr>
            </a:p>
          </p:txBody>
        </p:sp>
        <p:sp>
          <p:nvSpPr>
            <p:cNvPr id="11" name="矩形 10">
              <a:extLst>
                <a:ext uri="{FF2B5EF4-FFF2-40B4-BE49-F238E27FC236}">
                  <a16:creationId xmlns:a16="http://schemas.microsoft.com/office/drawing/2014/main" id="{1DD951FB-BC3C-4312-AA47-BFC6D53823E3}"/>
                </a:ext>
              </a:extLst>
            </p:cNvPr>
            <p:cNvSpPr/>
            <p:nvPr/>
          </p:nvSpPr>
          <p:spPr>
            <a:xfrm>
              <a:off x="175700" y="1613234"/>
              <a:ext cx="1317990" cy="430887"/>
            </a:xfrm>
            <a:prstGeom prst="rect">
              <a:avLst/>
            </a:prstGeom>
          </p:spPr>
          <p:txBody>
            <a:bodyPr wrap="none">
              <a:spAutoFit/>
            </a:bodyPr>
            <a:lstStyle/>
            <a:p>
              <a:r>
                <a:rPr lang="en-US" altLang="zh-TW" sz="1100" dirty="0">
                  <a:latin typeface="+mj-ea"/>
                  <a:ea typeface="+mj-ea"/>
                </a:rPr>
                <a:t>+30</a:t>
              </a:r>
              <a:r>
                <a:rPr lang="en-US" altLang="zh-TW" sz="1100" baseline="30000" dirty="0">
                  <a:latin typeface="+mj-ea"/>
                  <a:ea typeface="+mj-ea"/>
                </a:rPr>
                <a:t>0</a:t>
              </a:r>
              <a:r>
                <a:rPr lang="zh-TW" altLang="en-US" sz="1100" dirty="0">
                  <a:latin typeface="+mj-ea"/>
                  <a:ea typeface="+mj-ea"/>
                </a:rPr>
                <a:t>射出角</a:t>
              </a:r>
              <a:r>
                <a:rPr lang="en-US" altLang="zh-TW" sz="1100" dirty="0">
                  <a:latin typeface="+mj-ea"/>
                  <a:ea typeface="+mj-ea"/>
                </a:rPr>
                <a:t>(</a:t>
              </a:r>
              <a:r>
                <a:rPr lang="zh-TW" altLang="en-US" sz="1100" dirty="0">
                  <a:latin typeface="+mj-ea"/>
                  <a:ea typeface="+mj-ea"/>
                </a:rPr>
                <a:t>水平</a:t>
              </a:r>
              <a:r>
                <a:rPr lang="en-US" altLang="zh-TW" sz="1100" dirty="0">
                  <a:latin typeface="+mj-ea"/>
                  <a:ea typeface="+mj-ea"/>
                </a:rPr>
                <a:t>)</a:t>
              </a:r>
            </a:p>
            <a:p>
              <a:r>
                <a:rPr lang="en-US" altLang="zh-TW" sz="1100" dirty="0">
                  <a:latin typeface="+mj-ea"/>
                  <a:ea typeface="+mj-ea"/>
                </a:rPr>
                <a:t>+10</a:t>
              </a:r>
              <a:r>
                <a:rPr lang="en-US" altLang="zh-TW" sz="1100" baseline="30000" dirty="0">
                  <a:latin typeface="+mj-ea"/>
                  <a:ea typeface="+mj-ea"/>
                </a:rPr>
                <a:t>0</a:t>
              </a:r>
              <a:r>
                <a:rPr lang="zh-TW" altLang="en-US" sz="1100" dirty="0">
                  <a:latin typeface="+mj-ea"/>
                  <a:ea typeface="+mj-ea"/>
                </a:rPr>
                <a:t>射出角</a:t>
              </a:r>
              <a:r>
                <a:rPr lang="en-US" altLang="zh-TW" sz="1100" dirty="0">
                  <a:latin typeface="+mj-ea"/>
                  <a:ea typeface="+mj-ea"/>
                </a:rPr>
                <a:t>(</a:t>
              </a:r>
              <a:r>
                <a:rPr lang="zh-TW" altLang="en-US" sz="1100" dirty="0">
                  <a:latin typeface="+mj-ea"/>
                  <a:ea typeface="+mj-ea"/>
                </a:rPr>
                <a:t>垂直</a:t>
              </a:r>
              <a:r>
                <a:rPr lang="en-US" altLang="zh-TW" sz="1100" dirty="0">
                  <a:latin typeface="+mj-ea"/>
                  <a:ea typeface="+mj-ea"/>
                </a:rPr>
                <a:t>)</a:t>
              </a:r>
              <a:endParaRPr lang="zh-TW" altLang="en-US" sz="1100" baseline="30000" dirty="0">
                <a:latin typeface="+mj-ea"/>
                <a:ea typeface="+mj-ea"/>
              </a:endParaRPr>
            </a:p>
          </p:txBody>
        </p:sp>
        <p:sp>
          <p:nvSpPr>
            <p:cNvPr id="12" name="矩形 11">
              <a:extLst>
                <a:ext uri="{FF2B5EF4-FFF2-40B4-BE49-F238E27FC236}">
                  <a16:creationId xmlns:a16="http://schemas.microsoft.com/office/drawing/2014/main" id="{77E562DE-7441-4883-9C7C-FA627540693F}"/>
                </a:ext>
              </a:extLst>
            </p:cNvPr>
            <p:cNvSpPr/>
            <p:nvPr/>
          </p:nvSpPr>
          <p:spPr>
            <a:xfrm>
              <a:off x="220585" y="2159916"/>
              <a:ext cx="747320" cy="261610"/>
            </a:xfrm>
            <a:prstGeom prst="rect">
              <a:avLst/>
            </a:prstGeom>
          </p:spPr>
          <p:txBody>
            <a:bodyPr wrap="none">
              <a:spAutoFit/>
            </a:bodyPr>
            <a:lstStyle/>
            <a:p>
              <a:r>
                <a:rPr lang="en-US" altLang="zh-TW" sz="1100" dirty="0">
                  <a:latin typeface="+mj-ea"/>
                  <a:ea typeface="+mj-ea"/>
                </a:rPr>
                <a:t>0</a:t>
              </a:r>
              <a:r>
                <a:rPr lang="en-US" altLang="zh-TW" sz="1100" baseline="30000" dirty="0">
                  <a:latin typeface="+mj-ea"/>
                  <a:ea typeface="+mj-ea"/>
                </a:rPr>
                <a:t>0</a:t>
              </a:r>
              <a:r>
                <a:rPr lang="zh-TW" altLang="en-US" sz="1100" dirty="0">
                  <a:latin typeface="+mj-ea"/>
                  <a:ea typeface="+mj-ea"/>
                </a:rPr>
                <a:t>射出角</a:t>
              </a:r>
              <a:endParaRPr lang="zh-TW" altLang="en-US" sz="1100" baseline="30000" dirty="0">
                <a:latin typeface="+mj-ea"/>
                <a:ea typeface="+mj-ea"/>
              </a:endParaRPr>
            </a:p>
          </p:txBody>
        </p:sp>
        <p:sp>
          <p:nvSpPr>
            <p:cNvPr id="13" name="矩形 12">
              <a:extLst>
                <a:ext uri="{FF2B5EF4-FFF2-40B4-BE49-F238E27FC236}">
                  <a16:creationId xmlns:a16="http://schemas.microsoft.com/office/drawing/2014/main" id="{367CB4C3-27BC-4A21-9C34-17763B79A177}"/>
                </a:ext>
              </a:extLst>
            </p:cNvPr>
            <p:cNvSpPr/>
            <p:nvPr/>
          </p:nvSpPr>
          <p:spPr>
            <a:xfrm>
              <a:off x="220585" y="2574398"/>
              <a:ext cx="1273105" cy="430887"/>
            </a:xfrm>
            <a:prstGeom prst="rect">
              <a:avLst/>
            </a:prstGeom>
          </p:spPr>
          <p:txBody>
            <a:bodyPr wrap="none">
              <a:spAutoFit/>
            </a:bodyPr>
            <a:lstStyle/>
            <a:p>
              <a:r>
                <a:rPr lang="en-US" altLang="zh-TW" sz="1100" dirty="0">
                  <a:latin typeface="+mj-ea"/>
                  <a:ea typeface="+mj-ea"/>
                </a:rPr>
                <a:t>-30</a:t>
              </a:r>
              <a:r>
                <a:rPr lang="en-US" altLang="zh-TW" sz="1100" baseline="30000" dirty="0">
                  <a:latin typeface="+mj-ea"/>
                  <a:ea typeface="+mj-ea"/>
                </a:rPr>
                <a:t>0</a:t>
              </a:r>
              <a:r>
                <a:rPr lang="zh-TW" altLang="en-US" sz="1100" dirty="0">
                  <a:latin typeface="+mj-ea"/>
                  <a:ea typeface="+mj-ea"/>
                </a:rPr>
                <a:t>射出角</a:t>
              </a:r>
              <a:r>
                <a:rPr lang="en-US" altLang="zh-TW" sz="1100" dirty="0">
                  <a:latin typeface="+mj-ea"/>
                  <a:ea typeface="+mj-ea"/>
                </a:rPr>
                <a:t>(</a:t>
              </a:r>
              <a:r>
                <a:rPr lang="zh-TW" altLang="en-US" sz="1100" dirty="0">
                  <a:latin typeface="+mj-ea"/>
                  <a:ea typeface="+mj-ea"/>
                </a:rPr>
                <a:t>水平</a:t>
              </a:r>
              <a:r>
                <a:rPr lang="en-US" altLang="zh-TW" sz="1100" dirty="0">
                  <a:latin typeface="+mj-ea"/>
                  <a:ea typeface="+mj-ea"/>
                </a:rPr>
                <a:t>)</a:t>
              </a:r>
            </a:p>
            <a:p>
              <a:r>
                <a:rPr lang="en-US" altLang="zh-TW" sz="1100" dirty="0">
                  <a:latin typeface="+mj-ea"/>
                  <a:ea typeface="+mj-ea"/>
                </a:rPr>
                <a:t>-10</a:t>
              </a:r>
              <a:r>
                <a:rPr lang="en-US" altLang="zh-TW" sz="1100" baseline="30000" dirty="0">
                  <a:latin typeface="+mj-ea"/>
                  <a:ea typeface="+mj-ea"/>
                </a:rPr>
                <a:t>0</a:t>
              </a:r>
              <a:r>
                <a:rPr lang="zh-TW" altLang="en-US" sz="1100" dirty="0">
                  <a:latin typeface="+mj-ea"/>
                  <a:ea typeface="+mj-ea"/>
                </a:rPr>
                <a:t>射出角</a:t>
              </a:r>
              <a:r>
                <a:rPr lang="en-US" altLang="zh-TW" sz="1100" dirty="0">
                  <a:latin typeface="+mj-ea"/>
                  <a:ea typeface="+mj-ea"/>
                </a:rPr>
                <a:t>(</a:t>
              </a:r>
              <a:r>
                <a:rPr lang="zh-TW" altLang="en-US" sz="1100" dirty="0">
                  <a:latin typeface="+mj-ea"/>
                  <a:ea typeface="+mj-ea"/>
                </a:rPr>
                <a:t>垂直</a:t>
              </a:r>
              <a:r>
                <a:rPr lang="en-US" altLang="zh-TW" sz="1100" dirty="0">
                  <a:latin typeface="+mj-ea"/>
                  <a:ea typeface="+mj-ea"/>
                </a:rPr>
                <a:t>)</a:t>
              </a:r>
              <a:endParaRPr lang="zh-TW" altLang="en-US" sz="1100" baseline="30000" dirty="0">
                <a:latin typeface="+mj-ea"/>
                <a:ea typeface="+mj-ea"/>
              </a:endParaRPr>
            </a:p>
          </p:txBody>
        </p:sp>
        <p:sp>
          <p:nvSpPr>
            <p:cNvPr id="14" name="矩形 13">
              <a:extLst>
                <a:ext uri="{FF2B5EF4-FFF2-40B4-BE49-F238E27FC236}">
                  <a16:creationId xmlns:a16="http://schemas.microsoft.com/office/drawing/2014/main" id="{72913BF9-F24B-4A64-964C-C78F6C1A4930}"/>
                </a:ext>
              </a:extLst>
            </p:cNvPr>
            <p:cNvSpPr/>
            <p:nvPr/>
          </p:nvSpPr>
          <p:spPr>
            <a:xfrm>
              <a:off x="2708133" y="3459018"/>
              <a:ext cx="735699" cy="261610"/>
            </a:xfrm>
            <a:prstGeom prst="rect">
              <a:avLst/>
            </a:prstGeom>
          </p:spPr>
          <p:txBody>
            <a:bodyPr wrap="square">
              <a:spAutoFit/>
            </a:bodyPr>
            <a:lstStyle/>
            <a:p>
              <a:pPr algn="ctr"/>
              <a:r>
                <a:rPr lang="zh-TW" altLang="en-US" sz="1100" dirty="0">
                  <a:solidFill>
                    <a:srgbClr val="FF0000"/>
                  </a:solidFill>
                  <a:latin typeface="+mj-ea"/>
                  <a:ea typeface="+mj-ea"/>
                </a:rPr>
                <a:t>反射鏡</a:t>
              </a:r>
              <a:endParaRPr lang="zh-TW" altLang="en-US" sz="1100" baseline="30000" dirty="0">
                <a:solidFill>
                  <a:srgbClr val="FF0000"/>
                </a:solidFill>
                <a:latin typeface="+mj-ea"/>
                <a:ea typeface="+mj-ea"/>
              </a:endParaRPr>
            </a:p>
          </p:txBody>
        </p:sp>
        <p:sp>
          <p:nvSpPr>
            <p:cNvPr id="15" name="矩形 14">
              <a:extLst>
                <a:ext uri="{FF2B5EF4-FFF2-40B4-BE49-F238E27FC236}">
                  <a16:creationId xmlns:a16="http://schemas.microsoft.com/office/drawing/2014/main" id="{8D88A6B6-1833-4736-BEA1-AA85EBA186AA}"/>
                </a:ext>
              </a:extLst>
            </p:cNvPr>
            <p:cNvSpPr/>
            <p:nvPr/>
          </p:nvSpPr>
          <p:spPr>
            <a:xfrm>
              <a:off x="2609137" y="3904717"/>
              <a:ext cx="1316508" cy="261610"/>
            </a:xfrm>
            <a:prstGeom prst="rect">
              <a:avLst/>
            </a:prstGeom>
          </p:spPr>
          <p:txBody>
            <a:bodyPr wrap="square" anchor="ctr" anchorCtr="0">
              <a:spAutoFit/>
            </a:bodyPr>
            <a:lstStyle/>
            <a:p>
              <a:pPr algn="ctr"/>
              <a:r>
                <a:rPr lang="en-US" altLang="zh-TW" sz="1100" dirty="0">
                  <a:solidFill>
                    <a:srgbClr val="FF0000"/>
                  </a:solidFill>
                  <a:latin typeface="+mj-ea"/>
                  <a:ea typeface="+mj-ea"/>
                </a:rPr>
                <a:t>MEMS</a:t>
              </a:r>
              <a:r>
                <a:rPr lang="zh-TW" altLang="en-US" sz="1100" dirty="0">
                  <a:solidFill>
                    <a:srgbClr val="FF0000"/>
                  </a:solidFill>
                  <a:latin typeface="+mj-ea"/>
                  <a:ea typeface="+mj-ea"/>
                </a:rPr>
                <a:t>安裝基座</a:t>
              </a:r>
              <a:endParaRPr lang="zh-TW" altLang="en-US" sz="1100" baseline="30000" dirty="0">
                <a:solidFill>
                  <a:srgbClr val="FF0000"/>
                </a:solidFill>
                <a:latin typeface="+mj-ea"/>
                <a:ea typeface="+mj-ea"/>
              </a:endParaRPr>
            </a:p>
          </p:txBody>
        </p:sp>
        <p:sp>
          <p:nvSpPr>
            <p:cNvPr id="16" name="矩形 15">
              <a:extLst>
                <a:ext uri="{FF2B5EF4-FFF2-40B4-BE49-F238E27FC236}">
                  <a16:creationId xmlns:a16="http://schemas.microsoft.com/office/drawing/2014/main" id="{E49E06AE-BC3B-4196-99D5-2FC7D1CCF1C8}"/>
                </a:ext>
              </a:extLst>
            </p:cNvPr>
            <p:cNvSpPr/>
            <p:nvPr/>
          </p:nvSpPr>
          <p:spPr>
            <a:xfrm>
              <a:off x="4311324" y="3876520"/>
              <a:ext cx="1100484" cy="261610"/>
            </a:xfrm>
            <a:prstGeom prst="rect">
              <a:avLst/>
            </a:prstGeom>
          </p:spPr>
          <p:txBody>
            <a:bodyPr wrap="square">
              <a:spAutoFit/>
            </a:bodyPr>
            <a:lstStyle/>
            <a:p>
              <a:pPr algn="ctr"/>
              <a:r>
                <a:rPr lang="en-US" altLang="zh-TW" sz="1100" dirty="0">
                  <a:solidFill>
                    <a:srgbClr val="FF0000"/>
                  </a:solidFill>
                  <a:latin typeface="+mj-ea"/>
                  <a:ea typeface="+mj-ea"/>
                </a:rPr>
                <a:t>LD</a:t>
              </a:r>
              <a:r>
                <a:rPr lang="zh-TW" altLang="en-US" sz="1100" dirty="0">
                  <a:solidFill>
                    <a:srgbClr val="FF0000"/>
                  </a:solidFill>
                  <a:latin typeface="+mj-ea"/>
                  <a:ea typeface="+mj-ea"/>
                </a:rPr>
                <a:t>準直透鏡</a:t>
              </a:r>
              <a:endParaRPr lang="zh-TW" altLang="en-US" sz="1100" baseline="30000" dirty="0">
                <a:solidFill>
                  <a:srgbClr val="FF0000"/>
                </a:solidFill>
                <a:latin typeface="+mj-ea"/>
                <a:ea typeface="+mj-ea"/>
              </a:endParaRPr>
            </a:p>
          </p:txBody>
        </p:sp>
        <p:sp>
          <p:nvSpPr>
            <p:cNvPr id="17" name="矩形 16">
              <a:extLst>
                <a:ext uri="{FF2B5EF4-FFF2-40B4-BE49-F238E27FC236}">
                  <a16:creationId xmlns:a16="http://schemas.microsoft.com/office/drawing/2014/main" id="{1BE936D4-5C05-4E1A-8DA0-4E2FA2809707}"/>
                </a:ext>
              </a:extLst>
            </p:cNvPr>
            <p:cNvSpPr/>
            <p:nvPr/>
          </p:nvSpPr>
          <p:spPr>
            <a:xfrm>
              <a:off x="5046301" y="916568"/>
              <a:ext cx="2808312" cy="1051570"/>
            </a:xfrm>
            <a:prstGeom prst="rect">
              <a:avLst/>
            </a:prstGeom>
          </p:spPr>
          <p:txBody>
            <a:bodyPr wrap="square">
              <a:spAutoFit/>
            </a:bodyPr>
            <a:lstStyle/>
            <a:p>
              <a:r>
                <a:rPr lang="zh-TW" altLang="en-US" sz="1100" dirty="0">
                  <a:solidFill>
                    <a:srgbClr val="FF0000"/>
                  </a:solidFill>
                  <a:latin typeface="+mj-ea"/>
                  <a:ea typeface="+mj-ea"/>
                </a:rPr>
                <a:t>控制器</a:t>
              </a:r>
              <a:endParaRPr lang="en-US" altLang="zh-TW" sz="1100" dirty="0">
                <a:solidFill>
                  <a:srgbClr val="FF0000"/>
                </a:solidFill>
                <a:latin typeface="+mj-ea"/>
                <a:ea typeface="+mj-ea"/>
              </a:endParaRPr>
            </a:p>
            <a:p>
              <a:pPr marL="171450" indent="-171450">
                <a:buFont typeface="Arial" panose="020B0604020202020204" pitchFamily="34" charset="0"/>
                <a:buChar char="•"/>
              </a:pPr>
              <a:r>
                <a:rPr lang="zh-TW" altLang="en-US" sz="1100" dirty="0">
                  <a:solidFill>
                    <a:srgbClr val="FF0000"/>
                  </a:solidFill>
                  <a:latin typeface="+mj-ea"/>
                  <a:ea typeface="+mj-ea"/>
                </a:rPr>
                <a:t>電源、</a:t>
              </a:r>
              <a:r>
                <a:rPr lang="en-US" altLang="zh-TW" sz="1100" dirty="0">
                  <a:solidFill>
                    <a:srgbClr val="FF0000"/>
                  </a:solidFill>
                  <a:latin typeface="+mj-ea"/>
                  <a:ea typeface="+mj-ea"/>
                </a:rPr>
                <a:t>USB</a:t>
              </a:r>
              <a:r>
                <a:rPr lang="zh-TW" altLang="en-US" sz="1100" dirty="0">
                  <a:solidFill>
                    <a:srgbClr val="FF0000"/>
                  </a:solidFill>
                  <a:latin typeface="+mj-ea"/>
                  <a:ea typeface="+mj-ea"/>
                </a:rPr>
                <a:t> </a:t>
              </a:r>
              <a:r>
                <a:rPr lang="en-US" altLang="zh-TW" sz="1100" dirty="0">
                  <a:solidFill>
                    <a:srgbClr val="FF0000"/>
                  </a:solidFill>
                  <a:latin typeface="+mj-ea"/>
                  <a:ea typeface="+mj-ea"/>
                </a:rPr>
                <a:t>3.0</a:t>
              </a:r>
              <a:r>
                <a:rPr lang="zh-TW" altLang="en-US" sz="1100" dirty="0">
                  <a:solidFill>
                    <a:srgbClr val="FF0000"/>
                  </a:solidFill>
                  <a:latin typeface="+mj-ea"/>
                  <a:ea typeface="+mj-ea"/>
                </a:rPr>
                <a:t>、</a:t>
              </a:r>
              <a:r>
                <a:rPr lang="en-US" altLang="zh-TW" sz="1100" dirty="0">
                  <a:solidFill>
                    <a:srgbClr val="FF0000"/>
                  </a:solidFill>
                  <a:latin typeface="+mj-ea"/>
                  <a:ea typeface="+mj-ea"/>
                </a:rPr>
                <a:t>MEMS</a:t>
              </a:r>
              <a:r>
                <a:rPr lang="zh-TW" altLang="en-US" sz="1100" dirty="0">
                  <a:solidFill>
                    <a:srgbClr val="FF0000"/>
                  </a:solidFill>
                  <a:latin typeface="+mj-ea"/>
                  <a:ea typeface="+mj-ea"/>
                </a:rPr>
                <a:t>驅動裝置</a:t>
              </a:r>
              <a:endParaRPr lang="en-US" altLang="zh-TW" sz="1100" dirty="0">
                <a:solidFill>
                  <a:srgbClr val="FF0000"/>
                </a:solidFill>
                <a:latin typeface="+mj-ea"/>
                <a:ea typeface="+mj-ea"/>
              </a:endParaRPr>
            </a:p>
            <a:p>
              <a:pPr marL="171450" indent="-171450">
                <a:buFont typeface="Arial" panose="020B0604020202020204" pitchFamily="34" charset="0"/>
                <a:buChar char="•"/>
              </a:pPr>
              <a:r>
                <a:rPr lang="zh-TW" altLang="en-US" sz="1100" dirty="0">
                  <a:solidFill>
                    <a:srgbClr val="FF0000"/>
                  </a:solidFill>
                  <a:latin typeface="+mj-ea"/>
                  <a:ea typeface="+mj-ea"/>
                </a:rPr>
                <a:t>控制裝置</a:t>
              </a:r>
              <a:r>
                <a:rPr lang="en-US" altLang="zh-TW" sz="1100" dirty="0">
                  <a:solidFill>
                    <a:srgbClr val="FF0000"/>
                  </a:solidFill>
                  <a:latin typeface="+mj-ea"/>
                  <a:ea typeface="+mj-ea"/>
                </a:rPr>
                <a:t>(MEMS</a:t>
              </a:r>
              <a:r>
                <a:rPr lang="zh-TW" altLang="en-US" sz="1100" dirty="0">
                  <a:solidFill>
                    <a:srgbClr val="FF0000"/>
                  </a:solidFill>
                  <a:latin typeface="+mj-ea"/>
                  <a:ea typeface="+mj-ea"/>
                </a:rPr>
                <a:t>、雷射、光接收器雪崩光電二極體陣列</a:t>
              </a:r>
              <a:r>
                <a:rPr lang="en-US" altLang="zh-TW" sz="1100" dirty="0">
                  <a:solidFill>
                    <a:srgbClr val="FF0000"/>
                  </a:solidFill>
                  <a:latin typeface="+mj-ea"/>
                  <a:ea typeface="+mj-ea"/>
                </a:rPr>
                <a:t>(APD</a:t>
              </a:r>
              <a:r>
                <a:rPr lang="zh-TW" altLang="en-US" sz="1100" dirty="0">
                  <a:solidFill>
                    <a:srgbClr val="FF0000"/>
                  </a:solidFill>
                  <a:latin typeface="+mj-ea"/>
                  <a:ea typeface="+mj-ea"/>
                </a:rPr>
                <a:t> </a:t>
              </a:r>
              <a:r>
                <a:rPr lang="en-US" altLang="zh-TW" sz="1100" dirty="0">
                  <a:solidFill>
                    <a:srgbClr val="FF0000"/>
                  </a:solidFill>
                  <a:latin typeface="+mj-ea"/>
                  <a:ea typeface="+mj-ea"/>
                </a:rPr>
                <a:t>Array)</a:t>
              </a:r>
            </a:p>
            <a:p>
              <a:pPr marL="171450" indent="-171450">
                <a:buFont typeface="Arial" panose="020B0604020202020204" pitchFamily="34" charset="0"/>
                <a:buChar char="•"/>
              </a:pPr>
              <a:r>
                <a:rPr lang="en-US" altLang="zh-TW" sz="1100" dirty="0">
                  <a:solidFill>
                    <a:srgbClr val="FF0000"/>
                  </a:solidFill>
                  <a:latin typeface="+mj-ea"/>
                  <a:ea typeface="+mj-ea"/>
                </a:rPr>
                <a:t>TOF</a:t>
              </a:r>
              <a:r>
                <a:rPr lang="zh-TW" altLang="en-US" sz="1100" dirty="0">
                  <a:solidFill>
                    <a:srgbClr val="FF0000"/>
                  </a:solidFill>
                  <a:latin typeface="+mj-ea"/>
                  <a:ea typeface="+mj-ea"/>
                </a:rPr>
                <a:t>、雷射驅動裝置</a:t>
              </a:r>
              <a:endParaRPr lang="en-US" altLang="zh-TW" sz="1100" dirty="0">
                <a:solidFill>
                  <a:srgbClr val="FF0000"/>
                </a:solidFill>
                <a:latin typeface="+mj-ea"/>
                <a:ea typeface="+mj-ea"/>
              </a:endParaRPr>
            </a:p>
            <a:p>
              <a:endParaRPr lang="zh-TW" altLang="en-US" sz="1100" baseline="30000" dirty="0">
                <a:solidFill>
                  <a:srgbClr val="FF0000"/>
                </a:solidFill>
                <a:latin typeface="+mj-ea"/>
                <a:ea typeface="+mj-ea"/>
              </a:endParaRPr>
            </a:p>
          </p:txBody>
        </p:sp>
        <p:sp>
          <p:nvSpPr>
            <p:cNvPr id="19" name="矩形 18">
              <a:extLst>
                <a:ext uri="{FF2B5EF4-FFF2-40B4-BE49-F238E27FC236}">
                  <a16:creationId xmlns:a16="http://schemas.microsoft.com/office/drawing/2014/main" id="{F094F113-3FC2-469C-B708-BF1AE2CD8A72}"/>
                </a:ext>
              </a:extLst>
            </p:cNvPr>
            <p:cNvSpPr/>
            <p:nvPr/>
          </p:nvSpPr>
          <p:spPr>
            <a:xfrm>
              <a:off x="215670" y="1151243"/>
              <a:ext cx="1210588" cy="338554"/>
            </a:xfrm>
            <a:prstGeom prst="rect">
              <a:avLst/>
            </a:prstGeom>
          </p:spPr>
          <p:txBody>
            <a:bodyPr wrap="none">
              <a:spAutoFit/>
            </a:bodyPr>
            <a:lstStyle/>
            <a:p>
              <a:r>
                <a:rPr lang="zh-TW" altLang="en-US" sz="1600" u="sng" dirty="0">
                  <a:solidFill>
                    <a:srgbClr val="C00000"/>
                  </a:solidFill>
                  <a:latin typeface="+mj-ea"/>
                  <a:ea typeface="+mj-ea"/>
                </a:rPr>
                <a:t>發光側配置</a:t>
              </a:r>
            </a:p>
          </p:txBody>
        </p:sp>
        <p:grpSp>
          <p:nvGrpSpPr>
            <p:cNvPr id="30" name="群組 29">
              <a:extLst>
                <a:ext uri="{FF2B5EF4-FFF2-40B4-BE49-F238E27FC236}">
                  <a16:creationId xmlns:a16="http://schemas.microsoft.com/office/drawing/2014/main" id="{E948F820-9FD7-42C8-9DBD-C17DD53A92F6}"/>
                </a:ext>
              </a:extLst>
            </p:cNvPr>
            <p:cNvGrpSpPr/>
            <p:nvPr/>
          </p:nvGrpSpPr>
          <p:grpSpPr>
            <a:xfrm>
              <a:off x="142365" y="3961647"/>
              <a:ext cx="8171879" cy="2844258"/>
              <a:chOff x="142365" y="3961647"/>
              <a:chExt cx="8171879" cy="2844258"/>
            </a:xfrm>
          </p:grpSpPr>
          <p:sp>
            <p:nvSpPr>
              <p:cNvPr id="20" name="矩形 19">
                <a:extLst>
                  <a:ext uri="{FF2B5EF4-FFF2-40B4-BE49-F238E27FC236}">
                    <a16:creationId xmlns:a16="http://schemas.microsoft.com/office/drawing/2014/main" id="{E9F24167-CC51-4E26-A7C5-77AE6A04934B}"/>
                  </a:ext>
                </a:extLst>
              </p:cNvPr>
              <p:cNvSpPr/>
              <p:nvPr/>
            </p:nvSpPr>
            <p:spPr>
              <a:xfrm>
                <a:off x="142365" y="3961647"/>
                <a:ext cx="1415772" cy="338554"/>
              </a:xfrm>
              <a:prstGeom prst="rect">
                <a:avLst/>
              </a:prstGeom>
            </p:spPr>
            <p:txBody>
              <a:bodyPr wrap="none">
                <a:spAutoFit/>
              </a:bodyPr>
              <a:lstStyle/>
              <a:p>
                <a:r>
                  <a:rPr lang="zh-TW" altLang="en-US" sz="1600" u="sng" dirty="0">
                    <a:solidFill>
                      <a:srgbClr val="C00000"/>
                    </a:solidFill>
                    <a:latin typeface="+mj-ea"/>
                    <a:ea typeface="+mj-ea"/>
                  </a:rPr>
                  <a:t>光接收側配置</a:t>
                </a:r>
              </a:p>
            </p:txBody>
          </p:sp>
          <p:grpSp>
            <p:nvGrpSpPr>
              <p:cNvPr id="29" name="群組 28">
                <a:extLst>
                  <a:ext uri="{FF2B5EF4-FFF2-40B4-BE49-F238E27FC236}">
                    <a16:creationId xmlns:a16="http://schemas.microsoft.com/office/drawing/2014/main" id="{DFF6960B-4837-4E8B-9DA5-D526B2EF6987}"/>
                  </a:ext>
                </a:extLst>
              </p:cNvPr>
              <p:cNvGrpSpPr/>
              <p:nvPr/>
            </p:nvGrpSpPr>
            <p:grpSpPr>
              <a:xfrm>
                <a:off x="175700" y="4241001"/>
                <a:ext cx="8138544" cy="2564904"/>
                <a:chOff x="175700" y="4293097"/>
                <a:chExt cx="8138544" cy="2564904"/>
              </a:xfrm>
            </p:grpSpPr>
            <p:pic>
              <p:nvPicPr>
                <p:cNvPr id="21" name="圖片 20">
                  <a:extLst>
                    <a:ext uri="{FF2B5EF4-FFF2-40B4-BE49-F238E27FC236}">
                      <a16:creationId xmlns:a16="http://schemas.microsoft.com/office/drawing/2014/main" id="{1E1B9D5A-9EBD-4092-A561-9F69DD939C88}"/>
                    </a:ext>
                  </a:extLst>
                </p:cNvPr>
                <p:cNvPicPr>
                  <a:picLocks noChangeAspect="1"/>
                </p:cNvPicPr>
                <p:nvPr/>
              </p:nvPicPr>
              <p:blipFill>
                <a:blip r:embed="rId3"/>
                <a:stretch>
                  <a:fillRect/>
                </a:stretch>
              </p:blipFill>
              <p:spPr>
                <a:xfrm>
                  <a:off x="1399480" y="4293097"/>
                  <a:ext cx="6914764" cy="2564904"/>
                </a:xfrm>
                <a:prstGeom prst="rect">
                  <a:avLst/>
                </a:prstGeom>
              </p:spPr>
            </p:pic>
            <p:sp>
              <p:nvSpPr>
                <p:cNvPr id="22" name="矩形 21">
                  <a:extLst>
                    <a:ext uri="{FF2B5EF4-FFF2-40B4-BE49-F238E27FC236}">
                      <a16:creationId xmlns:a16="http://schemas.microsoft.com/office/drawing/2014/main" id="{35A31997-7FBE-4FC2-9BB1-0AD2A673A68B}"/>
                    </a:ext>
                  </a:extLst>
                </p:cNvPr>
                <p:cNvSpPr/>
                <p:nvPr/>
              </p:nvSpPr>
              <p:spPr>
                <a:xfrm>
                  <a:off x="191256" y="4501206"/>
                  <a:ext cx="1317990" cy="430887"/>
                </a:xfrm>
                <a:prstGeom prst="rect">
                  <a:avLst/>
                </a:prstGeom>
              </p:spPr>
              <p:txBody>
                <a:bodyPr wrap="none">
                  <a:spAutoFit/>
                </a:bodyPr>
                <a:lstStyle/>
                <a:p>
                  <a:r>
                    <a:rPr lang="en-US" altLang="zh-TW" sz="1100" dirty="0">
                      <a:latin typeface="+mj-ea"/>
                      <a:ea typeface="+mj-ea"/>
                    </a:rPr>
                    <a:t>+30</a:t>
                  </a:r>
                  <a:r>
                    <a:rPr lang="en-US" altLang="zh-TW" sz="1100" baseline="30000" dirty="0">
                      <a:latin typeface="+mj-ea"/>
                      <a:ea typeface="+mj-ea"/>
                    </a:rPr>
                    <a:t>0</a:t>
                  </a:r>
                  <a:r>
                    <a:rPr lang="zh-TW" altLang="en-US" sz="1100" dirty="0">
                      <a:latin typeface="+mj-ea"/>
                      <a:ea typeface="+mj-ea"/>
                    </a:rPr>
                    <a:t>入射角</a:t>
                  </a:r>
                  <a:r>
                    <a:rPr lang="en-US" altLang="zh-TW" sz="1100" dirty="0">
                      <a:latin typeface="+mj-ea"/>
                      <a:ea typeface="+mj-ea"/>
                    </a:rPr>
                    <a:t>(</a:t>
                  </a:r>
                  <a:r>
                    <a:rPr lang="zh-TW" altLang="en-US" sz="1100" dirty="0">
                      <a:latin typeface="+mj-ea"/>
                      <a:ea typeface="+mj-ea"/>
                    </a:rPr>
                    <a:t>水平</a:t>
                  </a:r>
                  <a:r>
                    <a:rPr lang="en-US" altLang="zh-TW" sz="1100" dirty="0">
                      <a:latin typeface="+mj-ea"/>
                      <a:ea typeface="+mj-ea"/>
                    </a:rPr>
                    <a:t>)</a:t>
                  </a:r>
                </a:p>
                <a:p>
                  <a:r>
                    <a:rPr lang="en-US" altLang="zh-TW" sz="1100" dirty="0">
                      <a:latin typeface="+mj-ea"/>
                      <a:ea typeface="+mj-ea"/>
                    </a:rPr>
                    <a:t>+10</a:t>
                  </a:r>
                  <a:r>
                    <a:rPr lang="en-US" altLang="zh-TW" sz="1100" baseline="30000" dirty="0">
                      <a:latin typeface="+mj-ea"/>
                      <a:ea typeface="+mj-ea"/>
                    </a:rPr>
                    <a:t>0</a:t>
                  </a:r>
                  <a:r>
                    <a:rPr lang="zh-TW" altLang="en-US" sz="1100" dirty="0">
                      <a:latin typeface="+mj-ea"/>
                      <a:ea typeface="+mj-ea"/>
                    </a:rPr>
                    <a:t>入射角</a:t>
                  </a:r>
                  <a:r>
                    <a:rPr lang="en-US" altLang="zh-TW" sz="1100" dirty="0">
                      <a:latin typeface="+mj-ea"/>
                      <a:ea typeface="+mj-ea"/>
                    </a:rPr>
                    <a:t>(</a:t>
                  </a:r>
                  <a:r>
                    <a:rPr lang="zh-TW" altLang="en-US" sz="1100" dirty="0">
                      <a:latin typeface="+mj-ea"/>
                      <a:ea typeface="+mj-ea"/>
                    </a:rPr>
                    <a:t>垂直</a:t>
                  </a:r>
                  <a:r>
                    <a:rPr lang="en-US" altLang="zh-TW" sz="1100" dirty="0">
                      <a:latin typeface="+mj-ea"/>
                      <a:ea typeface="+mj-ea"/>
                    </a:rPr>
                    <a:t>)</a:t>
                  </a:r>
                  <a:endParaRPr lang="zh-TW" altLang="en-US" sz="1100" baseline="30000" dirty="0">
                    <a:latin typeface="+mj-ea"/>
                    <a:ea typeface="+mj-ea"/>
                  </a:endParaRPr>
                </a:p>
              </p:txBody>
            </p:sp>
            <p:sp>
              <p:nvSpPr>
                <p:cNvPr id="23" name="矩形 22">
                  <a:extLst>
                    <a:ext uri="{FF2B5EF4-FFF2-40B4-BE49-F238E27FC236}">
                      <a16:creationId xmlns:a16="http://schemas.microsoft.com/office/drawing/2014/main" id="{FC4F8E08-B3E1-4D9C-9D4F-A42E1D369A03}"/>
                    </a:ext>
                  </a:extLst>
                </p:cNvPr>
                <p:cNvSpPr/>
                <p:nvPr/>
              </p:nvSpPr>
              <p:spPr>
                <a:xfrm>
                  <a:off x="232485" y="5087420"/>
                  <a:ext cx="747320" cy="261610"/>
                </a:xfrm>
                <a:prstGeom prst="rect">
                  <a:avLst/>
                </a:prstGeom>
              </p:spPr>
              <p:txBody>
                <a:bodyPr wrap="none">
                  <a:spAutoFit/>
                </a:bodyPr>
                <a:lstStyle/>
                <a:p>
                  <a:r>
                    <a:rPr lang="en-US" altLang="zh-TW" sz="1100" dirty="0">
                      <a:latin typeface="+mj-ea"/>
                      <a:ea typeface="+mj-ea"/>
                    </a:rPr>
                    <a:t>0</a:t>
                  </a:r>
                  <a:r>
                    <a:rPr lang="en-US" altLang="zh-TW" sz="1100" baseline="30000" dirty="0">
                      <a:latin typeface="+mj-ea"/>
                      <a:ea typeface="+mj-ea"/>
                    </a:rPr>
                    <a:t>0</a:t>
                  </a:r>
                  <a:r>
                    <a:rPr lang="zh-TW" altLang="en-US" sz="1100" dirty="0">
                      <a:latin typeface="+mj-ea"/>
                      <a:ea typeface="+mj-ea"/>
                    </a:rPr>
                    <a:t>入射角</a:t>
                  </a:r>
                  <a:endParaRPr lang="zh-TW" altLang="en-US" sz="1100" baseline="30000" dirty="0">
                    <a:latin typeface="+mj-ea"/>
                    <a:ea typeface="+mj-ea"/>
                  </a:endParaRPr>
                </a:p>
              </p:txBody>
            </p:sp>
            <p:sp>
              <p:nvSpPr>
                <p:cNvPr id="25" name="矩形 24">
                  <a:extLst>
                    <a:ext uri="{FF2B5EF4-FFF2-40B4-BE49-F238E27FC236}">
                      <a16:creationId xmlns:a16="http://schemas.microsoft.com/office/drawing/2014/main" id="{5ED92E99-38BA-4B03-A446-FA2035596478}"/>
                    </a:ext>
                  </a:extLst>
                </p:cNvPr>
                <p:cNvSpPr/>
                <p:nvPr/>
              </p:nvSpPr>
              <p:spPr>
                <a:xfrm>
                  <a:off x="175700" y="5620014"/>
                  <a:ext cx="1273105" cy="430887"/>
                </a:xfrm>
                <a:prstGeom prst="rect">
                  <a:avLst/>
                </a:prstGeom>
              </p:spPr>
              <p:txBody>
                <a:bodyPr wrap="none">
                  <a:spAutoFit/>
                </a:bodyPr>
                <a:lstStyle/>
                <a:p>
                  <a:r>
                    <a:rPr lang="en-US" altLang="zh-TW" sz="1100" dirty="0">
                      <a:latin typeface="+mj-ea"/>
                      <a:ea typeface="+mj-ea"/>
                    </a:rPr>
                    <a:t>-30</a:t>
                  </a:r>
                  <a:r>
                    <a:rPr lang="en-US" altLang="zh-TW" sz="1100" baseline="30000" dirty="0">
                      <a:latin typeface="+mj-ea"/>
                      <a:ea typeface="+mj-ea"/>
                    </a:rPr>
                    <a:t>0</a:t>
                  </a:r>
                  <a:r>
                    <a:rPr lang="zh-TW" altLang="en-US" sz="1100" dirty="0">
                      <a:latin typeface="+mj-ea"/>
                    </a:rPr>
                    <a:t>入射角</a:t>
                  </a:r>
                  <a:r>
                    <a:rPr lang="en-US" altLang="zh-TW" sz="1100" dirty="0">
                      <a:latin typeface="+mj-ea"/>
                      <a:ea typeface="+mj-ea"/>
                    </a:rPr>
                    <a:t>(</a:t>
                  </a:r>
                  <a:r>
                    <a:rPr lang="zh-TW" altLang="en-US" sz="1100" dirty="0">
                      <a:latin typeface="+mj-ea"/>
                      <a:ea typeface="+mj-ea"/>
                    </a:rPr>
                    <a:t>水平</a:t>
                  </a:r>
                  <a:r>
                    <a:rPr lang="en-US" altLang="zh-TW" sz="1100" dirty="0">
                      <a:latin typeface="+mj-ea"/>
                      <a:ea typeface="+mj-ea"/>
                    </a:rPr>
                    <a:t>)</a:t>
                  </a:r>
                </a:p>
                <a:p>
                  <a:r>
                    <a:rPr lang="en-US" altLang="zh-TW" sz="1100" dirty="0">
                      <a:latin typeface="+mj-ea"/>
                      <a:ea typeface="+mj-ea"/>
                    </a:rPr>
                    <a:t>-10</a:t>
                  </a:r>
                  <a:r>
                    <a:rPr lang="en-US" altLang="zh-TW" sz="1100" baseline="30000" dirty="0">
                      <a:latin typeface="+mj-ea"/>
                      <a:ea typeface="+mj-ea"/>
                    </a:rPr>
                    <a:t>0</a:t>
                  </a:r>
                  <a:r>
                    <a:rPr lang="zh-TW" altLang="en-US" sz="1100" dirty="0">
                      <a:latin typeface="+mj-ea"/>
                    </a:rPr>
                    <a:t>入射角</a:t>
                  </a:r>
                  <a:r>
                    <a:rPr lang="en-US" altLang="zh-TW" sz="1100" dirty="0">
                      <a:latin typeface="+mj-ea"/>
                      <a:ea typeface="+mj-ea"/>
                    </a:rPr>
                    <a:t>(</a:t>
                  </a:r>
                  <a:r>
                    <a:rPr lang="zh-TW" altLang="en-US" sz="1100" dirty="0">
                      <a:latin typeface="+mj-ea"/>
                      <a:ea typeface="+mj-ea"/>
                    </a:rPr>
                    <a:t>垂直</a:t>
                  </a:r>
                  <a:r>
                    <a:rPr lang="en-US" altLang="zh-TW" sz="1100" dirty="0">
                      <a:latin typeface="+mj-ea"/>
                      <a:ea typeface="+mj-ea"/>
                    </a:rPr>
                    <a:t>)</a:t>
                  </a:r>
                  <a:endParaRPr lang="zh-TW" altLang="en-US" sz="1100" baseline="30000" dirty="0">
                    <a:latin typeface="+mj-ea"/>
                    <a:ea typeface="+mj-ea"/>
                  </a:endParaRPr>
                </a:p>
              </p:txBody>
            </p:sp>
            <p:sp>
              <p:nvSpPr>
                <p:cNvPr id="26" name="矩形 25">
                  <a:extLst>
                    <a:ext uri="{FF2B5EF4-FFF2-40B4-BE49-F238E27FC236}">
                      <a16:creationId xmlns:a16="http://schemas.microsoft.com/office/drawing/2014/main" id="{E7E99BFF-0FE1-4D92-B039-20FCFCEA6649}"/>
                    </a:ext>
                  </a:extLst>
                </p:cNvPr>
                <p:cNvSpPr/>
                <p:nvPr/>
              </p:nvSpPr>
              <p:spPr>
                <a:xfrm>
                  <a:off x="2708133" y="6551766"/>
                  <a:ext cx="858535" cy="261610"/>
                </a:xfrm>
                <a:prstGeom prst="rect">
                  <a:avLst/>
                </a:prstGeom>
              </p:spPr>
              <p:txBody>
                <a:bodyPr wrap="square">
                  <a:spAutoFit/>
                </a:bodyPr>
                <a:lstStyle/>
                <a:p>
                  <a:pPr algn="ctr"/>
                  <a:r>
                    <a:rPr lang="zh-TW" altLang="en-US" sz="1100" dirty="0">
                      <a:solidFill>
                        <a:srgbClr val="FF0000"/>
                      </a:solidFill>
                      <a:latin typeface="+mj-ea"/>
                      <a:ea typeface="+mj-ea"/>
                    </a:rPr>
                    <a:t>透鏡</a:t>
                  </a:r>
                  <a:r>
                    <a:rPr lang="en-US" altLang="zh-TW" sz="1100" dirty="0">
                      <a:solidFill>
                        <a:srgbClr val="FF0000"/>
                      </a:solidFill>
                      <a:latin typeface="+mj-ea"/>
                      <a:ea typeface="+mj-ea"/>
                    </a:rPr>
                    <a:t>/</a:t>
                  </a:r>
                  <a:r>
                    <a:rPr lang="zh-TW" altLang="en-US" sz="1100" dirty="0">
                      <a:solidFill>
                        <a:srgbClr val="FF0000"/>
                      </a:solidFill>
                      <a:latin typeface="+mj-ea"/>
                      <a:ea typeface="+mj-ea"/>
                    </a:rPr>
                    <a:t>屏</a:t>
                  </a:r>
                  <a:endParaRPr lang="zh-TW" altLang="en-US" sz="1100" baseline="30000" dirty="0">
                    <a:solidFill>
                      <a:srgbClr val="FF0000"/>
                    </a:solidFill>
                    <a:latin typeface="+mj-ea"/>
                    <a:ea typeface="+mj-ea"/>
                  </a:endParaRPr>
                </a:p>
              </p:txBody>
            </p:sp>
            <p:sp>
              <p:nvSpPr>
                <p:cNvPr id="27" name="矩形 26">
                  <a:extLst>
                    <a:ext uri="{FF2B5EF4-FFF2-40B4-BE49-F238E27FC236}">
                      <a16:creationId xmlns:a16="http://schemas.microsoft.com/office/drawing/2014/main" id="{15F02B3F-F6DD-4A11-BCF9-4F9CD544C81B}"/>
                    </a:ext>
                  </a:extLst>
                </p:cNvPr>
                <p:cNvSpPr/>
                <p:nvPr/>
              </p:nvSpPr>
              <p:spPr>
                <a:xfrm>
                  <a:off x="3767001" y="5923452"/>
                  <a:ext cx="1074559" cy="261610"/>
                </a:xfrm>
                <a:prstGeom prst="rect">
                  <a:avLst/>
                </a:prstGeom>
              </p:spPr>
              <p:txBody>
                <a:bodyPr wrap="square">
                  <a:spAutoFit/>
                </a:bodyPr>
                <a:lstStyle/>
                <a:p>
                  <a:pPr algn="ctr"/>
                  <a:r>
                    <a:rPr lang="en-US" altLang="zh-TW" sz="1100" dirty="0">
                      <a:solidFill>
                        <a:srgbClr val="FF0000"/>
                      </a:solidFill>
                      <a:latin typeface="+mj-ea"/>
                      <a:ea typeface="+mj-ea"/>
                    </a:rPr>
                    <a:t>APD</a:t>
                  </a:r>
                  <a:r>
                    <a:rPr lang="zh-TW" altLang="en-US" sz="1100" dirty="0">
                      <a:solidFill>
                        <a:srgbClr val="FF0000"/>
                      </a:solidFill>
                      <a:latin typeface="+mj-ea"/>
                      <a:ea typeface="+mj-ea"/>
                    </a:rPr>
                    <a:t> </a:t>
                  </a:r>
                  <a:r>
                    <a:rPr lang="en-US" altLang="zh-TW" sz="1100" dirty="0">
                      <a:solidFill>
                        <a:srgbClr val="FF0000"/>
                      </a:solidFill>
                      <a:latin typeface="+mj-ea"/>
                      <a:ea typeface="+mj-ea"/>
                    </a:rPr>
                    <a:t>array</a:t>
                  </a:r>
                  <a:endParaRPr lang="zh-TW" altLang="en-US" sz="1100" baseline="30000" dirty="0">
                    <a:solidFill>
                      <a:srgbClr val="FF0000"/>
                    </a:solidFill>
                    <a:latin typeface="+mj-ea"/>
                    <a:ea typeface="+mj-ea"/>
                  </a:endParaRPr>
                </a:p>
              </p:txBody>
            </p:sp>
            <p:sp>
              <p:nvSpPr>
                <p:cNvPr id="28" name="矩形 27">
                  <a:extLst>
                    <a:ext uri="{FF2B5EF4-FFF2-40B4-BE49-F238E27FC236}">
                      <a16:creationId xmlns:a16="http://schemas.microsoft.com/office/drawing/2014/main" id="{3CB51D8D-E3E0-4463-BA06-61FE0BCA3A79}"/>
                    </a:ext>
                  </a:extLst>
                </p:cNvPr>
                <p:cNvSpPr/>
                <p:nvPr/>
              </p:nvSpPr>
              <p:spPr>
                <a:xfrm>
                  <a:off x="5364088" y="4686547"/>
                  <a:ext cx="1728192" cy="569387"/>
                </a:xfrm>
                <a:prstGeom prst="rect">
                  <a:avLst/>
                </a:prstGeom>
              </p:spPr>
              <p:txBody>
                <a:bodyPr wrap="square">
                  <a:spAutoFit/>
                </a:bodyPr>
                <a:lstStyle/>
                <a:p>
                  <a:r>
                    <a:rPr lang="zh-TW" altLang="en-US" sz="1100" dirty="0">
                      <a:solidFill>
                        <a:srgbClr val="FF0000"/>
                      </a:solidFill>
                      <a:latin typeface="+mj-ea"/>
                      <a:ea typeface="+mj-ea"/>
                    </a:rPr>
                    <a:t>接收部</a:t>
                  </a:r>
                  <a:endParaRPr lang="en-US" altLang="zh-TW" sz="1100" dirty="0">
                    <a:solidFill>
                      <a:srgbClr val="FF0000"/>
                    </a:solidFill>
                    <a:latin typeface="+mj-ea"/>
                    <a:ea typeface="+mj-ea"/>
                  </a:endParaRPr>
                </a:p>
                <a:p>
                  <a:pPr marL="92075" indent="-92075">
                    <a:buFont typeface="Arial" panose="020B0604020202020204" pitchFamily="34" charset="0"/>
                    <a:buChar char="•"/>
                  </a:pPr>
                  <a:r>
                    <a:rPr lang="en-US" altLang="zh-TW" sz="1000" dirty="0">
                      <a:solidFill>
                        <a:srgbClr val="FF0000"/>
                      </a:solidFill>
                      <a:latin typeface="+mj-ea"/>
                      <a:ea typeface="+mj-ea"/>
                    </a:rPr>
                    <a:t>APD</a:t>
                  </a:r>
                  <a:r>
                    <a:rPr lang="zh-TW" altLang="en-US" sz="1000" dirty="0">
                      <a:solidFill>
                        <a:srgbClr val="FF0000"/>
                      </a:solidFill>
                      <a:latin typeface="+mj-ea"/>
                      <a:ea typeface="+mj-ea"/>
                    </a:rPr>
                    <a:t> 升壓電源</a:t>
                  </a:r>
                  <a:endParaRPr lang="en-US" altLang="zh-TW" sz="1000" dirty="0">
                    <a:solidFill>
                      <a:srgbClr val="FF0000"/>
                    </a:solidFill>
                    <a:latin typeface="+mj-ea"/>
                    <a:ea typeface="+mj-ea"/>
                  </a:endParaRPr>
                </a:p>
                <a:p>
                  <a:pPr marL="92075" indent="-92075">
                    <a:buFont typeface="Arial" panose="020B0604020202020204" pitchFamily="34" charset="0"/>
                    <a:buChar char="•"/>
                  </a:pPr>
                  <a:r>
                    <a:rPr lang="en-US" altLang="zh-TW" sz="1000" dirty="0">
                      <a:solidFill>
                        <a:srgbClr val="FF0000"/>
                      </a:solidFill>
                      <a:latin typeface="+mj-ea"/>
                      <a:ea typeface="+mj-ea"/>
                    </a:rPr>
                    <a:t>APD</a:t>
                  </a:r>
                  <a:r>
                    <a:rPr lang="zh-TW" altLang="en-US" sz="1000" dirty="0">
                      <a:solidFill>
                        <a:srgbClr val="FF0000"/>
                      </a:solidFill>
                      <a:latin typeface="+mj-ea"/>
                      <a:ea typeface="+mj-ea"/>
                    </a:rPr>
                    <a:t> </a:t>
                  </a:r>
                  <a:r>
                    <a:rPr lang="en-US" altLang="zh-TW" sz="1000" dirty="0">
                      <a:solidFill>
                        <a:srgbClr val="FF0000"/>
                      </a:solidFill>
                      <a:latin typeface="+mj-ea"/>
                      <a:ea typeface="+mj-ea"/>
                    </a:rPr>
                    <a:t>array </a:t>
                  </a:r>
                  <a:r>
                    <a:rPr lang="zh-TW" altLang="en-US" sz="1000" dirty="0">
                      <a:solidFill>
                        <a:srgbClr val="FF0000"/>
                      </a:solidFill>
                      <a:latin typeface="+mj-ea"/>
                      <a:ea typeface="+mj-ea"/>
                    </a:rPr>
                    <a:t>電流電壓轉換</a:t>
                  </a:r>
                  <a:endParaRPr lang="zh-TW" altLang="en-US" sz="1000" baseline="30000" dirty="0">
                    <a:solidFill>
                      <a:srgbClr val="FF0000"/>
                    </a:solidFill>
                    <a:latin typeface="+mj-ea"/>
                    <a:ea typeface="+mj-ea"/>
                  </a:endParaRPr>
                </a:p>
              </p:txBody>
            </p:sp>
          </p:grpSp>
        </p:grpSp>
        <p:sp>
          <p:nvSpPr>
            <p:cNvPr id="3" name="矩形 2">
              <a:extLst>
                <a:ext uri="{FF2B5EF4-FFF2-40B4-BE49-F238E27FC236}">
                  <a16:creationId xmlns:a16="http://schemas.microsoft.com/office/drawing/2014/main" id="{6D4553DB-D47B-4599-B516-00642D96A4BD}"/>
                </a:ext>
              </a:extLst>
            </p:cNvPr>
            <p:cNvSpPr/>
            <p:nvPr/>
          </p:nvSpPr>
          <p:spPr>
            <a:xfrm>
              <a:off x="1200989" y="916568"/>
              <a:ext cx="492443" cy="276999"/>
            </a:xfrm>
            <a:prstGeom prst="rect">
              <a:avLst/>
            </a:prstGeom>
          </p:spPr>
          <p:txBody>
            <a:bodyPr wrap="none">
              <a:spAutoFit/>
            </a:bodyPr>
            <a:lstStyle/>
            <a:p>
              <a:r>
                <a:rPr lang="zh-TW" altLang="en-US" sz="1200" dirty="0">
                  <a:solidFill>
                    <a:srgbClr val="C00000"/>
                  </a:solidFill>
                  <a:latin typeface="+mj-ea"/>
                  <a:ea typeface="+mj-ea"/>
                </a:rPr>
                <a:t>側面</a:t>
              </a:r>
            </a:p>
          </p:txBody>
        </p:sp>
        <p:sp>
          <p:nvSpPr>
            <p:cNvPr id="31" name="矩形 30">
              <a:extLst>
                <a:ext uri="{FF2B5EF4-FFF2-40B4-BE49-F238E27FC236}">
                  <a16:creationId xmlns:a16="http://schemas.microsoft.com/office/drawing/2014/main" id="{49A4CBAC-618D-4303-915F-4F6641D16BBC}"/>
                </a:ext>
              </a:extLst>
            </p:cNvPr>
            <p:cNvSpPr/>
            <p:nvPr/>
          </p:nvSpPr>
          <p:spPr>
            <a:xfrm>
              <a:off x="1122324" y="4248422"/>
              <a:ext cx="492443" cy="276999"/>
            </a:xfrm>
            <a:prstGeom prst="rect">
              <a:avLst/>
            </a:prstGeom>
          </p:spPr>
          <p:txBody>
            <a:bodyPr wrap="none">
              <a:spAutoFit/>
            </a:bodyPr>
            <a:lstStyle/>
            <a:p>
              <a:r>
                <a:rPr lang="zh-TW" altLang="en-US" sz="1200" dirty="0">
                  <a:solidFill>
                    <a:srgbClr val="C00000"/>
                  </a:solidFill>
                  <a:latin typeface="+mj-ea"/>
                  <a:ea typeface="+mj-ea"/>
                </a:rPr>
                <a:t>側面</a:t>
              </a:r>
            </a:p>
          </p:txBody>
        </p:sp>
      </p:grpSp>
      <p:sp>
        <p:nvSpPr>
          <p:cNvPr id="32" name="矩形 31">
            <a:extLst>
              <a:ext uri="{FF2B5EF4-FFF2-40B4-BE49-F238E27FC236}">
                <a16:creationId xmlns:a16="http://schemas.microsoft.com/office/drawing/2014/main" id="{410DBA7E-95FF-43FB-8224-1D5F3A401CE0}"/>
              </a:ext>
            </a:extLst>
          </p:cNvPr>
          <p:cNvSpPr/>
          <p:nvPr/>
        </p:nvSpPr>
        <p:spPr>
          <a:xfrm>
            <a:off x="107504" y="6551766"/>
            <a:ext cx="2800767" cy="261610"/>
          </a:xfrm>
          <a:prstGeom prst="rect">
            <a:avLst/>
          </a:prstGeom>
        </p:spPr>
        <p:txBody>
          <a:bodyPr wrap="none">
            <a:spAutoFit/>
          </a:bodyPr>
          <a:lstStyle/>
          <a:p>
            <a:r>
              <a:rPr lang="zh-TW" altLang="en-US" sz="1100" b="0" dirty="0"/>
              <a:t>資料來源</a:t>
            </a:r>
            <a:r>
              <a:rPr lang="en-US" altLang="zh-TW" sz="1100" b="0" dirty="0"/>
              <a:t>:</a:t>
            </a:r>
            <a:r>
              <a:rPr lang="zh-TW" altLang="en-US" sz="1100" b="0" dirty="0"/>
              <a:t> 一般財団法人日本自動車研究所</a:t>
            </a:r>
          </a:p>
        </p:txBody>
      </p:sp>
    </p:spTree>
    <p:extLst>
      <p:ext uri="{BB962C8B-B14F-4D97-AF65-F5344CB8AC3E}">
        <p14:creationId xmlns:p14="http://schemas.microsoft.com/office/powerpoint/2010/main" val="27381788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617D0A-2064-4A77-9ABC-C0C91DEFE0E9}"/>
              </a:ext>
            </a:extLst>
          </p:cNvPr>
          <p:cNvSpPr>
            <a:spLocks noGrp="1"/>
          </p:cNvSpPr>
          <p:nvPr>
            <p:ph type="title"/>
          </p:nvPr>
        </p:nvSpPr>
        <p:spPr/>
        <p:txBody>
          <a:bodyPr/>
          <a:lstStyle/>
          <a:p>
            <a:r>
              <a:rPr lang="en-US" altLang="zh-TW" dirty="0"/>
              <a:t>MEMS</a:t>
            </a:r>
            <a:r>
              <a:rPr lang="zh-TW" altLang="en-US" dirty="0"/>
              <a:t> </a:t>
            </a:r>
            <a:r>
              <a:rPr lang="en-US" altLang="zh-TW" dirty="0"/>
              <a:t>LDAR</a:t>
            </a:r>
            <a:r>
              <a:rPr lang="zh-TW" altLang="en-US" dirty="0"/>
              <a:t>系統構成</a:t>
            </a:r>
          </a:p>
        </p:txBody>
      </p:sp>
      <p:grpSp>
        <p:nvGrpSpPr>
          <p:cNvPr id="177" name="群組 176">
            <a:extLst>
              <a:ext uri="{FF2B5EF4-FFF2-40B4-BE49-F238E27FC236}">
                <a16:creationId xmlns:a16="http://schemas.microsoft.com/office/drawing/2014/main" id="{F9049201-8E36-4C38-BDA0-B93B56AB7EEC}"/>
              </a:ext>
            </a:extLst>
          </p:cNvPr>
          <p:cNvGrpSpPr/>
          <p:nvPr/>
        </p:nvGrpSpPr>
        <p:grpSpPr>
          <a:xfrm>
            <a:off x="411496" y="1028157"/>
            <a:ext cx="8301825" cy="5600002"/>
            <a:chOff x="411496" y="1028157"/>
            <a:chExt cx="8301825" cy="5600002"/>
          </a:xfrm>
        </p:grpSpPr>
        <p:grpSp>
          <p:nvGrpSpPr>
            <p:cNvPr id="165" name="群組 164">
              <a:extLst>
                <a:ext uri="{FF2B5EF4-FFF2-40B4-BE49-F238E27FC236}">
                  <a16:creationId xmlns:a16="http://schemas.microsoft.com/office/drawing/2014/main" id="{F5B79084-41A1-4F0F-A6A9-A4C5783D20EF}"/>
                </a:ext>
              </a:extLst>
            </p:cNvPr>
            <p:cNvGrpSpPr/>
            <p:nvPr/>
          </p:nvGrpSpPr>
          <p:grpSpPr>
            <a:xfrm>
              <a:off x="1322143" y="1028157"/>
              <a:ext cx="7391178" cy="5600002"/>
              <a:chOff x="-6437680" y="548680"/>
              <a:chExt cx="7391178" cy="5600002"/>
            </a:xfrm>
          </p:grpSpPr>
          <p:sp>
            <p:nvSpPr>
              <p:cNvPr id="120" name="矩形 119">
                <a:extLst>
                  <a:ext uri="{FF2B5EF4-FFF2-40B4-BE49-F238E27FC236}">
                    <a16:creationId xmlns:a16="http://schemas.microsoft.com/office/drawing/2014/main" id="{68712660-F2CD-46F4-B049-8AD2153B8747}"/>
                  </a:ext>
                </a:extLst>
              </p:cNvPr>
              <p:cNvSpPr/>
              <p:nvPr/>
            </p:nvSpPr>
            <p:spPr bwMode="auto">
              <a:xfrm>
                <a:off x="-1231119" y="1112574"/>
                <a:ext cx="1266615" cy="189680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grpSp>
            <p:nvGrpSpPr>
              <p:cNvPr id="113" name="群組 112">
                <a:extLst>
                  <a:ext uri="{FF2B5EF4-FFF2-40B4-BE49-F238E27FC236}">
                    <a16:creationId xmlns:a16="http://schemas.microsoft.com/office/drawing/2014/main" id="{333F2E9D-A48B-44A1-88AA-4C683FBA65D2}"/>
                  </a:ext>
                </a:extLst>
              </p:cNvPr>
              <p:cNvGrpSpPr/>
              <p:nvPr/>
            </p:nvGrpSpPr>
            <p:grpSpPr>
              <a:xfrm>
                <a:off x="-6437680" y="548680"/>
                <a:ext cx="6504475" cy="5333925"/>
                <a:chOff x="-3708920" y="538073"/>
                <a:chExt cx="6504475" cy="5333925"/>
              </a:xfrm>
            </p:grpSpPr>
            <p:grpSp>
              <p:nvGrpSpPr>
                <p:cNvPr id="112" name="群組 111">
                  <a:extLst>
                    <a:ext uri="{FF2B5EF4-FFF2-40B4-BE49-F238E27FC236}">
                      <a16:creationId xmlns:a16="http://schemas.microsoft.com/office/drawing/2014/main" id="{98465F0E-8BC3-412B-B7DC-492B84679593}"/>
                    </a:ext>
                  </a:extLst>
                </p:cNvPr>
                <p:cNvGrpSpPr/>
                <p:nvPr/>
              </p:nvGrpSpPr>
              <p:grpSpPr>
                <a:xfrm>
                  <a:off x="-3708920" y="538073"/>
                  <a:ext cx="6504475" cy="5333925"/>
                  <a:chOff x="1155018" y="927770"/>
                  <a:chExt cx="6504475" cy="5333925"/>
                </a:xfrm>
              </p:grpSpPr>
              <p:grpSp>
                <p:nvGrpSpPr>
                  <p:cNvPr id="10" name="群組 9">
                    <a:extLst>
                      <a:ext uri="{FF2B5EF4-FFF2-40B4-BE49-F238E27FC236}">
                        <a16:creationId xmlns:a16="http://schemas.microsoft.com/office/drawing/2014/main" id="{9AC03AB7-B14A-4A3E-9908-21CE555D5690}"/>
                      </a:ext>
                    </a:extLst>
                  </p:cNvPr>
                  <p:cNvGrpSpPr/>
                  <p:nvPr/>
                </p:nvGrpSpPr>
                <p:grpSpPr>
                  <a:xfrm>
                    <a:off x="1155018" y="933103"/>
                    <a:ext cx="1440160" cy="5328592"/>
                    <a:chOff x="2699792" y="908720"/>
                    <a:chExt cx="1440160" cy="5328592"/>
                  </a:xfrm>
                </p:grpSpPr>
                <p:sp>
                  <p:nvSpPr>
                    <p:cNvPr id="5" name="矩形 4">
                      <a:extLst>
                        <a:ext uri="{FF2B5EF4-FFF2-40B4-BE49-F238E27FC236}">
                          <a16:creationId xmlns:a16="http://schemas.microsoft.com/office/drawing/2014/main" id="{DCA91416-F18F-4082-86F8-A2E910167249}"/>
                        </a:ext>
                      </a:extLst>
                    </p:cNvPr>
                    <p:cNvSpPr/>
                    <p:nvPr/>
                  </p:nvSpPr>
                  <p:spPr bwMode="auto">
                    <a:xfrm>
                      <a:off x="2699792" y="908720"/>
                      <a:ext cx="1440160" cy="5328592"/>
                    </a:xfrm>
                    <a:prstGeom prst="rect">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6" name="矩形 5">
                      <a:extLst>
                        <a:ext uri="{FF2B5EF4-FFF2-40B4-BE49-F238E27FC236}">
                          <a16:creationId xmlns:a16="http://schemas.microsoft.com/office/drawing/2014/main" id="{82D40095-9771-47A5-8518-0543845348E1}"/>
                        </a:ext>
                      </a:extLst>
                    </p:cNvPr>
                    <p:cNvSpPr/>
                    <p:nvPr/>
                  </p:nvSpPr>
                  <p:spPr bwMode="auto">
                    <a:xfrm>
                      <a:off x="2906580" y="1077119"/>
                      <a:ext cx="1008112" cy="4045026"/>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直接飛行</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時間</a:t>
                      </a:r>
                      <a:r>
                        <a:rPr kumimoji="1" lang="en-US" altLang="zh-TW" sz="1400" b="1" i="0" u="none" strike="noStrike" cap="none" normalizeH="0" baseline="0" dirty="0">
                          <a:ln>
                            <a:noFill/>
                          </a:ln>
                          <a:solidFill>
                            <a:schemeClr val="tx1"/>
                          </a:solidFill>
                          <a:effectLst/>
                          <a:latin typeface="+mj-ea"/>
                          <a:ea typeface="+mj-ea"/>
                        </a:rPr>
                        <a:t>(TOF)</a:t>
                      </a: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距離</a:t>
                      </a:r>
                      <a:r>
                        <a:rPr lang="zh-TW" altLang="en-US" sz="1400" dirty="0">
                          <a:latin typeface="+mj-ea"/>
                          <a:ea typeface="+mj-ea"/>
                        </a:rPr>
                        <a:t>量測</a:t>
                      </a:r>
                      <a:endParaRPr kumimoji="1" lang="zh-TW" altLang="en-US" sz="1400" b="1" i="0" u="none" strike="noStrike" cap="none" normalizeH="0" baseline="0" dirty="0">
                        <a:ln>
                          <a:noFill/>
                        </a:ln>
                        <a:solidFill>
                          <a:schemeClr val="tx1"/>
                        </a:solidFill>
                        <a:effectLst/>
                        <a:latin typeface="+mj-ea"/>
                        <a:ea typeface="+mj-ea"/>
                      </a:endParaRPr>
                    </a:p>
                  </p:txBody>
                </p:sp>
                <p:sp>
                  <p:nvSpPr>
                    <p:cNvPr id="7" name="矩形 6">
                      <a:extLst>
                        <a:ext uri="{FF2B5EF4-FFF2-40B4-BE49-F238E27FC236}">
                          <a16:creationId xmlns:a16="http://schemas.microsoft.com/office/drawing/2014/main" id="{FE471480-63B4-4289-A47D-0DE0E852A2CD}"/>
                        </a:ext>
                      </a:extLst>
                    </p:cNvPr>
                    <p:cNvSpPr/>
                    <p:nvPr/>
                  </p:nvSpPr>
                  <p:spPr bwMode="auto">
                    <a:xfrm>
                      <a:off x="2906580" y="5424837"/>
                      <a:ext cx="1008112" cy="616838"/>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記憶體</a:t>
                      </a:r>
                    </a:p>
                  </p:txBody>
                </p:sp>
                <p:cxnSp>
                  <p:nvCxnSpPr>
                    <p:cNvPr id="9" name="直線單箭頭接點 8">
                      <a:extLst>
                        <a:ext uri="{FF2B5EF4-FFF2-40B4-BE49-F238E27FC236}">
                          <a16:creationId xmlns:a16="http://schemas.microsoft.com/office/drawing/2014/main" id="{5FFF866C-BE9B-424B-A714-88B66180E02F}"/>
                        </a:ext>
                      </a:extLst>
                    </p:cNvPr>
                    <p:cNvCxnSpPr>
                      <a:cxnSpLocks/>
                      <a:stCxn id="6" idx="2"/>
                      <a:endCxn id="7" idx="0"/>
                    </p:cNvCxnSpPr>
                    <p:nvPr/>
                  </p:nvCxnSpPr>
                  <p:spPr bwMode="auto">
                    <a:xfrm>
                      <a:off x="3410636" y="5122145"/>
                      <a:ext cx="0" cy="302692"/>
                    </a:xfrm>
                    <a:prstGeom prst="straightConnector1">
                      <a:avLst/>
                    </a:prstGeom>
                    <a:solidFill>
                      <a:schemeClr val="accent1"/>
                    </a:solidFill>
                    <a:ln w="28575" cap="flat" cmpd="sng" algn="ctr">
                      <a:solidFill>
                        <a:schemeClr val="accent4"/>
                      </a:solidFill>
                      <a:prstDash val="solid"/>
                      <a:round/>
                      <a:headEnd type="triangle" w="med" len="med"/>
                      <a:tailEnd type="triangle"/>
                    </a:ln>
                    <a:effectLst/>
                  </p:spPr>
                </p:cxnSp>
              </p:grpSp>
              <p:grpSp>
                <p:nvGrpSpPr>
                  <p:cNvPr id="33" name="群組 32">
                    <a:extLst>
                      <a:ext uri="{FF2B5EF4-FFF2-40B4-BE49-F238E27FC236}">
                        <a16:creationId xmlns:a16="http://schemas.microsoft.com/office/drawing/2014/main" id="{001BDA91-4B13-4304-887F-D6F65CAF234E}"/>
                      </a:ext>
                    </a:extLst>
                  </p:cNvPr>
                  <p:cNvGrpSpPr/>
                  <p:nvPr/>
                </p:nvGrpSpPr>
                <p:grpSpPr>
                  <a:xfrm>
                    <a:off x="2690267" y="927770"/>
                    <a:ext cx="3745044" cy="1350628"/>
                    <a:chOff x="2699792" y="908720"/>
                    <a:chExt cx="3745044" cy="1350628"/>
                  </a:xfrm>
                </p:grpSpPr>
                <p:sp>
                  <p:nvSpPr>
                    <p:cNvPr id="11" name="矩形 10">
                      <a:extLst>
                        <a:ext uri="{FF2B5EF4-FFF2-40B4-BE49-F238E27FC236}">
                          <a16:creationId xmlns:a16="http://schemas.microsoft.com/office/drawing/2014/main" id="{E7B3E185-36E9-4CA5-B2AE-9D8D44225884}"/>
                        </a:ext>
                      </a:extLst>
                    </p:cNvPr>
                    <p:cNvSpPr/>
                    <p:nvPr/>
                  </p:nvSpPr>
                  <p:spPr bwMode="auto">
                    <a:xfrm>
                      <a:off x="2699792" y="908720"/>
                      <a:ext cx="3456384" cy="1071093"/>
                    </a:xfrm>
                    <a:prstGeom prst="rect">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mj-ea"/>
                        <a:ea typeface="+mj-ea"/>
                      </a:endParaRPr>
                    </a:p>
                  </p:txBody>
                </p:sp>
                <p:sp>
                  <p:nvSpPr>
                    <p:cNvPr id="15" name="矩形 14">
                      <a:extLst>
                        <a:ext uri="{FF2B5EF4-FFF2-40B4-BE49-F238E27FC236}">
                          <a16:creationId xmlns:a16="http://schemas.microsoft.com/office/drawing/2014/main" id="{78EF8290-EC01-4641-AEB7-BB3CE87447B3}"/>
                        </a:ext>
                      </a:extLst>
                    </p:cNvPr>
                    <p:cNvSpPr/>
                    <p:nvPr/>
                  </p:nvSpPr>
                  <p:spPr bwMode="auto">
                    <a:xfrm>
                      <a:off x="2843808" y="1012038"/>
                      <a:ext cx="1008112" cy="792088"/>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發光時序</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400" dirty="0">
                          <a:latin typeface="+mj-ea"/>
                          <a:ea typeface="+mj-ea"/>
                        </a:rPr>
                        <a:t>控制</a:t>
                      </a:r>
                      <a:endParaRPr kumimoji="1" lang="zh-TW" altLang="en-US" sz="1400" b="1" i="0" u="none" strike="noStrike" cap="none" normalizeH="0" baseline="0" dirty="0">
                        <a:ln>
                          <a:noFill/>
                        </a:ln>
                        <a:solidFill>
                          <a:schemeClr val="tx1"/>
                        </a:solidFill>
                        <a:effectLst/>
                        <a:latin typeface="+mj-ea"/>
                        <a:ea typeface="+mj-ea"/>
                      </a:endParaRPr>
                    </a:p>
                  </p:txBody>
                </p:sp>
                <p:sp>
                  <p:nvSpPr>
                    <p:cNvPr id="16" name="矩形 15">
                      <a:extLst>
                        <a:ext uri="{FF2B5EF4-FFF2-40B4-BE49-F238E27FC236}">
                          <a16:creationId xmlns:a16="http://schemas.microsoft.com/office/drawing/2014/main" id="{B069DDD5-9D50-4746-BAF9-21EAC9C0C0BB}"/>
                        </a:ext>
                      </a:extLst>
                    </p:cNvPr>
                    <p:cNvSpPr/>
                    <p:nvPr/>
                  </p:nvSpPr>
                  <p:spPr bwMode="auto">
                    <a:xfrm>
                      <a:off x="4953819" y="1042746"/>
                      <a:ext cx="770309" cy="441075"/>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mj-ea"/>
                          <a:ea typeface="+mj-ea"/>
                        </a:rPr>
                        <a:t>驅動裝置</a:t>
                      </a:r>
                    </a:p>
                  </p:txBody>
                </p:sp>
                <p:sp>
                  <p:nvSpPr>
                    <p:cNvPr id="17" name="矩形 16">
                      <a:extLst>
                        <a:ext uri="{FF2B5EF4-FFF2-40B4-BE49-F238E27FC236}">
                          <a16:creationId xmlns:a16="http://schemas.microsoft.com/office/drawing/2014/main" id="{447D04FE-CCB8-43FE-A92E-D902875D0EBD}"/>
                        </a:ext>
                      </a:extLst>
                    </p:cNvPr>
                    <p:cNvSpPr/>
                    <p:nvPr/>
                  </p:nvSpPr>
                  <p:spPr bwMode="auto">
                    <a:xfrm>
                      <a:off x="4222338" y="1556793"/>
                      <a:ext cx="504056" cy="268842"/>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ea"/>
                          <a:ea typeface="+mj-ea"/>
                        </a:rPr>
                        <a:t>A/D</a:t>
                      </a:r>
                      <a:endParaRPr kumimoji="1" lang="zh-TW" altLang="en-US" sz="1200" b="1" i="0" u="none" strike="noStrike" cap="none" normalizeH="0" baseline="0" dirty="0">
                        <a:ln>
                          <a:noFill/>
                        </a:ln>
                        <a:solidFill>
                          <a:schemeClr val="tx1"/>
                        </a:solidFill>
                        <a:effectLst/>
                        <a:latin typeface="+mj-ea"/>
                        <a:ea typeface="+mj-ea"/>
                      </a:endParaRPr>
                    </a:p>
                  </p:txBody>
                </p:sp>
                <p:cxnSp>
                  <p:nvCxnSpPr>
                    <p:cNvPr id="18" name="直線單箭頭接點 17">
                      <a:extLst>
                        <a:ext uri="{FF2B5EF4-FFF2-40B4-BE49-F238E27FC236}">
                          <a16:creationId xmlns:a16="http://schemas.microsoft.com/office/drawing/2014/main" id="{96ED1CE1-EFFC-4DA9-8C91-AEA53928C47B}"/>
                        </a:ext>
                      </a:extLst>
                    </p:cNvPr>
                    <p:cNvCxnSpPr>
                      <a:cxnSpLocks/>
                      <a:stCxn id="16" idx="1"/>
                    </p:cNvCxnSpPr>
                    <p:nvPr/>
                  </p:nvCxnSpPr>
                  <p:spPr bwMode="auto">
                    <a:xfrm flipH="1">
                      <a:off x="3873523" y="1263284"/>
                      <a:ext cx="1080296" cy="3225"/>
                    </a:xfrm>
                    <a:prstGeom prst="straightConnector1">
                      <a:avLst/>
                    </a:prstGeom>
                    <a:solidFill>
                      <a:schemeClr val="accent1"/>
                    </a:solidFill>
                    <a:ln w="28575" cap="flat" cmpd="sng" algn="ctr">
                      <a:solidFill>
                        <a:schemeClr val="accent4"/>
                      </a:solidFill>
                      <a:prstDash val="solid"/>
                      <a:round/>
                      <a:headEnd type="triangle" w="med" len="med"/>
                      <a:tailEnd type="none"/>
                    </a:ln>
                    <a:effectLst/>
                  </p:spPr>
                </p:cxnSp>
                <p:cxnSp>
                  <p:nvCxnSpPr>
                    <p:cNvPr id="21" name="直線單箭頭接點 20">
                      <a:extLst>
                        <a:ext uri="{FF2B5EF4-FFF2-40B4-BE49-F238E27FC236}">
                          <a16:creationId xmlns:a16="http://schemas.microsoft.com/office/drawing/2014/main" id="{2BE8EDBB-578D-4EA2-A4E0-A771E4E7F6B1}"/>
                        </a:ext>
                      </a:extLst>
                    </p:cNvPr>
                    <p:cNvCxnSpPr>
                      <a:cxnSpLocks/>
                      <a:endCxn id="17" idx="1"/>
                    </p:cNvCxnSpPr>
                    <p:nvPr/>
                  </p:nvCxnSpPr>
                  <p:spPr bwMode="auto">
                    <a:xfrm flipV="1">
                      <a:off x="3851920" y="1691214"/>
                      <a:ext cx="370418" cy="1"/>
                    </a:xfrm>
                    <a:prstGeom prst="straightConnector1">
                      <a:avLst/>
                    </a:prstGeom>
                    <a:solidFill>
                      <a:schemeClr val="accent1"/>
                    </a:solidFill>
                    <a:ln w="28575" cap="flat" cmpd="sng" algn="ctr">
                      <a:solidFill>
                        <a:schemeClr val="accent4"/>
                      </a:solidFill>
                      <a:prstDash val="solid"/>
                      <a:round/>
                      <a:headEnd type="triangle" w="med" len="med"/>
                      <a:tailEnd type="none"/>
                    </a:ln>
                    <a:effectLst/>
                  </p:spPr>
                </p:cxnSp>
                <p:sp>
                  <p:nvSpPr>
                    <p:cNvPr id="30" name="矩形 29">
                      <a:extLst>
                        <a:ext uri="{FF2B5EF4-FFF2-40B4-BE49-F238E27FC236}">
                          <a16:creationId xmlns:a16="http://schemas.microsoft.com/office/drawing/2014/main" id="{C0DF323B-F4A4-4959-BB39-AF7A83EB1AE4}"/>
                        </a:ext>
                      </a:extLst>
                    </p:cNvPr>
                    <p:cNvSpPr/>
                    <p:nvPr/>
                  </p:nvSpPr>
                  <p:spPr>
                    <a:xfrm>
                      <a:off x="5152179" y="1652406"/>
                      <a:ext cx="748923" cy="261610"/>
                    </a:xfrm>
                    <a:prstGeom prst="rect">
                      <a:avLst/>
                    </a:prstGeom>
                  </p:spPr>
                  <p:txBody>
                    <a:bodyPr wrap="none">
                      <a:spAutoFit/>
                    </a:bodyPr>
                    <a:lstStyle/>
                    <a:p>
                      <a:r>
                        <a:rPr lang="zh-TW" altLang="en-US" sz="1050" dirty="0">
                          <a:latin typeface="+mj-ea"/>
                          <a:ea typeface="+mj-ea"/>
                        </a:rPr>
                        <a:t>發光監控</a:t>
                      </a:r>
                    </a:p>
                  </p:txBody>
                </p:sp>
                <p:sp>
                  <p:nvSpPr>
                    <p:cNvPr id="32" name="矩形 31">
                      <a:extLst>
                        <a:ext uri="{FF2B5EF4-FFF2-40B4-BE49-F238E27FC236}">
                          <a16:creationId xmlns:a16="http://schemas.microsoft.com/office/drawing/2014/main" id="{2D5D7491-3450-4313-ABF4-9309A461CBB6}"/>
                        </a:ext>
                      </a:extLst>
                    </p:cNvPr>
                    <p:cNvSpPr/>
                    <p:nvPr/>
                  </p:nvSpPr>
                  <p:spPr>
                    <a:xfrm>
                      <a:off x="3815916" y="1982349"/>
                      <a:ext cx="1656184" cy="276999"/>
                    </a:xfrm>
                    <a:prstGeom prst="rect">
                      <a:avLst/>
                    </a:prstGeom>
                  </p:spPr>
                  <p:txBody>
                    <a:bodyPr wrap="square">
                      <a:spAutoFit/>
                    </a:bodyPr>
                    <a:lstStyle/>
                    <a:p>
                      <a:pPr algn="ctr"/>
                      <a:r>
                        <a:rPr lang="en-US" altLang="zh-TW" sz="1200" dirty="0">
                          <a:latin typeface="+mj-ea"/>
                          <a:ea typeface="+mj-ea"/>
                        </a:rPr>
                        <a:t>LD</a:t>
                      </a:r>
                      <a:r>
                        <a:rPr lang="zh-TW" altLang="en-US" sz="1200" dirty="0">
                          <a:latin typeface="+mj-ea"/>
                          <a:ea typeface="+mj-ea"/>
                        </a:rPr>
                        <a:t>發光控制部分</a:t>
                      </a:r>
                    </a:p>
                  </p:txBody>
                </p:sp>
                <p:cxnSp>
                  <p:nvCxnSpPr>
                    <p:cNvPr id="28" name="直線單箭頭接點 27">
                      <a:extLst>
                        <a:ext uri="{FF2B5EF4-FFF2-40B4-BE49-F238E27FC236}">
                          <a16:creationId xmlns:a16="http://schemas.microsoft.com/office/drawing/2014/main" id="{07EF08E0-0021-44D4-B7FB-367285516638}"/>
                        </a:ext>
                      </a:extLst>
                    </p:cNvPr>
                    <p:cNvCxnSpPr>
                      <a:cxnSpLocks/>
                      <a:stCxn id="17" idx="3"/>
                      <a:endCxn id="105" idx="1"/>
                    </p:cNvCxnSpPr>
                    <p:nvPr/>
                  </p:nvCxnSpPr>
                  <p:spPr bwMode="auto">
                    <a:xfrm>
                      <a:off x="4726394" y="1691214"/>
                      <a:ext cx="1718442" cy="10281"/>
                    </a:xfrm>
                    <a:prstGeom prst="straightConnector1">
                      <a:avLst/>
                    </a:prstGeom>
                    <a:solidFill>
                      <a:schemeClr val="accent1"/>
                    </a:solidFill>
                    <a:ln w="28575" cap="flat" cmpd="sng" algn="ctr">
                      <a:solidFill>
                        <a:schemeClr val="accent4"/>
                      </a:solidFill>
                      <a:prstDash val="solid"/>
                      <a:round/>
                      <a:headEnd type="triangle" w="med" len="med"/>
                      <a:tailEnd type="none"/>
                    </a:ln>
                    <a:effectLst/>
                  </p:spPr>
                </p:cxnSp>
              </p:grpSp>
              <p:grpSp>
                <p:nvGrpSpPr>
                  <p:cNvPr id="91" name="群組 90">
                    <a:extLst>
                      <a:ext uri="{FF2B5EF4-FFF2-40B4-BE49-F238E27FC236}">
                        <a16:creationId xmlns:a16="http://schemas.microsoft.com/office/drawing/2014/main" id="{759833D7-7E2C-48BC-B452-7DDC561AC3D2}"/>
                      </a:ext>
                    </a:extLst>
                  </p:cNvPr>
                  <p:cNvGrpSpPr/>
                  <p:nvPr/>
                </p:nvGrpSpPr>
                <p:grpSpPr>
                  <a:xfrm>
                    <a:off x="2718842" y="4389487"/>
                    <a:ext cx="3456384" cy="1831888"/>
                    <a:chOff x="8050340" y="4755722"/>
                    <a:chExt cx="3456384" cy="1831888"/>
                  </a:xfrm>
                </p:grpSpPr>
                <p:sp>
                  <p:nvSpPr>
                    <p:cNvPr id="13" name="矩形 12">
                      <a:extLst>
                        <a:ext uri="{FF2B5EF4-FFF2-40B4-BE49-F238E27FC236}">
                          <a16:creationId xmlns:a16="http://schemas.microsoft.com/office/drawing/2014/main" id="{82046A1D-1ECA-4F6D-9F6F-1DD89A42FF02}"/>
                        </a:ext>
                      </a:extLst>
                    </p:cNvPr>
                    <p:cNvSpPr/>
                    <p:nvPr/>
                  </p:nvSpPr>
                  <p:spPr bwMode="auto">
                    <a:xfrm>
                      <a:off x="8050340" y="4755722"/>
                      <a:ext cx="3456384" cy="1831888"/>
                    </a:xfrm>
                    <a:prstGeom prst="rect">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55" name="矩形 54">
                      <a:extLst>
                        <a:ext uri="{FF2B5EF4-FFF2-40B4-BE49-F238E27FC236}">
                          <a16:creationId xmlns:a16="http://schemas.microsoft.com/office/drawing/2014/main" id="{866B2267-87D1-42B5-819A-58857FCC50F3}"/>
                        </a:ext>
                      </a:extLst>
                    </p:cNvPr>
                    <p:cNvSpPr/>
                    <p:nvPr/>
                  </p:nvSpPr>
                  <p:spPr bwMode="auto">
                    <a:xfrm>
                      <a:off x="8212823" y="4890146"/>
                      <a:ext cx="936104" cy="1588684"/>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zh-TW" altLang="en-US" sz="1400" dirty="0">
                          <a:latin typeface="+mj-ea"/>
                          <a:ea typeface="+mj-ea"/>
                        </a:rPr>
                        <a:t>光接收</a:t>
                      </a:r>
                      <a:endParaRPr lang="en-US" altLang="zh-TW" sz="1400" dirty="0">
                        <a:latin typeface="+mj-ea"/>
                        <a:ea typeface="+mj-ea"/>
                      </a:endParaRPr>
                    </a:p>
                    <a:p>
                      <a:pPr algn="ctr"/>
                      <a:r>
                        <a:rPr lang="zh-TW" altLang="en-US" sz="1400" dirty="0">
                          <a:latin typeface="+mj-ea"/>
                          <a:ea typeface="+mj-ea"/>
                        </a:rPr>
                        <a:t>控制</a:t>
                      </a:r>
                      <a:endParaRPr kumimoji="1" lang="zh-TW" altLang="en-US" sz="1400" b="1" i="0" u="none" strike="noStrike" cap="none" normalizeH="0" baseline="0" dirty="0">
                        <a:ln>
                          <a:noFill/>
                        </a:ln>
                        <a:solidFill>
                          <a:schemeClr val="tx1"/>
                        </a:solidFill>
                        <a:effectLst/>
                        <a:latin typeface="+mj-ea"/>
                        <a:ea typeface="+mj-ea"/>
                      </a:endParaRPr>
                    </a:p>
                  </p:txBody>
                </p:sp>
                <p:sp>
                  <p:nvSpPr>
                    <p:cNvPr id="56" name="矩形 55">
                      <a:extLst>
                        <a:ext uri="{FF2B5EF4-FFF2-40B4-BE49-F238E27FC236}">
                          <a16:creationId xmlns:a16="http://schemas.microsoft.com/office/drawing/2014/main" id="{B89E5025-C11F-48C4-B2C2-33E55BEBC04C}"/>
                        </a:ext>
                      </a:extLst>
                    </p:cNvPr>
                    <p:cNvSpPr/>
                    <p:nvPr/>
                  </p:nvSpPr>
                  <p:spPr bwMode="auto">
                    <a:xfrm>
                      <a:off x="9372696" y="4971573"/>
                      <a:ext cx="1148566" cy="257454"/>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zh-TW" altLang="en-US" sz="1200" dirty="0">
                          <a:latin typeface="+mj-ea"/>
                          <a:ea typeface="+mj-ea"/>
                        </a:rPr>
                        <a:t>比較器</a:t>
                      </a:r>
                      <a:endParaRPr kumimoji="1" lang="zh-TW" altLang="en-US" sz="1200" b="1" i="0" u="none" strike="noStrike" cap="none" normalizeH="0" baseline="0" dirty="0">
                        <a:ln>
                          <a:noFill/>
                        </a:ln>
                        <a:solidFill>
                          <a:schemeClr val="tx1"/>
                        </a:solidFill>
                        <a:effectLst/>
                        <a:latin typeface="+mj-ea"/>
                        <a:ea typeface="+mj-ea"/>
                      </a:endParaRPr>
                    </a:p>
                  </p:txBody>
                </p:sp>
                <p:sp>
                  <p:nvSpPr>
                    <p:cNvPr id="57" name="矩形 56">
                      <a:extLst>
                        <a:ext uri="{FF2B5EF4-FFF2-40B4-BE49-F238E27FC236}">
                          <a16:creationId xmlns:a16="http://schemas.microsoft.com/office/drawing/2014/main" id="{E5D38030-DD00-4A3D-9CD0-B152803B4E0E}"/>
                        </a:ext>
                      </a:extLst>
                    </p:cNvPr>
                    <p:cNvSpPr/>
                    <p:nvPr/>
                  </p:nvSpPr>
                  <p:spPr bwMode="auto">
                    <a:xfrm>
                      <a:off x="9372696" y="5388056"/>
                      <a:ext cx="1148566" cy="257454"/>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altLang="zh-TW" sz="1200" dirty="0">
                          <a:latin typeface="+mj-ea"/>
                          <a:ea typeface="+mj-ea"/>
                        </a:rPr>
                        <a:t>Peak hold/</a:t>
                      </a:r>
                      <a:r>
                        <a:rPr lang="zh-TW" altLang="en-US" sz="1200" dirty="0">
                          <a:latin typeface="+mj-ea"/>
                          <a:ea typeface="+mj-ea"/>
                        </a:rPr>
                        <a:t>峰值</a:t>
                      </a:r>
                      <a:endParaRPr kumimoji="1" lang="zh-TW" altLang="en-US" sz="1200" b="1" i="0" u="none" strike="noStrike" cap="none" normalizeH="0" baseline="0" dirty="0">
                        <a:ln>
                          <a:noFill/>
                        </a:ln>
                        <a:solidFill>
                          <a:schemeClr val="tx1"/>
                        </a:solidFill>
                        <a:effectLst/>
                        <a:latin typeface="+mj-ea"/>
                        <a:ea typeface="+mj-ea"/>
                      </a:endParaRPr>
                    </a:p>
                  </p:txBody>
                </p:sp>
                <p:sp>
                  <p:nvSpPr>
                    <p:cNvPr id="58" name="矩形 57">
                      <a:extLst>
                        <a:ext uri="{FF2B5EF4-FFF2-40B4-BE49-F238E27FC236}">
                          <a16:creationId xmlns:a16="http://schemas.microsoft.com/office/drawing/2014/main" id="{36E72A26-7134-4780-8466-49D24146DE01}"/>
                        </a:ext>
                      </a:extLst>
                    </p:cNvPr>
                    <p:cNvSpPr/>
                    <p:nvPr/>
                  </p:nvSpPr>
                  <p:spPr bwMode="auto">
                    <a:xfrm>
                      <a:off x="9692940" y="5792769"/>
                      <a:ext cx="504056" cy="268842"/>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a:ln>
                            <a:noFill/>
                          </a:ln>
                          <a:solidFill>
                            <a:schemeClr val="tx1"/>
                          </a:solidFill>
                          <a:effectLst/>
                          <a:latin typeface="+mj-ea"/>
                          <a:ea typeface="+mj-ea"/>
                        </a:rPr>
                        <a:t>A/D</a:t>
                      </a:r>
                      <a:endParaRPr kumimoji="1" lang="zh-TW" altLang="en-US" sz="1400" b="1" i="0" u="none" strike="noStrike" cap="none" normalizeH="0" baseline="0" dirty="0">
                        <a:ln>
                          <a:noFill/>
                        </a:ln>
                        <a:solidFill>
                          <a:schemeClr val="tx1"/>
                        </a:solidFill>
                        <a:effectLst/>
                        <a:latin typeface="+mj-ea"/>
                        <a:ea typeface="+mj-ea"/>
                      </a:endParaRPr>
                    </a:p>
                  </p:txBody>
                </p:sp>
                <p:sp>
                  <p:nvSpPr>
                    <p:cNvPr id="59" name="矩形 58">
                      <a:extLst>
                        <a:ext uri="{FF2B5EF4-FFF2-40B4-BE49-F238E27FC236}">
                          <a16:creationId xmlns:a16="http://schemas.microsoft.com/office/drawing/2014/main" id="{6E6D9D08-C465-4567-BECC-CD1A2B9402E9}"/>
                        </a:ext>
                      </a:extLst>
                    </p:cNvPr>
                    <p:cNvSpPr/>
                    <p:nvPr/>
                  </p:nvSpPr>
                  <p:spPr bwMode="auto">
                    <a:xfrm>
                      <a:off x="10810341" y="4981553"/>
                      <a:ext cx="637183" cy="939705"/>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zh-TW" altLang="en-US" sz="1200" dirty="0">
                          <a:latin typeface="+mj-ea"/>
                          <a:ea typeface="+mj-ea"/>
                        </a:rPr>
                        <a:t>增益</a:t>
                      </a:r>
                      <a:endParaRPr lang="en-US" altLang="zh-TW" sz="1200" dirty="0">
                        <a:latin typeface="+mj-ea"/>
                        <a:ea typeface="+mj-ea"/>
                      </a:endParaRPr>
                    </a:p>
                    <a:p>
                      <a:pPr algn="ctr"/>
                      <a:r>
                        <a:rPr lang="zh-TW" altLang="en-US" sz="1200" dirty="0">
                          <a:latin typeface="+mj-ea"/>
                          <a:ea typeface="+mj-ea"/>
                        </a:rPr>
                        <a:t>控制</a:t>
                      </a:r>
                      <a:r>
                        <a:rPr lang="en-US" altLang="zh-TW" sz="1200" dirty="0">
                          <a:latin typeface="+mj-ea"/>
                          <a:ea typeface="+mj-ea"/>
                        </a:rPr>
                        <a:t> </a:t>
                      </a:r>
                    </a:p>
                    <a:p>
                      <a:pPr algn="ctr"/>
                      <a:r>
                        <a:rPr lang="en-US" altLang="zh-TW" sz="1200" dirty="0">
                          <a:latin typeface="+mj-ea"/>
                          <a:ea typeface="+mj-ea"/>
                        </a:rPr>
                        <a:t>AMP</a:t>
                      </a:r>
                      <a:endParaRPr kumimoji="1" lang="zh-TW" altLang="en-US" sz="1200" b="1" i="0" u="none" strike="noStrike" cap="none" normalizeH="0" baseline="0" dirty="0">
                        <a:ln>
                          <a:noFill/>
                        </a:ln>
                        <a:solidFill>
                          <a:schemeClr val="tx1"/>
                        </a:solidFill>
                        <a:effectLst/>
                        <a:latin typeface="+mj-ea"/>
                        <a:ea typeface="+mj-ea"/>
                      </a:endParaRPr>
                    </a:p>
                  </p:txBody>
                </p:sp>
                <p:sp>
                  <p:nvSpPr>
                    <p:cNvPr id="60" name="矩形 59">
                      <a:extLst>
                        <a:ext uri="{FF2B5EF4-FFF2-40B4-BE49-F238E27FC236}">
                          <a16:creationId xmlns:a16="http://schemas.microsoft.com/office/drawing/2014/main" id="{4E372AE2-52A5-48C4-B6F9-5248B85DCEBA}"/>
                        </a:ext>
                      </a:extLst>
                    </p:cNvPr>
                    <p:cNvSpPr/>
                    <p:nvPr/>
                  </p:nvSpPr>
                  <p:spPr>
                    <a:xfrm>
                      <a:off x="9456493" y="6072599"/>
                      <a:ext cx="1184940" cy="230832"/>
                    </a:xfrm>
                    <a:prstGeom prst="rect">
                      <a:avLst/>
                    </a:prstGeom>
                  </p:spPr>
                  <p:txBody>
                    <a:bodyPr wrap="none">
                      <a:spAutoFit/>
                    </a:bodyPr>
                    <a:lstStyle/>
                    <a:p>
                      <a:r>
                        <a:rPr lang="en-US" altLang="zh-TW" sz="900" dirty="0"/>
                        <a:t>Time Gain Control</a:t>
                      </a:r>
                      <a:endParaRPr lang="zh-TW" altLang="en-US" sz="900" dirty="0"/>
                    </a:p>
                  </p:txBody>
                </p:sp>
                <p:sp>
                  <p:nvSpPr>
                    <p:cNvPr id="61" name="矩形 60">
                      <a:extLst>
                        <a:ext uri="{FF2B5EF4-FFF2-40B4-BE49-F238E27FC236}">
                          <a16:creationId xmlns:a16="http://schemas.microsoft.com/office/drawing/2014/main" id="{8078B7C9-C5A1-40F9-9352-28A74B80FACE}"/>
                        </a:ext>
                      </a:extLst>
                    </p:cNvPr>
                    <p:cNvSpPr/>
                    <p:nvPr/>
                  </p:nvSpPr>
                  <p:spPr>
                    <a:xfrm>
                      <a:off x="9590849" y="6247749"/>
                      <a:ext cx="992579" cy="230832"/>
                    </a:xfrm>
                    <a:prstGeom prst="rect">
                      <a:avLst/>
                    </a:prstGeom>
                  </p:spPr>
                  <p:txBody>
                    <a:bodyPr wrap="none">
                      <a:spAutoFit/>
                    </a:bodyPr>
                    <a:lstStyle/>
                    <a:p>
                      <a:r>
                        <a:rPr lang="zh-TW" altLang="en-US" sz="900" dirty="0"/>
                        <a:t>光接收選擇控制</a:t>
                      </a:r>
                    </a:p>
                  </p:txBody>
                </p:sp>
              </p:grpSp>
              <p:grpSp>
                <p:nvGrpSpPr>
                  <p:cNvPr id="77" name="群組 76">
                    <a:extLst>
                      <a:ext uri="{FF2B5EF4-FFF2-40B4-BE49-F238E27FC236}">
                        <a16:creationId xmlns:a16="http://schemas.microsoft.com/office/drawing/2014/main" id="{F087F458-0DBD-4EC8-992E-EFB33C14144C}"/>
                      </a:ext>
                    </a:extLst>
                  </p:cNvPr>
                  <p:cNvGrpSpPr/>
                  <p:nvPr/>
                </p:nvGrpSpPr>
                <p:grpSpPr>
                  <a:xfrm>
                    <a:off x="2699792" y="2261383"/>
                    <a:ext cx="3908428" cy="1800200"/>
                    <a:chOff x="1579291" y="2273353"/>
                    <a:chExt cx="3908428" cy="1800200"/>
                  </a:xfrm>
                </p:grpSpPr>
                <p:grpSp>
                  <p:nvGrpSpPr>
                    <p:cNvPr id="47" name="群組 46">
                      <a:extLst>
                        <a:ext uri="{FF2B5EF4-FFF2-40B4-BE49-F238E27FC236}">
                          <a16:creationId xmlns:a16="http://schemas.microsoft.com/office/drawing/2014/main" id="{76AC7B36-6B55-4CDD-8366-F7AE1C1AA828}"/>
                        </a:ext>
                      </a:extLst>
                    </p:cNvPr>
                    <p:cNvGrpSpPr/>
                    <p:nvPr/>
                  </p:nvGrpSpPr>
                  <p:grpSpPr>
                    <a:xfrm>
                      <a:off x="1579291" y="2273353"/>
                      <a:ext cx="3456384" cy="1800200"/>
                      <a:chOff x="2699792" y="4149080"/>
                      <a:chExt cx="3456384" cy="1800200"/>
                    </a:xfrm>
                  </p:grpSpPr>
                  <p:grpSp>
                    <p:nvGrpSpPr>
                      <p:cNvPr id="8" name="群組 7">
                        <a:extLst>
                          <a:ext uri="{FF2B5EF4-FFF2-40B4-BE49-F238E27FC236}">
                            <a16:creationId xmlns:a16="http://schemas.microsoft.com/office/drawing/2014/main" id="{BABE8D96-0C19-45CD-812F-DD1704575646}"/>
                          </a:ext>
                        </a:extLst>
                      </p:cNvPr>
                      <p:cNvGrpSpPr/>
                      <p:nvPr/>
                    </p:nvGrpSpPr>
                    <p:grpSpPr>
                      <a:xfrm>
                        <a:off x="2699792" y="4149080"/>
                        <a:ext cx="3456384" cy="1800200"/>
                        <a:chOff x="2699792" y="4149080"/>
                        <a:chExt cx="3456384" cy="1800200"/>
                      </a:xfrm>
                    </p:grpSpPr>
                    <p:sp>
                      <p:nvSpPr>
                        <p:cNvPr id="12" name="矩形 11">
                          <a:extLst>
                            <a:ext uri="{FF2B5EF4-FFF2-40B4-BE49-F238E27FC236}">
                              <a16:creationId xmlns:a16="http://schemas.microsoft.com/office/drawing/2014/main" id="{54CEFA14-B4B4-4F01-8CF1-555357DD7464}"/>
                            </a:ext>
                          </a:extLst>
                        </p:cNvPr>
                        <p:cNvSpPr/>
                        <p:nvPr/>
                      </p:nvSpPr>
                      <p:spPr bwMode="auto">
                        <a:xfrm>
                          <a:off x="2699792" y="4149080"/>
                          <a:ext cx="3456384" cy="1800200"/>
                        </a:xfrm>
                        <a:prstGeom prst="rect">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31" name="矩形 30">
                          <a:extLst>
                            <a:ext uri="{FF2B5EF4-FFF2-40B4-BE49-F238E27FC236}">
                              <a16:creationId xmlns:a16="http://schemas.microsoft.com/office/drawing/2014/main" id="{6A9499A1-95B1-4D0F-AEB9-DF62349401A0}"/>
                            </a:ext>
                          </a:extLst>
                        </p:cNvPr>
                        <p:cNvSpPr/>
                        <p:nvPr/>
                      </p:nvSpPr>
                      <p:spPr bwMode="auto">
                        <a:xfrm>
                          <a:off x="2853044" y="4347853"/>
                          <a:ext cx="936104" cy="1296144"/>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a:ln>
                                <a:noFill/>
                              </a:ln>
                              <a:solidFill>
                                <a:schemeClr val="tx1"/>
                              </a:solidFill>
                              <a:effectLst/>
                              <a:latin typeface="+mj-ea"/>
                              <a:ea typeface="+mj-ea"/>
                            </a:rPr>
                            <a:t>MEMS</a:t>
                          </a:r>
                        </a:p>
                        <a:p>
                          <a:pPr marL="0" marR="0" indent="0" algn="ctr" defTabSz="914400" rtl="0" eaLnBrk="1" fontAlgn="base" latinLnBrk="0" hangingPunct="1">
                            <a:lnSpc>
                              <a:spcPct val="100000"/>
                            </a:lnSpc>
                            <a:spcBef>
                              <a:spcPct val="0"/>
                            </a:spcBef>
                            <a:spcAft>
                              <a:spcPct val="0"/>
                            </a:spcAft>
                            <a:buClrTx/>
                            <a:buSzTx/>
                            <a:buFontTx/>
                            <a:buNone/>
                            <a:tabLst/>
                          </a:pPr>
                          <a:r>
                            <a:rPr lang="zh-TW" altLang="en-US" sz="1400" dirty="0">
                              <a:latin typeface="+mj-ea"/>
                              <a:ea typeface="+mj-ea"/>
                            </a:rPr>
                            <a:t>控制</a:t>
                          </a:r>
                          <a:endParaRPr kumimoji="1" lang="zh-TW" altLang="en-US" sz="1400" b="1" i="0" u="none" strike="noStrike" cap="none" normalizeH="0" baseline="0" dirty="0">
                            <a:ln>
                              <a:noFill/>
                            </a:ln>
                            <a:solidFill>
                              <a:schemeClr val="tx1"/>
                            </a:solidFill>
                            <a:effectLst/>
                            <a:latin typeface="+mj-ea"/>
                            <a:ea typeface="+mj-ea"/>
                          </a:endParaRPr>
                        </a:p>
                      </p:txBody>
                    </p:sp>
                    <p:sp>
                      <p:nvSpPr>
                        <p:cNvPr id="22" name="矩形 21">
                          <a:extLst>
                            <a:ext uri="{FF2B5EF4-FFF2-40B4-BE49-F238E27FC236}">
                              <a16:creationId xmlns:a16="http://schemas.microsoft.com/office/drawing/2014/main" id="{DDBA5F2D-4945-4899-8978-01E866D6F7AA}"/>
                            </a:ext>
                          </a:extLst>
                        </p:cNvPr>
                        <p:cNvSpPr/>
                        <p:nvPr/>
                      </p:nvSpPr>
                      <p:spPr bwMode="auto">
                        <a:xfrm>
                          <a:off x="4208653" y="4337534"/>
                          <a:ext cx="504056" cy="268842"/>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ea"/>
                              <a:ea typeface="+mj-ea"/>
                            </a:rPr>
                            <a:t>D/A</a:t>
                          </a:r>
                          <a:endParaRPr kumimoji="1" lang="zh-TW" altLang="en-US" sz="1200" b="1" i="0" u="none" strike="noStrike" cap="none" normalizeH="0" baseline="0" dirty="0">
                            <a:ln>
                              <a:noFill/>
                            </a:ln>
                            <a:solidFill>
                              <a:schemeClr val="tx1"/>
                            </a:solidFill>
                            <a:effectLst/>
                            <a:latin typeface="+mj-ea"/>
                            <a:ea typeface="+mj-ea"/>
                          </a:endParaRPr>
                        </a:p>
                      </p:txBody>
                    </p:sp>
                    <p:sp>
                      <p:nvSpPr>
                        <p:cNvPr id="23" name="矩形 22">
                          <a:extLst>
                            <a:ext uri="{FF2B5EF4-FFF2-40B4-BE49-F238E27FC236}">
                              <a16:creationId xmlns:a16="http://schemas.microsoft.com/office/drawing/2014/main" id="{02E7AAE2-039A-4ABE-9F30-BD97660A89BC}"/>
                            </a:ext>
                          </a:extLst>
                        </p:cNvPr>
                        <p:cNvSpPr/>
                        <p:nvPr/>
                      </p:nvSpPr>
                      <p:spPr bwMode="auto">
                        <a:xfrm>
                          <a:off x="4150841" y="4780598"/>
                          <a:ext cx="637183" cy="430653"/>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200" dirty="0">
                              <a:latin typeface="+mj-ea"/>
                              <a:ea typeface="+mj-ea"/>
                            </a:rPr>
                            <a:t>PLL</a:t>
                          </a:r>
                          <a:endParaRPr kumimoji="1" lang="zh-TW" altLang="en-US" sz="1200" b="1" i="0" u="none" strike="noStrike" cap="none" normalizeH="0" baseline="0" dirty="0">
                            <a:ln>
                              <a:noFill/>
                            </a:ln>
                            <a:solidFill>
                              <a:schemeClr val="tx1"/>
                            </a:solidFill>
                            <a:effectLst/>
                            <a:latin typeface="+mj-ea"/>
                            <a:ea typeface="+mj-ea"/>
                          </a:endParaRPr>
                        </a:p>
                      </p:txBody>
                    </p:sp>
                    <p:sp>
                      <p:nvSpPr>
                        <p:cNvPr id="24" name="矩形 23">
                          <a:extLst>
                            <a:ext uri="{FF2B5EF4-FFF2-40B4-BE49-F238E27FC236}">
                              <a16:creationId xmlns:a16="http://schemas.microsoft.com/office/drawing/2014/main" id="{D5DED458-395A-4BA2-B2AA-35BC682A6858}"/>
                            </a:ext>
                          </a:extLst>
                        </p:cNvPr>
                        <p:cNvSpPr/>
                        <p:nvPr/>
                      </p:nvSpPr>
                      <p:spPr bwMode="auto">
                        <a:xfrm>
                          <a:off x="4341751" y="5375153"/>
                          <a:ext cx="504056" cy="268842"/>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ea"/>
                              <a:ea typeface="+mj-ea"/>
                            </a:rPr>
                            <a:t>A/D</a:t>
                          </a:r>
                          <a:endParaRPr kumimoji="1" lang="zh-TW" altLang="en-US" sz="1200" b="1" i="0" u="none" strike="noStrike" cap="none" normalizeH="0" baseline="0" dirty="0">
                            <a:ln>
                              <a:noFill/>
                            </a:ln>
                            <a:solidFill>
                              <a:schemeClr val="tx1"/>
                            </a:solidFill>
                            <a:effectLst/>
                            <a:latin typeface="+mj-ea"/>
                            <a:ea typeface="+mj-ea"/>
                          </a:endParaRPr>
                        </a:p>
                      </p:txBody>
                    </p:sp>
                    <p:sp>
                      <p:nvSpPr>
                        <p:cNvPr id="25" name="矩形 24">
                          <a:extLst>
                            <a:ext uri="{FF2B5EF4-FFF2-40B4-BE49-F238E27FC236}">
                              <a16:creationId xmlns:a16="http://schemas.microsoft.com/office/drawing/2014/main" id="{BE19CCC8-0476-4C1E-8816-F84015249B0B}"/>
                            </a:ext>
                          </a:extLst>
                        </p:cNvPr>
                        <p:cNvSpPr/>
                        <p:nvPr/>
                      </p:nvSpPr>
                      <p:spPr bwMode="auto">
                        <a:xfrm>
                          <a:off x="5049288" y="4253537"/>
                          <a:ext cx="770309" cy="441075"/>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mj-ea"/>
                              <a:ea typeface="+mj-ea"/>
                            </a:rPr>
                            <a:t>驅動裝置</a:t>
                          </a:r>
                        </a:p>
                      </p:txBody>
                    </p:sp>
                    <p:sp>
                      <p:nvSpPr>
                        <p:cNvPr id="27" name="矩形 26">
                          <a:extLst>
                            <a:ext uri="{FF2B5EF4-FFF2-40B4-BE49-F238E27FC236}">
                              <a16:creationId xmlns:a16="http://schemas.microsoft.com/office/drawing/2014/main" id="{F76AEAD6-DDCF-4A1E-B6D3-EF07EBAA7D65}"/>
                            </a:ext>
                          </a:extLst>
                        </p:cNvPr>
                        <p:cNvSpPr/>
                        <p:nvPr/>
                      </p:nvSpPr>
                      <p:spPr bwMode="auto">
                        <a:xfrm>
                          <a:off x="5083638" y="4780597"/>
                          <a:ext cx="424466" cy="430653"/>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zh-TW" altLang="en-US" sz="1200" dirty="0">
                              <a:latin typeface="+mj-ea"/>
                              <a:ea typeface="+mj-ea"/>
                            </a:rPr>
                            <a:t>波形</a:t>
                          </a:r>
                        </a:p>
                        <a:p>
                          <a:pPr algn="ctr"/>
                          <a:r>
                            <a:rPr lang="zh-TW" altLang="en-US" sz="1200" dirty="0">
                              <a:latin typeface="+mj-ea"/>
                              <a:ea typeface="+mj-ea"/>
                            </a:rPr>
                            <a:t>成型</a:t>
                          </a:r>
                          <a:endParaRPr kumimoji="1" lang="zh-TW" altLang="en-US" sz="1200" b="1" i="0" u="none" strike="noStrike" cap="none" normalizeH="0" baseline="0" dirty="0">
                            <a:ln>
                              <a:noFill/>
                            </a:ln>
                            <a:solidFill>
                              <a:schemeClr val="tx1"/>
                            </a:solidFill>
                            <a:effectLst/>
                            <a:latin typeface="+mj-ea"/>
                            <a:ea typeface="+mj-ea"/>
                          </a:endParaRPr>
                        </a:p>
                      </p:txBody>
                    </p:sp>
                  </p:grpSp>
                  <p:cxnSp>
                    <p:nvCxnSpPr>
                      <p:cNvPr id="29" name="直線單箭頭接點 28">
                        <a:extLst>
                          <a:ext uri="{FF2B5EF4-FFF2-40B4-BE49-F238E27FC236}">
                            <a16:creationId xmlns:a16="http://schemas.microsoft.com/office/drawing/2014/main" id="{696A0867-C427-4C3E-AD40-2C0AF86206AF}"/>
                          </a:ext>
                        </a:extLst>
                      </p:cNvPr>
                      <p:cNvCxnSpPr>
                        <a:cxnSpLocks/>
                        <a:stCxn id="22" idx="1"/>
                      </p:cNvCxnSpPr>
                      <p:nvPr/>
                    </p:nvCxnSpPr>
                    <p:spPr bwMode="auto">
                      <a:xfrm flipH="1">
                        <a:off x="3789148" y="4471955"/>
                        <a:ext cx="419505" cy="0"/>
                      </a:xfrm>
                      <a:prstGeom prst="straightConnector1">
                        <a:avLst/>
                      </a:prstGeom>
                      <a:solidFill>
                        <a:schemeClr val="accent1"/>
                      </a:solidFill>
                      <a:ln w="28575" cap="flat" cmpd="sng" algn="ctr">
                        <a:solidFill>
                          <a:schemeClr val="accent4"/>
                        </a:solidFill>
                        <a:prstDash val="solid"/>
                        <a:round/>
                        <a:headEnd type="triangle" w="med" len="med"/>
                        <a:tailEnd type="none"/>
                      </a:ln>
                      <a:effectLst/>
                    </p:spPr>
                  </p:cxnSp>
                  <p:cxnSp>
                    <p:nvCxnSpPr>
                      <p:cNvPr id="34" name="直線單箭頭接點 33">
                        <a:extLst>
                          <a:ext uri="{FF2B5EF4-FFF2-40B4-BE49-F238E27FC236}">
                            <a16:creationId xmlns:a16="http://schemas.microsoft.com/office/drawing/2014/main" id="{F9093F5C-C7C7-47F3-BADD-DA04E16210CB}"/>
                          </a:ext>
                        </a:extLst>
                      </p:cNvPr>
                      <p:cNvCxnSpPr>
                        <a:cxnSpLocks/>
                        <a:stCxn id="25" idx="1"/>
                        <a:endCxn id="22" idx="3"/>
                      </p:cNvCxnSpPr>
                      <p:nvPr/>
                    </p:nvCxnSpPr>
                    <p:spPr bwMode="auto">
                      <a:xfrm flipH="1" flipV="1">
                        <a:off x="4712709" y="4471955"/>
                        <a:ext cx="336579" cy="2120"/>
                      </a:xfrm>
                      <a:prstGeom prst="straightConnector1">
                        <a:avLst/>
                      </a:prstGeom>
                      <a:solidFill>
                        <a:schemeClr val="accent1"/>
                      </a:solidFill>
                      <a:ln w="28575" cap="flat" cmpd="sng" algn="ctr">
                        <a:solidFill>
                          <a:schemeClr val="accent4"/>
                        </a:solidFill>
                        <a:prstDash val="solid"/>
                        <a:round/>
                        <a:headEnd type="triangle" w="med" len="med"/>
                        <a:tailEnd type="none"/>
                      </a:ln>
                      <a:effectLst/>
                    </p:spPr>
                  </p:cxnSp>
                  <p:cxnSp>
                    <p:nvCxnSpPr>
                      <p:cNvPr id="36" name="直線單箭頭接點 35">
                        <a:extLst>
                          <a:ext uri="{FF2B5EF4-FFF2-40B4-BE49-F238E27FC236}">
                            <a16:creationId xmlns:a16="http://schemas.microsoft.com/office/drawing/2014/main" id="{F2DB5017-6071-460B-A348-149835A2A1D3}"/>
                          </a:ext>
                        </a:extLst>
                      </p:cNvPr>
                      <p:cNvCxnSpPr>
                        <a:cxnSpLocks/>
                      </p:cNvCxnSpPr>
                      <p:nvPr/>
                    </p:nvCxnSpPr>
                    <p:spPr bwMode="auto">
                      <a:xfrm flipH="1">
                        <a:off x="3789149" y="4869160"/>
                        <a:ext cx="361692" cy="0"/>
                      </a:xfrm>
                      <a:prstGeom prst="straightConnector1">
                        <a:avLst/>
                      </a:prstGeom>
                      <a:solidFill>
                        <a:schemeClr val="accent1"/>
                      </a:solidFill>
                      <a:ln w="28575" cap="flat" cmpd="sng" algn="ctr">
                        <a:solidFill>
                          <a:schemeClr val="accent4"/>
                        </a:solidFill>
                        <a:prstDash val="solid"/>
                        <a:round/>
                        <a:headEnd type="triangle" w="med" len="med"/>
                        <a:tailEnd type="none"/>
                      </a:ln>
                      <a:effectLst/>
                    </p:spPr>
                  </p:cxnSp>
                  <p:cxnSp>
                    <p:nvCxnSpPr>
                      <p:cNvPr id="40" name="直線單箭頭接點 39">
                        <a:extLst>
                          <a:ext uri="{FF2B5EF4-FFF2-40B4-BE49-F238E27FC236}">
                            <a16:creationId xmlns:a16="http://schemas.microsoft.com/office/drawing/2014/main" id="{8DA87C90-91E4-44B0-BCB4-A3E1DDFFD38B}"/>
                          </a:ext>
                        </a:extLst>
                      </p:cNvPr>
                      <p:cNvCxnSpPr>
                        <a:cxnSpLocks/>
                      </p:cNvCxnSpPr>
                      <p:nvPr/>
                    </p:nvCxnSpPr>
                    <p:spPr bwMode="auto">
                      <a:xfrm flipH="1">
                        <a:off x="3785369" y="5085184"/>
                        <a:ext cx="361692" cy="0"/>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41" name="直線單箭頭接點 40">
                        <a:extLst>
                          <a:ext uri="{FF2B5EF4-FFF2-40B4-BE49-F238E27FC236}">
                            <a16:creationId xmlns:a16="http://schemas.microsoft.com/office/drawing/2014/main" id="{6C13CC39-04CA-4002-A6FB-EFE9DB33D9C4}"/>
                          </a:ext>
                        </a:extLst>
                      </p:cNvPr>
                      <p:cNvCxnSpPr>
                        <a:cxnSpLocks/>
                        <a:stCxn id="24" idx="1"/>
                      </p:cNvCxnSpPr>
                      <p:nvPr/>
                    </p:nvCxnSpPr>
                    <p:spPr bwMode="auto">
                      <a:xfrm flipH="1" flipV="1">
                        <a:off x="3785369" y="5507303"/>
                        <a:ext cx="556382" cy="2271"/>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44" name="直線單箭頭接點 43">
                        <a:extLst>
                          <a:ext uri="{FF2B5EF4-FFF2-40B4-BE49-F238E27FC236}">
                            <a16:creationId xmlns:a16="http://schemas.microsoft.com/office/drawing/2014/main" id="{87A2EA87-3A4C-4D28-90D7-FE8C5E4017B8}"/>
                          </a:ext>
                        </a:extLst>
                      </p:cNvPr>
                      <p:cNvCxnSpPr>
                        <a:cxnSpLocks/>
                        <a:stCxn id="27" idx="1"/>
                        <a:endCxn id="23" idx="3"/>
                      </p:cNvCxnSpPr>
                      <p:nvPr/>
                    </p:nvCxnSpPr>
                    <p:spPr bwMode="auto">
                      <a:xfrm flipH="1">
                        <a:off x="4788024" y="4995924"/>
                        <a:ext cx="295614" cy="1"/>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grpSp>
                <p:cxnSp>
                  <p:nvCxnSpPr>
                    <p:cNvPr id="71" name="直線單箭頭接點 70">
                      <a:extLst>
                        <a:ext uri="{FF2B5EF4-FFF2-40B4-BE49-F238E27FC236}">
                          <a16:creationId xmlns:a16="http://schemas.microsoft.com/office/drawing/2014/main" id="{DAE69C08-8558-40CA-8B2F-F71A48B2A053}"/>
                        </a:ext>
                      </a:extLst>
                    </p:cNvPr>
                    <p:cNvCxnSpPr>
                      <a:cxnSpLocks/>
                      <a:stCxn id="107" idx="1"/>
                      <a:endCxn id="25" idx="3"/>
                    </p:cNvCxnSpPr>
                    <p:nvPr/>
                  </p:nvCxnSpPr>
                  <p:spPr bwMode="auto">
                    <a:xfrm flipH="1">
                      <a:off x="4699096" y="2593320"/>
                      <a:ext cx="786838" cy="5028"/>
                    </a:xfrm>
                    <a:prstGeom prst="straightConnector1">
                      <a:avLst/>
                    </a:prstGeom>
                    <a:solidFill>
                      <a:schemeClr val="accent1"/>
                    </a:solidFill>
                    <a:ln w="28575" cap="flat" cmpd="sng" algn="ctr">
                      <a:solidFill>
                        <a:schemeClr val="accent4"/>
                      </a:solidFill>
                      <a:prstDash val="solid"/>
                      <a:round/>
                      <a:headEnd type="triangle" w="med" len="med"/>
                      <a:tailEnd type="none"/>
                    </a:ln>
                    <a:effectLst/>
                  </p:spPr>
                </p:cxnSp>
                <p:cxnSp>
                  <p:nvCxnSpPr>
                    <p:cNvPr id="74" name="直線單箭頭接點 73">
                      <a:extLst>
                        <a:ext uri="{FF2B5EF4-FFF2-40B4-BE49-F238E27FC236}">
                          <a16:creationId xmlns:a16="http://schemas.microsoft.com/office/drawing/2014/main" id="{912B5B19-B004-4E5F-A6BF-6D330D6C2EF8}"/>
                        </a:ext>
                      </a:extLst>
                    </p:cNvPr>
                    <p:cNvCxnSpPr>
                      <a:cxnSpLocks/>
                      <a:stCxn id="108" idx="1"/>
                      <a:endCxn id="27" idx="3"/>
                    </p:cNvCxnSpPr>
                    <p:nvPr/>
                  </p:nvCxnSpPr>
                  <p:spPr bwMode="auto">
                    <a:xfrm flipH="1">
                      <a:off x="4387603" y="3119466"/>
                      <a:ext cx="1100116" cy="731"/>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grpSp>
              <p:sp>
                <p:nvSpPr>
                  <p:cNvPr id="82" name="矩形 81">
                    <a:extLst>
                      <a:ext uri="{FF2B5EF4-FFF2-40B4-BE49-F238E27FC236}">
                        <a16:creationId xmlns:a16="http://schemas.microsoft.com/office/drawing/2014/main" id="{F5066277-E88D-42CA-8E11-058A634D2436}"/>
                      </a:ext>
                    </a:extLst>
                  </p:cNvPr>
                  <p:cNvSpPr/>
                  <p:nvPr/>
                </p:nvSpPr>
                <p:spPr>
                  <a:xfrm>
                    <a:off x="3806391" y="4065068"/>
                    <a:ext cx="1656184" cy="276999"/>
                  </a:xfrm>
                  <a:prstGeom prst="rect">
                    <a:avLst/>
                  </a:prstGeom>
                </p:spPr>
                <p:txBody>
                  <a:bodyPr wrap="square">
                    <a:spAutoFit/>
                  </a:bodyPr>
                  <a:lstStyle/>
                  <a:p>
                    <a:pPr algn="ctr"/>
                    <a:r>
                      <a:rPr lang="en-US" altLang="zh-TW" sz="1200" dirty="0">
                        <a:latin typeface="+mj-ea"/>
                        <a:ea typeface="+mj-ea"/>
                      </a:rPr>
                      <a:t>MEMS</a:t>
                    </a:r>
                    <a:r>
                      <a:rPr lang="zh-TW" altLang="en-US" sz="1200" dirty="0">
                        <a:latin typeface="+mj-ea"/>
                        <a:ea typeface="+mj-ea"/>
                      </a:rPr>
                      <a:t>動作控制部分</a:t>
                    </a:r>
                  </a:p>
                </p:txBody>
              </p:sp>
              <p:cxnSp>
                <p:nvCxnSpPr>
                  <p:cNvPr id="62" name="直線單箭頭接點 61">
                    <a:extLst>
                      <a:ext uri="{FF2B5EF4-FFF2-40B4-BE49-F238E27FC236}">
                        <a16:creationId xmlns:a16="http://schemas.microsoft.com/office/drawing/2014/main" id="{E8E1BA46-7B0C-4E12-AC46-B4D7B3E38AAA}"/>
                      </a:ext>
                    </a:extLst>
                  </p:cNvPr>
                  <p:cNvCxnSpPr>
                    <a:cxnSpLocks/>
                    <a:stCxn id="15" idx="1"/>
                  </p:cNvCxnSpPr>
                  <p:nvPr/>
                </p:nvCxnSpPr>
                <p:spPr bwMode="auto">
                  <a:xfrm flipH="1">
                    <a:off x="2369008" y="1427132"/>
                    <a:ext cx="465275" cy="0"/>
                  </a:xfrm>
                  <a:prstGeom prst="straightConnector1">
                    <a:avLst/>
                  </a:prstGeom>
                  <a:solidFill>
                    <a:schemeClr val="accent1"/>
                  </a:solidFill>
                  <a:ln w="28575" cap="flat" cmpd="sng" algn="ctr">
                    <a:solidFill>
                      <a:schemeClr val="accent4"/>
                    </a:solidFill>
                    <a:prstDash val="solid"/>
                    <a:round/>
                    <a:headEnd type="triangle" w="med" len="med"/>
                    <a:tailEnd type="triangle"/>
                  </a:ln>
                  <a:effectLst/>
                </p:spPr>
              </p:cxnSp>
              <p:cxnSp>
                <p:nvCxnSpPr>
                  <p:cNvPr id="85" name="直線單箭頭接點 84">
                    <a:extLst>
                      <a:ext uri="{FF2B5EF4-FFF2-40B4-BE49-F238E27FC236}">
                        <a16:creationId xmlns:a16="http://schemas.microsoft.com/office/drawing/2014/main" id="{9A344700-51D4-47B1-9C44-1C0EEDD84B3D}"/>
                      </a:ext>
                    </a:extLst>
                  </p:cNvPr>
                  <p:cNvCxnSpPr>
                    <a:cxnSpLocks/>
                    <a:stCxn id="31" idx="1"/>
                    <a:endCxn id="6" idx="3"/>
                  </p:cNvCxnSpPr>
                  <p:nvPr/>
                </p:nvCxnSpPr>
                <p:spPr bwMode="auto">
                  <a:xfrm flipH="1">
                    <a:off x="2369918" y="3108228"/>
                    <a:ext cx="483126" cy="15787"/>
                  </a:xfrm>
                  <a:prstGeom prst="straightConnector1">
                    <a:avLst/>
                  </a:prstGeom>
                  <a:solidFill>
                    <a:schemeClr val="accent1"/>
                  </a:solidFill>
                  <a:ln w="28575" cap="flat" cmpd="sng" algn="ctr">
                    <a:solidFill>
                      <a:schemeClr val="accent4"/>
                    </a:solidFill>
                    <a:prstDash val="solid"/>
                    <a:round/>
                    <a:headEnd type="triangle" w="med" len="med"/>
                    <a:tailEnd type="triangle"/>
                  </a:ln>
                  <a:effectLst/>
                </p:spPr>
              </p:cxnSp>
              <p:cxnSp>
                <p:nvCxnSpPr>
                  <p:cNvPr id="94" name="直線單箭頭接點 93">
                    <a:extLst>
                      <a:ext uri="{FF2B5EF4-FFF2-40B4-BE49-F238E27FC236}">
                        <a16:creationId xmlns:a16="http://schemas.microsoft.com/office/drawing/2014/main" id="{CEEA5000-3C76-4EBF-B990-4BE82D05DD06}"/>
                      </a:ext>
                    </a:extLst>
                  </p:cNvPr>
                  <p:cNvCxnSpPr>
                    <a:cxnSpLocks/>
                  </p:cNvCxnSpPr>
                  <p:nvPr/>
                </p:nvCxnSpPr>
                <p:spPr bwMode="auto">
                  <a:xfrm flipH="1">
                    <a:off x="2369010" y="4908428"/>
                    <a:ext cx="512315" cy="1"/>
                  </a:xfrm>
                  <a:prstGeom prst="straightConnector1">
                    <a:avLst/>
                  </a:prstGeom>
                  <a:solidFill>
                    <a:schemeClr val="accent1"/>
                  </a:solidFill>
                  <a:ln w="28575" cap="flat" cmpd="sng" algn="ctr">
                    <a:solidFill>
                      <a:schemeClr val="accent4"/>
                    </a:solidFill>
                    <a:prstDash val="solid"/>
                    <a:round/>
                    <a:headEnd type="triangle" w="med" len="med"/>
                    <a:tailEnd type="triangle"/>
                  </a:ln>
                  <a:effectLst/>
                </p:spPr>
              </p:cxnSp>
              <p:grpSp>
                <p:nvGrpSpPr>
                  <p:cNvPr id="109" name="群組 108">
                    <a:extLst>
                      <a:ext uri="{FF2B5EF4-FFF2-40B4-BE49-F238E27FC236}">
                        <a16:creationId xmlns:a16="http://schemas.microsoft.com/office/drawing/2014/main" id="{28CB97C6-9D9A-4D1A-8D32-2F5C88C6A629}"/>
                      </a:ext>
                    </a:extLst>
                  </p:cNvPr>
                  <p:cNvGrpSpPr/>
                  <p:nvPr/>
                </p:nvGrpSpPr>
                <p:grpSpPr>
                  <a:xfrm>
                    <a:off x="6435311" y="1594314"/>
                    <a:ext cx="1102377" cy="1664893"/>
                    <a:chOff x="8765247" y="1599587"/>
                    <a:chExt cx="1102377" cy="1664893"/>
                  </a:xfrm>
                </p:grpSpPr>
                <p:sp>
                  <p:nvSpPr>
                    <p:cNvPr id="105" name="矩形 104">
                      <a:extLst>
                        <a:ext uri="{FF2B5EF4-FFF2-40B4-BE49-F238E27FC236}">
                          <a16:creationId xmlns:a16="http://schemas.microsoft.com/office/drawing/2014/main" id="{4E76C856-CB48-471E-998C-FA1E6FF04117}"/>
                        </a:ext>
                      </a:extLst>
                    </p:cNvPr>
                    <p:cNvSpPr/>
                    <p:nvPr/>
                  </p:nvSpPr>
                  <p:spPr bwMode="auto">
                    <a:xfrm>
                      <a:off x="8765247" y="1599587"/>
                      <a:ext cx="399833" cy="252461"/>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ea"/>
                          <a:ea typeface="+mj-ea"/>
                        </a:rPr>
                        <a:t>PD</a:t>
                      </a:r>
                      <a:endParaRPr kumimoji="1" lang="zh-TW" altLang="en-US" sz="1200" b="1" i="0" u="none" strike="noStrike" cap="none" normalizeH="0" baseline="0" dirty="0">
                        <a:ln>
                          <a:noFill/>
                        </a:ln>
                        <a:solidFill>
                          <a:schemeClr val="tx1"/>
                        </a:solidFill>
                        <a:effectLst/>
                        <a:latin typeface="+mj-ea"/>
                        <a:ea typeface="+mj-ea"/>
                      </a:endParaRPr>
                    </a:p>
                  </p:txBody>
                </p:sp>
                <p:sp>
                  <p:nvSpPr>
                    <p:cNvPr id="106" name="矩形 105">
                      <a:extLst>
                        <a:ext uri="{FF2B5EF4-FFF2-40B4-BE49-F238E27FC236}">
                          <a16:creationId xmlns:a16="http://schemas.microsoft.com/office/drawing/2014/main" id="{75F41537-9710-4795-BF4C-8CF9B4AA0808}"/>
                        </a:ext>
                      </a:extLst>
                    </p:cNvPr>
                    <p:cNvSpPr/>
                    <p:nvPr/>
                  </p:nvSpPr>
                  <p:spPr bwMode="auto">
                    <a:xfrm>
                      <a:off x="9295708" y="1780380"/>
                      <a:ext cx="571916" cy="441075"/>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200" dirty="0">
                          <a:latin typeface="+mj-ea"/>
                          <a:ea typeface="+mj-ea"/>
                        </a:rPr>
                        <a:t>LD</a:t>
                      </a:r>
                      <a:endParaRPr kumimoji="1" lang="zh-TW" altLang="en-US" sz="1200" b="1" i="0" u="none" strike="noStrike" cap="none" normalizeH="0" baseline="0" dirty="0">
                        <a:ln>
                          <a:noFill/>
                        </a:ln>
                        <a:solidFill>
                          <a:schemeClr val="tx1"/>
                        </a:solidFill>
                        <a:effectLst/>
                        <a:latin typeface="+mj-ea"/>
                        <a:ea typeface="+mj-ea"/>
                      </a:endParaRPr>
                    </a:p>
                  </p:txBody>
                </p:sp>
                <p:sp>
                  <p:nvSpPr>
                    <p:cNvPr id="107" name="矩形 106">
                      <a:extLst>
                        <a:ext uri="{FF2B5EF4-FFF2-40B4-BE49-F238E27FC236}">
                          <a16:creationId xmlns:a16="http://schemas.microsoft.com/office/drawing/2014/main" id="{520A5858-D048-48C7-A0AB-BB3B88A73E95}"/>
                        </a:ext>
                      </a:extLst>
                    </p:cNvPr>
                    <p:cNvSpPr/>
                    <p:nvPr/>
                  </p:nvSpPr>
                  <p:spPr bwMode="auto">
                    <a:xfrm>
                      <a:off x="8936371" y="2391675"/>
                      <a:ext cx="884701" cy="389895"/>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200" dirty="0">
                          <a:latin typeface="+mj-ea"/>
                          <a:ea typeface="+mj-ea"/>
                        </a:rPr>
                        <a:t>MEMS</a:t>
                      </a:r>
                      <a:endParaRPr kumimoji="1" lang="zh-TW" altLang="en-US" sz="1200" b="1" i="0" u="none" strike="noStrike" cap="none" normalizeH="0" baseline="0" dirty="0">
                        <a:ln>
                          <a:noFill/>
                        </a:ln>
                        <a:solidFill>
                          <a:schemeClr val="tx1"/>
                        </a:solidFill>
                        <a:effectLst/>
                        <a:latin typeface="+mj-ea"/>
                        <a:ea typeface="+mj-ea"/>
                      </a:endParaRPr>
                    </a:p>
                  </p:txBody>
                </p:sp>
                <p:sp>
                  <p:nvSpPr>
                    <p:cNvPr id="108" name="矩形 107">
                      <a:extLst>
                        <a:ext uri="{FF2B5EF4-FFF2-40B4-BE49-F238E27FC236}">
                          <a16:creationId xmlns:a16="http://schemas.microsoft.com/office/drawing/2014/main" id="{33C54E96-63DB-4D05-8707-0623EA414A47}"/>
                        </a:ext>
                      </a:extLst>
                    </p:cNvPr>
                    <p:cNvSpPr/>
                    <p:nvPr/>
                  </p:nvSpPr>
                  <p:spPr bwMode="auto">
                    <a:xfrm>
                      <a:off x="8938156" y="2961058"/>
                      <a:ext cx="884701" cy="303422"/>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200" dirty="0">
                          <a:latin typeface="+mj-ea"/>
                          <a:ea typeface="+mj-ea"/>
                        </a:rPr>
                        <a:t>Monitor</a:t>
                      </a:r>
                      <a:endParaRPr kumimoji="1" lang="zh-TW" altLang="en-US" sz="1200" b="1" i="0" u="none" strike="noStrike" cap="none" normalizeH="0" baseline="0" dirty="0">
                        <a:ln>
                          <a:noFill/>
                        </a:ln>
                        <a:solidFill>
                          <a:schemeClr val="tx1"/>
                        </a:solidFill>
                        <a:effectLst/>
                        <a:latin typeface="+mj-ea"/>
                        <a:ea typeface="+mj-ea"/>
                      </a:endParaRPr>
                    </a:p>
                  </p:txBody>
                </p:sp>
              </p:grpSp>
              <p:grpSp>
                <p:nvGrpSpPr>
                  <p:cNvPr id="111" name="群組 110">
                    <a:extLst>
                      <a:ext uri="{FF2B5EF4-FFF2-40B4-BE49-F238E27FC236}">
                        <a16:creationId xmlns:a16="http://schemas.microsoft.com/office/drawing/2014/main" id="{F57A3206-2528-432F-B699-833780CECBBC}"/>
                      </a:ext>
                    </a:extLst>
                  </p:cNvPr>
                  <p:cNvGrpSpPr/>
                  <p:nvPr/>
                </p:nvGrpSpPr>
                <p:grpSpPr>
                  <a:xfrm>
                    <a:off x="6374820" y="4379459"/>
                    <a:ext cx="1284673" cy="1841916"/>
                    <a:chOff x="8662027" y="4405772"/>
                    <a:chExt cx="1284673" cy="1841916"/>
                  </a:xfrm>
                </p:grpSpPr>
                <p:sp>
                  <p:nvSpPr>
                    <p:cNvPr id="104" name="矩形 103">
                      <a:extLst>
                        <a:ext uri="{FF2B5EF4-FFF2-40B4-BE49-F238E27FC236}">
                          <a16:creationId xmlns:a16="http://schemas.microsoft.com/office/drawing/2014/main" id="{22ECA558-D4FD-4104-A53E-5FCB6EC4F7C6}"/>
                        </a:ext>
                      </a:extLst>
                    </p:cNvPr>
                    <p:cNvSpPr/>
                    <p:nvPr/>
                  </p:nvSpPr>
                  <p:spPr bwMode="auto">
                    <a:xfrm>
                      <a:off x="8662027" y="4405772"/>
                      <a:ext cx="1284673" cy="1841916"/>
                    </a:xfrm>
                    <a:prstGeom prst="rect">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110" name="矩形 109">
                      <a:extLst>
                        <a:ext uri="{FF2B5EF4-FFF2-40B4-BE49-F238E27FC236}">
                          <a16:creationId xmlns:a16="http://schemas.microsoft.com/office/drawing/2014/main" id="{B1BA9537-DFC7-4B4A-92FA-B9DD8AE416B6}"/>
                        </a:ext>
                      </a:extLst>
                    </p:cNvPr>
                    <p:cNvSpPr/>
                    <p:nvPr/>
                  </p:nvSpPr>
                  <p:spPr bwMode="auto">
                    <a:xfrm>
                      <a:off x="8836311" y="4657533"/>
                      <a:ext cx="936104" cy="791687"/>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n-US" altLang="zh-TW" sz="1400" dirty="0">
                          <a:latin typeface="+mj-ea"/>
                          <a:ea typeface="+mj-ea"/>
                        </a:rPr>
                        <a:t>APD</a:t>
                      </a:r>
                    </a:p>
                    <a:p>
                      <a:pPr algn="ctr"/>
                      <a:r>
                        <a:rPr kumimoji="1" lang="en-US" altLang="zh-TW" sz="1400" b="1" i="0" u="none" strike="noStrike" cap="none" normalizeH="0" baseline="0" dirty="0">
                          <a:ln>
                            <a:noFill/>
                          </a:ln>
                          <a:solidFill>
                            <a:schemeClr val="tx1"/>
                          </a:solidFill>
                          <a:effectLst/>
                          <a:latin typeface="+mj-ea"/>
                          <a:ea typeface="+mj-ea"/>
                        </a:rPr>
                        <a:t>Array</a:t>
                      </a:r>
                      <a:endParaRPr kumimoji="1" lang="zh-TW" altLang="en-US" sz="1400" b="1" i="0" u="none" strike="noStrike" cap="none" normalizeH="0" baseline="0" dirty="0">
                        <a:ln>
                          <a:noFill/>
                        </a:ln>
                        <a:solidFill>
                          <a:schemeClr val="tx1"/>
                        </a:solidFill>
                        <a:effectLst/>
                        <a:latin typeface="+mj-ea"/>
                        <a:ea typeface="+mj-ea"/>
                      </a:endParaRPr>
                    </a:p>
                  </p:txBody>
                </p:sp>
              </p:grpSp>
            </p:grpSp>
            <p:sp>
              <p:nvSpPr>
                <p:cNvPr id="53" name="矩形 52">
                  <a:extLst>
                    <a:ext uri="{FF2B5EF4-FFF2-40B4-BE49-F238E27FC236}">
                      <a16:creationId xmlns:a16="http://schemas.microsoft.com/office/drawing/2014/main" id="{14A0938D-E4C8-4B28-9B5E-E956C5ED7416}"/>
                    </a:ext>
                  </a:extLst>
                </p:cNvPr>
                <p:cNvSpPr/>
                <p:nvPr/>
              </p:nvSpPr>
              <p:spPr>
                <a:xfrm>
                  <a:off x="653178" y="2717530"/>
                  <a:ext cx="708848" cy="246221"/>
                </a:xfrm>
                <a:prstGeom prst="rect">
                  <a:avLst/>
                </a:prstGeom>
              </p:spPr>
              <p:txBody>
                <a:bodyPr wrap="none">
                  <a:spAutoFit/>
                </a:bodyPr>
                <a:lstStyle/>
                <a:p>
                  <a:r>
                    <a:rPr lang="en-US" altLang="zh-TW" sz="1000" dirty="0">
                      <a:latin typeface="+mj-ea"/>
                      <a:ea typeface="+mj-ea"/>
                    </a:rPr>
                    <a:t>EMF</a:t>
                  </a:r>
                  <a:r>
                    <a:rPr lang="zh-TW" altLang="en-US" sz="1000" dirty="0">
                      <a:latin typeface="+mj-ea"/>
                      <a:ea typeface="+mj-ea"/>
                    </a:rPr>
                    <a:t>監視</a:t>
                  </a:r>
                </a:p>
              </p:txBody>
            </p:sp>
            <p:sp>
              <p:nvSpPr>
                <p:cNvPr id="54" name="矩形 53">
                  <a:extLst>
                    <a:ext uri="{FF2B5EF4-FFF2-40B4-BE49-F238E27FC236}">
                      <a16:creationId xmlns:a16="http://schemas.microsoft.com/office/drawing/2014/main" id="{D9A225AC-7F76-4D3C-9425-79A55F4820BF}"/>
                    </a:ext>
                  </a:extLst>
                </p:cNvPr>
                <p:cNvSpPr/>
                <p:nvPr/>
              </p:nvSpPr>
              <p:spPr>
                <a:xfrm>
                  <a:off x="153038" y="3223735"/>
                  <a:ext cx="697627" cy="246221"/>
                </a:xfrm>
                <a:prstGeom prst="rect">
                  <a:avLst/>
                </a:prstGeom>
              </p:spPr>
              <p:txBody>
                <a:bodyPr wrap="none">
                  <a:spAutoFit/>
                </a:bodyPr>
                <a:lstStyle/>
                <a:p>
                  <a:r>
                    <a:rPr lang="zh-TW" altLang="en-US" sz="1000" dirty="0">
                      <a:latin typeface="+mj-ea"/>
                      <a:ea typeface="+mj-ea"/>
                    </a:rPr>
                    <a:t>溫度監控</a:t>
                  </a:r>
                </a:p>
              </p:txBody>
            </p:sp>
          </p:grpSp>
          <p:cxnSp>
            <p:nvCxnSpPr>
              <p:cNvPr id="115" name="接點: 肘形 114">
                <a:extLst>
                  <a:ext uri="{FF2B5EF4-FFF2-40B4-BE49-F238E27FC236}">
                    <a16:creationId xmlns:a16="http://schemas.microsoft.com/office/drawing/2014/main" id="{0D6C1669-0F82-42B9-AA58-CA3F68BCD2EE}"/>
                  </a:ext>
                </a:extLst>
              </p:cNvPr>
              <p:cNvCxnSpPr>
                <a:cxnSpLocks/>
                <a:stCxn id="16" idx="3"/>
                <a:endCxn id="106" idx="0"/>
              </p:cNvCxnSpPr>
              <p:nvPr/>
            </p:nvCxnSpPr>
            <p:spPr bwMode="auto">
              <a:xfrm>
                <a:off x="-1878095" y="903244"/>
                <a:ext cx="1537127" cy="492773"/>
              </a:xfrm>
              <a:prstGeom prst="bentConnector2">
                <a:avLst/>
              </a:prstGeom>
              <a:solidFill>
                <a:schemeClr val="accent1"/>
              </a:solidFill>
              <a:ln w="28575" cap="flat" cmpd="sng" algn="ctr">
                <a:solidFill>
                  <a:schemeClr val="tx1"/>
                </a:solidFill>
                <a:prstDash val="solid"/>
                <a:round/>
                <a:headEnd type="none" w="med" len="med"/>
                <a:tailEnd type="triangle"/>
              </a:ln>
              <a:effectLst/>
            </p:spPr>
          </p:cxnSp>
          <p:sp>
            <p:nvSpPr>
              <p:cNvPr id="122" name="矩形 121">
                <a:extLst>
                  <a:ext uri="{FF2B5EF4-FFF2-40B4-BE49-F238E27FC236}">
                    <a16:creationId xmlns:a16="http://schemas.microsoft.com/office/drawing/2014/main" id="{BF0E78A1-C487-4303-BFB4-C11E4B461C25}"/>
                  </a:ext>
                </a:extLst>
              </p:cNvPr>
              <p:cNvSpPr/>
              <p:nvPr/>
            </p:nvSpPr>
            <p:spPr>
              <a:xfrm>
                <a:off x="-140315" y="3010986"/>
                <a:ext cx="607859" cy="261610"/>
              </a:xfrm>
              <a:prstGeom prst="rect">
                <a:avLst/>
              </a:prstGeom>
            </p:spPr>
            <p:txBody>
              <a:bodyPr wrap="none">
                <a:spAutoFit/>
              </a:bodyPr>
              <a:lstStyle/>
              <a:p>
                <a:r>
                  <a:rPr lang="zh-TW" altLang="en-US" sz="1100" dirty="0">
                    <a:latin typeface="+mj-ea"/>
                    <a:ea typeface="+mj-ea"/>
                  </a:rPr>
                  <a:t>掃描光</a:t>
                </a:r>
              </a:p>
            </p:txBody>
          </p:sp>
          <p:sp>
            <p:nvSpPr>
              <p:cNvPr id="123" name="矩形 122">
                <a:extLst>
                  <a:ext uri="{FF2B5EF4-FFF2-40B4-BE49-F238E27FC236}">
                    <a16:creationId xmlns:a16="http://schemas.microsoft.com/office/drawing/2014/main" id="{88FE5D2F-3A37-4531-998B-19997BDE7C89}"/>
                  </a:ext>
                </a:extLst>
              </p:cNvPr>
              <p:cNvSpPr/>
              <p:nvPr/>
            </p:nvSpPr>
            <p:spPr>
              <a:xfrm>
                <a:off x="-152810" y="3624324"/>
                <a:ext cx="607859" cy="261610"/>
              </a:xfrm>
              <a:prstGeom prst="rect">
                <a:avLst/>
              </a:prstGeom>
            </p:spPr>
            <p:txBody>
              <a:bodyPr wrap="none">
                <a:spAutoFit/>
              </a:bodyPr>
              <a:lstStyle/>
              <a:p>
                <a:r>
                  <a:rPr lang="zh-TW" altLang="en-US" sz="1100" dirty="0">
                    <a:latin typeface="+mj-ea"/>
                    <a:ea typeface="+mj-ea"/>
                  </a:rPr>
                  <a:t>反射光</a:t>
                </a:r>
              </a:p>
            </p:txBody>
          </p:sp>
          <p:cxnSp>
            <p:nvCxnSpPr>
              <p:cNvPr id="126" name="接點: 肘形 125">
                <a:extLst>
                  <a:ext uri="{FF2B5EF4-FFF2-40B4-BE49-F238E27FC236}">
                    <a16:creationId xmlns:a16="http://schemas.microsoft.com/office/drawing/2014/main" id="{635B8547-7448-4411-96D7-85EEAC8AEA53}"/>
                  </a:ext>
                </a:extLst>
              </p:cNvPr>
              <p:cNvCxnSpPr>
                <a:cxnSpLocks/>
                <a:stCxn id="108" idx="2"/>
                <a:endCxn id="24" idx="3"/>
              </p:cNvCxnSpPr>
              <p:nvPr/>
            </p:nvCxnSpPr>
            <p:spPr bwMode="auto">
              <a:xfrm rot="5400000">
                <a:off x="-1825844" y="1959070"/>
                <a:ext cx="362670" cy="2204764"/>
              </a:xfrm>
              <a:prstGeom prst="bentConnector2">
                <a:avLst/>
              </a:prstGeom>
              <a:solidFill>
                <a:schemeClr val="accent1"/>
              </a:solidFill>
              <a:ln w="28575" cap="flat" cmpd="sng" algn="ctr">
                <a:solidFill>
                  <a:schemeClr val="tx1"/>
                </a:solidFill>
                <a:prstDash val="solid"/>
                <a:round/>
                <a:headEnd type="none" w="med" len="med"/>
                <a:tailEnd type="triangle"/>
              </a:ln>
              <a:effectLst/>
            </p:spPr>
          </p:cxnSp>
          <p:sp>
            <p:nvSpPr>
              <p:cNvPr id="129" name="矩形 128">
                <a:extLst>
                  <a:ext uri="{FF2B5EF4-FFF2-40B4-BE49-F238E27FC236}">
                    <a16:creationId xmlns:a16="http://schemas.microsoft.com/office/drawing/2014/main" id="{3F0DBE72-A892-4455-82EB-DCE114EDB8B5}"/>
                  </a:ext>
                </a:extLst>
              </p:cNvPr>
              <p:cNvSpPr/>
              <p:nvPr/>
            </p:nvSpPr>
            <p:spPr>
              <a:xfrm>
                <a:off x="-3868030" y="5871683"/>
                <a:ext cx="1656184" cy="276999"/>
              </a:xfrm>
              <a:prstGeom prst="rect">
                <a:avLst/>
              </a:prstGeom>
            </p:spPr>
            <p:txBody>
              <a:bodyPr wrap="square">
                <a:spAutoFit/>
              </a:bodyPr>
              <a:lstStyle/>
              <a:p>
                <a:pPr algn="ctr"/>
                <a:r>
                  <a:rPr lang="en-US" altLang="zh-TW" sz="1200" dirty="0">
                    <a:latin typeface="+mj-ea"/>
                    <a:ea typeface="+mj-ea"/>
                  </a:rPr>
                  <a:t>APD</a:t>
                </a:r>
                <a:r>
                  <a:rPr lang="zh-TW" altLang="en-US" sz="1200" dirty="0">
                    <a:latin typeface="+mj-ea"/>
                    <a:ea typeface="+mj-ea"/>
                  </a:rPr>
                  <a:t>光接收控制部分</a:t>
                </a:r>
                <a:endParaRPr lang="en-US" altLang="zh-TW" sz="1200" dirty="0">
                  <a:latin typeface="+mj-ea"/>
                  <a:ea typeface="+mj-ea"/>
                </a:endParaRPr>
              </a:p>
            </p:txBody>
          </p:sp>
          <p:cxnSp>
            <p:nvCxnSpPr>
              <p:cNvPr id="130" name="直線單箭頭接點 129">
                <a:extLst>
                  <a:ext uri="{FF2B5EF4-FFF2-40B4-BE49-F238E27FC236}">
                    <a16:creationId xmlns:a16="http://schemas.microsoft.com/office/drawing/2014/main" id="{1AC0C802-2293-4AFE-9F22-7B0DD057B554}"/>
                  </a:ext>
                </a:extLst>
              </p:cNvPr>
              <p:cNvCxnSpPr>
                <a:cxnSpLocks/>
                <a:stCxn id="56" idx="1"/>
              </p:cNvCxnSpPr>
              <p:nvPr/>
            </p:nvCxnSpPr>
            <p:spPr bwMode="auto">
              <a:xfrm flipH="1">
                <a:off x="-3787457" y="4354975"/>
                <a:ext cx="235957" cy="0"/>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133" name="直線單箭頭接點 132">
                <a:extLst>
                  <a:ext uri="{FF2B5EF4-FFF2-40B4-BE49-F238E27FC236}">
                    <a16:creationId xmlns:a16="http://schemas.microsoft.com/office/drawing/2014/main" id="{C0B0BC80-4E86-4E73-9D5E-9E6DFEBE4B99}"/>
                  </a:ext>
                </a:extLst>
              </p:cNvPr>
              <p:cNvCxnSpPr>
                <a:cxnSpLocks/>
                <a:stCxn id="58" idx="1"/>
              </p:cNvCxnSpPr>
              <p:nvPr/>
            </p:nvCxnSpPr>
            <p:spPr bwMode="auto">
              <a:xfrm flipH="1" flipV="1">
                <a:off x="-3750303" y="5172340"/>
                <a:ext cx="519047" cy="9525"/>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138" name="直線單箭頭接點 137">
                <a:extLst>
                  <a:ext uri="{FF2B5EF4-FFF2-40B4-BE49-F238E27FC236}">
                    <a16:creationId xmlns:a16="http://schemas.microsoft.com/office/drawing/2014/main" id="{FBDE9C63-158B-47E0-BE74-05833E6C415B}"/>
                  </a:ext>
                </a:extLst>
              </p:cNvPr>
              <p:cNvCxnSpPr>
                <a:cxnSpLocks/>
                <a:endCxn id="56" idx="3"/>
              </p:cNvCxnSpPr>
              <p:nvPr/>
            </p:nvCxnSpPr>
            <p:spPr bwMode="auto">
              <a:xfrm flipH="1">
                <a:off x="-2402934" y="4354975"/>
                <a:ext cx="289080" cy="0"/>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140" name="直線單箭頭接點 139">
                <a:extLst>
                  <a:ext uri="{FF2B5EF4-FFF2-40B4-BE49-F238E27FC236}">
                    <a16:creationId xmlns:a16="http://schemas.microsoft.com/office/drawing/2014/main" id="{2B58F044-1DAD-46CA-8C90-C7DFCD8E35DC}"/>
                  </a:ext>
                </a:extLst>
              </p:cNvPr>
              <p:cNvCxnSpPr>
                <a:cxnSpLocks/>
                <a:stCxn id="59" idx="1"/>
                <a:endCxn id="57" idx="3"/>
              </p:cNvCxnSpPr>
              <p:nvPr/>
            </p:nvCxnSpPr>
            <p:spPr bwMode="auto">
              <a:xfrm flipH="1">
                <a:off x="-2402934" y="4706081"/>
                <a:ext cx="289079" cy="65377"/>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147" name="接點: 肘形 146">
                <a:extLst>
                  <a:ext uri="{FF2B5EF4-FFF2-40B4-BE49-F238E27FC236}">
                    <a16:creationId xmlns:a16="http://schemas.microsoft.com/office/drawing/2014/main" id="{839149BD-06E4-4BCF-AB78-F1DDF1226C74}"/>
                  </a:ext>
                </a:extLst>
              </p:cNvPr>
              <p:cNvCxnSpPr>
                <a:cxnSpLocks/>
                <a:stCxn id="59" idx="2"/>
              </p:cNvCxnSpPr>
              <p:nvPr/>
            </p:nvCxnSpPr>
            <p:spPr bwMode="auto">
              <a:xfrm rot="5400000">
                <a:off x="-2949111" y="4337587"/>
                <a:ext cx="315503" cy="1992194"/>
              </a:xfrm>
              <a:prstGeom prst="bentConnector2">
                <a:avLst/>
              </a:prstGeom>
              <a:solidFill>
                <a:schemeClr val="accent1"/>
              </a:solidFill>
              <a:ln w="28575" cap="flat" cmpd="sng" algn="ctr">
                <a:solidFill>
                  <a:schemeClr val="tx1"/>
                </a:solidFill>
                <a:prstDash val="solid"/>
                <a:round/>
                <a:headEnd type="triangle" w="med" len="med"/>
                <a:tailEnd type="none"/>
              </a:ln>
              <a:effectLst/>
            </p:spPr>
          </p:cxnSp>
          <p:cxnSp>
            <p:nvCxnSpPr>
              <p:cNvPr id="150" name="接點: 肘形 149">
                <a:extLst>
                  <a:ext uri="{FF2B5EF4-FFF2-40B4-BE49-F238E27FC236}">
                    <a16:creationId xmlns:a16="http://schemas.microsoft.com/office/drawing/2014/main" id="{20795CB7-99B6-4ADC-A3CE-B1A64840DF88}"/>
                  </a:ext>
                </a:extLst>
              </p:cNvPr>
              <p:cNvCxnSpPr>
                <a:cxnSpLocks/>
                <a:stCxn id="110" idx="2"/>
              </p:cNvCxnSpPr>
              <p:nvPr/>
            </p:nvCxnSpPr>
            <p:spPr bwMode="auto">
              <a:xfrm rot="5400000">
                <a:off x="-2496979" y="3765530"/>
                <a:ext cx="643151" cy="3199725"/>
              </a:xfrm>
              <a:prstGeom prst="bentConnector2">
                <a:avLst/>
              </a:prstGeom>
              <a:solidFill>
                <a:schemeClr val="accent1"/>
              </a:solidFill>
              <a:ln w="28575" cap="flat" cmpd="sng" algn="ctr">
                <a:solidFill>
                  <a:schemeClr val="tx1"/>
                </a:solidFill>
                <a:prstDash val="solid"/>
                <a:round/>
                <a:headEnd type="triangle" w="med" len="med"/>
                <a:tailEnd type="none"/>
              </a:ln>
              <a:effectLst/>
            </p:spPr>
          </p:cxnSp>
          <p:cxnSp>
            <p:nvCxnSpPr>
              <p:cNvPr id="155" name="直線單箭頭接點 154">
                <a:extLst>
                  <a:ext uri="{FF2B5EF4-FFF2-40B4-BE49-F238E27FC236}">
                    <a16:creationId xmlns:a16="http://schemas.microsoft.com/office/drawing/2014/main" id="{C3761D3A-0D96-4DF5-9C67-29CB559B23E3}"/>
                  </a:ext>
                </a:extLst>
              </p:cNvPr>
              <p:cNvCxnSpPr>
                <a:cxnSpLocks/>
                <a:stCxn id="107" idx="0"/>
                <a:endCxn id="105" idx="2"/>
              </p:cNvCxnSpPr>
              <p:nvPr/>
            </p:nvCxnSpPr>
            <p:spPr bwMode="auto">
              <a:xfrm flipH="1" flipV="1">
                <a:off x="-957470" y="1467685"/>
                <a:ext cx="413558" cy="53962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7" name="直線單箭頭接點 156">
                <a:extLst>
                  <a:ext uri="{FF2B5EF4-FFF2-40B4-BE49-F238E27FC236}">
                    <a16:creationId xmlns:a16="http://schemas.microsoft.com/office/drawing/2014/main" id="{0AED3CD0-9761-4E4B-9FD6-ABCAEC23E16E}"/>
                  </a:ext>
                </a:extLst>
              </p:cNvPr>
              <p:cNvCxnSpPr>
                <a:cxnSpLocks/>
                <a:endCxn id="106" idx="2"/>
              </p:cNvCxnSpPr>
              <p:nvPr/>
            </p:nvCxnSpPr>
            <p:spPr bwMode="auto">
              <a:xfrm flipV="1">
                <a:off x="-340968" y="1837092"/>
                <a:ext cx="0" cy="189160"/>
              </a:xfrm>
              <a:prstGeom prst="straightConnector1">
                <a:avLst/>
              </a:prstGeom>
              <a:solidFill>
                <a:schemeClr val="accent1"/>
              </a:solidFill>
              <a:ln w="28575" cap="flat" cmpd="sng" algn="ctr">
                <a:solidFill>
                  <a:schemeClr val="accent4"/>
                </a:solidFill>
                <a:prstDash val="solid"/>
                <a:round/>
                <a:headEnd type="triangle" w="med" len="med"/>
                <a:tailEnd type="none"/>
              </a:ln>
              <a:effectLst/>
            </p:spPr>
          </p:cxnSp>
          <p:cxnSp>
            <p:nvCxnSpPr>
              <p:cNvPr id="160" name="直線單箭頭接點 159">
                <a:extLst>
                  <a:ext uri="{FF2B5EF4-FFF2-40B4-BE49-F238E27FC236}">
                    <a16:creationId xmlns:a16="http://schemas.microsoft.com/office/drawing/2014/main" id="{3410AE31-3FCE-43C8-8FC6-835C01739E51}"/>
                  </a:ext>
                </a:extLst>
              </p:cNvPr>
              <p:cNvCxnSpPr>
                <a:cxnSpLocks/>
                <a:endCxn id="110" idx="3"/>
              </p:cNvCxnSpPr>
              <p:nvPr/>
            </p:nvCxnSpPr>
            <p:spPr bwMode="auto">
              <a:xfrm flipH="1">
                <a:off x="-107490" y="3553742"/>
                <a:ext cx="725756" cy="109423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3" name="直線單箭頭接點 162">
                <a:extLst>
                  <a:ext uri="{FF2B5EF4-FFF2-40B4-BE49-F238E27FC236}">
                    <a16:creationId xmlns:a16="http://schemas.microsoft.com/office/drawing/2014/main" id="{12716FCD-D5F0-4880-AF37-1B1EB03EBC4F}"/>
                  </a:ext>
                </a:extLst>
              </p:cNvPr>
              <p:cNvCxnSpPr>
                <a:cxnSpLocks/>
              </p:cNvCxnSpPr>
              <p:nvPr/>
            </p:nvCxnSpPr>
            <p:spPr bwMode="auto">
              <a:xfrm>
                <a:off x="50838" y="2364962"/>
                <a:ext cx="563751" cy="89580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pic>
            <p:nvPicPr>
              <p:cNvPr id="1026" name="Picture 2" descr="ç¸éåç">
                <a:extLst>
                  <a:ext uri="{FF2B5EF4-FFF2-40B4-BE49-F238E27FC236}">
                    <a16:creationId xmlns:a16="http://schemas.microsoft.com/office/drawing/2014/main" id="{4B9CEAEC-2821-460F-BCE5-F839A81C38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7904" y="3180191"/>
                <a:ext cx="535594" cy="535594"/>
              </a:xfrm>
              <a:prstGeom prst="rect">
                <a:avLst/>
              </a:prstGeom>
              <a:noFill/>
              <a:extLst>
                <a:ext uri="{909E8E84-426E-40DD-AFC4-6F175D3DCCD1}">
                  <a14:hiddenFill xmlns:a14="http://schemas.microsoft.com/office/drawing/2010/main">
                    <a:solidFill>
                      <a:srgbClr val="FFFFFF"/>
                    </a:solidFill>
                  </a14:hiddenFill>
                </a:ext>
              </a:extLst>
            </p:spPr>
          </p:pic>
        </p:grpSp>
        <p:sp>
          <p:nvSpPr>
            <p:cNvPr id="166" name="矩形 165">
              <a:extLst>
                <a:ext uri="{FF2B5EF4-FFF2-40B4-BE49-F238E27FC236}">
                  <a16:creationId xmlns:a16="http://schemas.microsoft.com/office/drawing/2014/main" id="{0727E66B-7CC3-4F00-888D-9FA8829022AD}"/>
                </a:ext>
              </a:extLst>
            </p:cNvPr>
            <p:cNvSpPr/>
            <p:nvPr/>
          </p:nvSpPr>
          <p:spPr bwMode="auto">
            <a:xfrm>
              <a:off x="427747" y="3920052"/>
              <a:ext cx="807253"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zh-TW" altLang="en-US" sz="1400" dirty="0">
                  <a:latin typeface="+mj-ea"/>
                  <a:ea typeface="+mj-ea"/>
                </a:rPr>
                <a:t>轉換單元</a:t>
              </a:r>
              <a:endParaRPr lang="en-US" altLang="zh-TW" sz="1400" dirty="0">
                <a:latin typeface="+mj-ea"/>
                <a:ea typeface="+mj-ea"/>
              </a:endParaRPr>
            </a:p>
            <a:p>
              <a:pPr algn="ctr"/>
              <a:r>
                <a:rPr kumimoji="1" lang="en-US" altLang="zh-TW" sz="1400" b="1" i="0" u="none" strike="noStrike" cap="none" normalizeH="0" baseline="0" dirty="0">
                  <a:ln>
                    <a:noFill/>
                  </a:ln>
                  <a:solidFill>
                    <a:schemeClr val="tx1"/>
                  </a:solidFill>
                  <a:effectLst/>
                  <a:latin typeface="+mj-ea"/>
                  <a:ea typeface="+mj-ea"/>
                </a:rPr>
                <a:t>IF</a:t>
              </a:r>
            </a:p>
            <a:p>
              <a:pPr algn="ctr"/>
              <a:r>
                <a:rPr lang="en-US" altLang="zh-TW" sz="1400" dirty="0">
                  <a:latin typeface="+mj-ea"/>
                  <a:ea typeface="+mj-ea"/>
                </a:rPr>
                <a:t>(USB</a:t>
              </a:r>
              <a:r>
                <a:rPr lang="zh-TW" altLang="en-US" sz="1400" dirty="0">
                  <a:latin typeface="+mj-ea"/>
                  <a:ea typeface="+mj-ea"/>
                </a:rPr>
                <a:t> </a:t>
              </a:r>
              <a:r>
                <a:rPr lang="en-US" altLang="zh-TW" sz="1400" dirty="0">
                  <a:latin typeface="+mj-ea"/>
                  <a:ea typeface="+mj-ea"/>
                </a:rPr>
                <a:t>3.0)</a:t>
              </a:r>
              <a:endParaRPr kumimoji="1" lang="zh-TW" altLang="en-US" sz="1400" b="1" i="0" u="none" strike="noStrike" cap="none" normalizeH="0" baseline="0" dirty="0">
                <a:ln>
                  <a:noFill/>
                </a:ln>
                <a:solidFill>
                  <a:schemeClr val="tx1"/>
                </a:solidFill>
                <a:effectLst/>
                <a:latin typeface="+mj-ea"/>
                <a:ea typeface="+mj-ea"/>
              </a:endParaRPr>
            </a:p>
          </p:txBody>
        </p:sp>
        <p:sp>
          <p:nvSpPr>
            <p:cNvPr id="168" name="矩形 167">
              <a:extLst>
                <a:ext uri="{FF2B5EF4-FFF2-40B4-BE49-F238E27FC236}">
                  <a16:creationId xmlns:a16="http://schemas.microsoft.com/office/drawing/2014/main" id="{0925D7B2-4001-421F-8F69-685FD7788E47}"/>
                </a:ext>
              </a:extLst>
            </p:cNvPr>
            <p:cNvSpPr/>
            <p:nvPr/>
          </p:nvSpPr>
          <p:spPr bwMode="auto">
            <a:xfrm>
              <a:off x="411496" y="5651817"/>
              <a:ext cx="807253" cy="4204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altLang="zh-TW" sz="1400" dirty="0">
                  <a:latin typeface="+mj-ea"/>
                  <a:ea typeface="+mj-ea"/>
                </a:rPr>
                <a:t>USB</a:t>
              </a:r>
              <a:r>
                <a:rPr lang="zh-TW" altLang="en-US" sz="1400" dirty="0">
                  <a:latin typeface="+mj-ea"/>
                  <a:ea typeface="+mj-ea"/>
                </a:rPr>
                <a:t> </a:t>
              </a:r>
              <a:r>
                <a:rPr lang="en-US" altLang="zh-TW" sz="1400" dirty="0">
                  <a:latin typeface="+mj-ea"/>
                  <a:ea typeface="+mj-ea"/>
                </a:rPr>
                <a:t>3.0</a:t>
              </a:r>
              <a:endParaRPr kumimoji="1" lang="zh-TW" altLang="en-US" sz="1400" b="1" i="0" u="none" strike="noStrike" cap="none" normalizeH="0" baseline="0" dirty="0">
                <a:ln>
                  <a:noFill/>
                </a:ln>
                <a:solidFill>
                  <a:schemeClr val="tx1"/>
                </a:solidFill>
                <a:effectLst/>
                <a:latin typeface="+mj-ea"/>
                <a:ea typeface="+mj-ea"/>
              </a:endParaRPr>
            </a:p>
          </p:txBody>
        </p:sp>
        <p:cxnSp>
          <p:nvCxnSpPr>
            <p:cNvPr id="169" name="直線單箭頭接點 168">
              <a:extLst>
                <a:ext uri="{FF2B5EF4-FFF2-40B4-BE49-F238E27FC236}">
                  <a16:creationId xmlns:a16="http://schemas.microsoft.com/office/drawing/2014/main" id="{FF0D6EFD-8508-4C63-A5A3-C0059B52B7D7}"/>
                </a:ext>
              </a:extLst>
            </p:cNvPr>
            <p:cNvCxnSpPr>
              <a:cxnSpLocks/>
              <a:endCxn id="166" idx="3"/>
            </p:cNvCxnSpPr>
            <p:nvPr/>
          </p:nvCxnSpPr>
          <p:spPr bwMode="auto">
            <a:xfrm flipH="1">
              <a:off x="1235000" y="4360743"/>
              <a:ext cx="302885" cy="16509"/>
            </a:xfrm>
            <a:prstGeom prst="straightConnector1">
              <a:avLst/>
            </a:prstGeom>
            <a:solidFill>
              <a:schemeClr val="accent1"/>
            </a:solidFill>
            <a:ln w="28575" cap="flat" cmpd="sng" algn="ctr">
              <a:solidFill>
                <a:schemeClr val="accent4"/>
              </a:solidFill>
              <a:prstDash val="solid"/>
              <a:round/>
              <a:headEnd type="triangle" w="med" len="med"/>
              <a:tailEnd type="triangle"/>
            </a:ln>
            <a:effectLst/>
          </p:spPr>
        </p:cxnSp>
        <p:cxnSp>
          <p:nvCxnSpPr>
            <p:cNvPr id="172" name="直線單箭頭接點 171">
              <a:extLst>
                <a:ext uri="{FF2B5EF4-FFF2-40B4-BE49-F238E27FC236}">
                  <a16:creationId xmlns:a16="http://schemas.microsoft.com/office/drawing/2014/main" id="{9C80D206-0BBC-4086-A2A3-47A0834BE945}"/>
                </a:ext>
              </a:extLst>
            </p:cNvPr>
            <p:cNvCxnSpPr>
              <a:cxnSpLocks/>
              <a:stCxn id="166" idx="2"/>
              <a:endCxn id="168" idx="0"/>
            </p:cNvCxnSpPr>
            <p:nvPr/>
          </p:nvCxnSpPr>
          <p:spPr bwMode="auto">
            <a:xfrm flipH="1">
              <a:off x="815123" y="4834452"/>
              <a:ext cx="16251" cy="817365"/>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175" name="直線單箭頭接點 174">
              <a:extLst>
                <a:ext uri="{FF2B5EF4-FFF2-40B4-BE49-F238E27FC236}">
                  <a16:creationId xmlns:a16="http://schemas.microsoft.com/office/drawing/2014/main" id="{41247D5D-C7DE-488C-940F-2CBEEE732FEC}"/>
                </a:ext>
              </a:extLst>
            </p:cNvPr>
            <p:cNvCxnSpPr>
              <a:cxnSpLocks/>
              <a:stCxn id="168" idx="2"/>
            </p:cNvCxnSpPr>
            <p:nvPr/>
          </p:nvCxnSpPr>
          <p:spPr bwMode="auto">
            <a:xfrm>
              <a:off x="815123" y="6072232"/>
              <a:ext cx="0" cy="289850"/>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grpSp>
      <p:cxnSp>
        <p:nvCxnSpPr>
          <p:cNvPr id="188" name="直線單箭頭接點 187">
            <a:extLst>
              <a:ext uri="{FF2B5EF4-FFF2-40B4-BE49-F238E27FC236}">
                <a16:creationId xmlns:a16="http://schemas.microsoft.com/office/drawing/2014/main" id="{B18939CF-6579-47BC-8885-FB8DF7403F17}"/>
              </a:ext>
            </a:extLst>
          </p:cNvPr>
          <p:cNvCxnSpPr>
            <a:cxnSpLocks/>
          </p:cNvCxnSpPr>
          <p:nvPr/>
        </p:nvCxnSpPr>
        <p:spPr bwMode="auto">
          <a:xfrm flipH="1">
            <a:off x="6283151" y="5008815"/>
            <a:ext cx="433078" cy="0"/>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193" name="直線單箭頭接點 192">
            <a:extLst>
              <a:ext uri="{FF2B5EF4-FFF2-40B4-BE49-F238E27FC236}">
                <a16:creationId xmlns:a16="http://schemas.microsoft.com/office/drawing/2014/main" id="{5BD936C9-4585-4497-B96D-377597400EEA}"/>
              </a:ext>
            </a:extLst>
          </p:cNvPr>
          <p:cNvCxnSpPr>
            <a:cxnSpLocks/>
            <a:stCxn id="57" idx="2"/>
            <a:endCxn id="58" idx="0"/>
          </p:cNvCxnSpPr>
          <p:nvPr/>
        </p:nvCxnSpPr>
        <p:spPr bwMode="auto">
          <a:xfrm flipH="1">
            <a:off x="4780595" y="5379662"/>
            <a:ext cx="2011" cy="147259"/>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sp>
        <p:nvSpPr>
          <p:cNvPr id="3" name="矩形 2">
            <a:extLst>
              <a:ext uri="{FF2B5EF4-FFF2-40B4-BE49-F238E27FC236}">
                <a16:creationId xmlns:a16="http://schemas.microsoft.com/office/drawing/2014/main" id="{96942ED5-E50F-4751-A2C9-FA7B923B19EF}"/>
              </a:ext>
            </a:extLst>
          </p:cNvPr>
          <p:cNvSpPr/>
          <p:nvPr/>
        </p:nvSpPr>
        <p:spPr>
          <a:xfrm>
            <a:off x="188904" y="6530481"/>
            <a:ext cx="4572000" cy="261610"/>
          </a:xfrm>
          <a:prstGeom prst="rect">
            <a:avLst/>
          </a:prstGeom>
        </p:spPr>
        <p:txBody>
          <a:bodyPr>
            <a:spAutoFit/>
          </a:bodyPr>
          <a:lstStyle/>
          <a:p>
            <a:r>
              <a:rPr lang="en-US" altLang="zh-TW" sz="1100" dirty="0">
                <a:latin typeface="+mj-ea"/>
                <a:ea typeface="+mj-ea"/>
              </a:rPr>
              <a:t>APD:</a:t>
            </a:r>
            <a:r>
              <a:rPr lang="zh-TW" altLang="en-US" sz="1100" dirty="0">
                <a:latin typeface="+mj-ea"/>
                <a:ea typeface="+mj-ea"/>
              </a:rPr>
              <a:t> </a:t>
            </a:r>
            <a:r>
              <a:rPr lang="en-US" altLang="zh-TW" sz="1100" dirty="0">
                <a:latin typeface="+mj-ea"/>
                <a:ea typeface="+mj-ea"/>
              </a:rPr>
              <a:t>Avalanche photo diode(</a:t>
            </a:r>
            <a:r>
              <a:rPr lang="zh-TW" altLang="en-US" sz="1100" dirty="0">
                <a:latin typeface="+mj-ea"/>
                <a:ea typeface="+mj-ea"/>
              </a:rPr>
              <a:t>雪崩光電二極管</a:t>
            </a:r>
            <a:r>
              <a:rPr lang="en-US" altLang="zh-TW" sz="1100" dirty="0">
                <a:latin typeface="+mj-ea"/>
                <a:ea typeface="+mj-ea"/>
              </a:rPr>
              <a:t>)/</a:t>
            </a:r>
            <a:r>
              <a:rPr lang="zh-TW" altLang="en-US" sz="1100" dirty="0">
                <a:latin typeface="+mj-ea"/>
                <a:ea typeface="+mj-ea"/>
              </a:rPr>
              <a:t>光接收檢測器</a:t>
            </a:r>
          </a:p>
        </p:txBody>
      </p:sp>
    </p:spTree>
    <p:extLst>
      <p:ext uri="{BB962C8B-B14F-4D97-AF65-F5344CB8AC3E}">
        <p14:creationId xmlns:p14="http://schemas.microsoft.com/office/powerpoint/2010/main" val="5134898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DE6371-D636-402A-8CCE-30BBEF72903D}"/>
              </a:ext>
            </a:extLst>
          </p:cNvPr>
          <p:cNvSpPr>
            <a:spLocks noGrp="1"/>
          </p:cNvSpPr>
          <p:nvPr>
            <p:ph type="title"/>
          </p:nvPr>
        </p:nvSpPr>
        <p:spPr>
          <a:xfrm>
            <a:off x="467544" y="2777898"/>
            <a:ext cx="8208911" cy="633412"/>
          </a:xfrm>
        </p:spPr>
        <p:txBody>
          <a:bodyPr/>
          <a:lstStyle/>
          <a:p>
            <a:r>
              <a:rPr lang="zh-TW" altLang="en-US" sz="4000" dirty="0">
                <a:solidFill>
                  <a:schemeClr val="accent6"/>
                </a:solidFill>
              </a:rPr>
              <a:t>從自動駕駛談起</a:t>
            </a:r>
          </a:p>
        </p:txBody>
      </p:sp>
    </p:spTree>
    <p:extLst>
      <p:ext uri="{BB962C8B-B14F-4D97-AF65-F5344CB8AC3E}">
        <p14:creationId xmlns:p14="http://schemas.microsoft.com/office/powerpoint/2010/main" val="31595652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F4B3EB-8D4F-470F-8C5C-917B6FC4DA0E}"/>
              </a:ext>
            </a:extLst>
          </p:cNvPr>
          <p:cNvSpPr>
            <a:spLocks noGrp="1"/>
          </p:cNvSpPr>
          <p:nvPr>
            <p:ph type="title"/>
          </p:nvPr>
        </p:nvSpPr>
        <p:spPr/>
        <p:txBody>
          <a:bodyPr/>
          <a:lstStyle/>
          <a:p>
            <a:r>
              <a:rPr lang="en-US" altLang="zh-TW" dirty="0">
                <a:latin typeface="微軟正黑體" panose="020B0604030504040204" pitchFamily="34" charset="-120"/>
              </a:rPr>
              <a:t>Flash LiDAR</a:t>
            </a:r>
            <a:endParaRPr lang="zh-TW" altLang="en-US" dirty="0"/>
          </a:p>
        </p:txBody>
      </p:sp>
      <p:sp>
        <p:nvSpPr>
          <p:cNvPr id="3" name="內容版面配置區 2">
            <a:extLst>
              <a:ext uri="{FF2B5EF4-FFF2-40B4-BE49-F238E27FC236}">
                <a16:creationId xmlns:a16="http://schemas.microsoft.com/office/drawing/2014/main" id="{3375DCFD-3FA1-4BF7-B5D9-B9FCB3AC8087}"/>
              </a:ext>
            </a:extLst>
          </p:cNvPr>
          <p:cNvSpPr>
            <a:spLocks noGrp="1"/>
          </p:cNvSpPr>
          <p:nvPr>
            <p:ph idx="1"/>
          </p:nvPr>
        </p:nvSpPr>
        <p:spPr>
          <a:xfrm>
            <a:off x="457200" y="1052736"/>
            <a:ext cx="8229600" cy="2094244"/>
          </a:xfrm>
        </p:spPr>
        <p:txBody>
          <a:bodyPr/>
          <a:lstStyle/>
          <a:p>
            <a:pPr>
              <a:spcBef>
                <a:spcPts val="600"/>
              </a:spcBef>
            </a:pPr>
            <a:r>
              <a:rPr lang="en-US" altLang="zh-TW" sz="1400" dirty="0">
                <a:latin typeface="微軟正黑體" panose="020B0604030504040204" pitchFamily="34" charset="-120"/>
                <a:ea typeface="微軟正黑體" panose="020B0604030504040204" pitchFamily="34" charset="-120"/>
              </a:rPr>
              <a:t>Flash LiDAR</a:t>
            </a:r>
          </a:p>
          <a:p>
            <a:pPr lvl="1">
              <a:spcBef>
                <a:spcPts val="600"/>
              </a:spcBef>
            </a:pPr>
            <a:r>
              <a:rPr lang="en-US" altLang="zh-TW" sz="1200" dirty="0">
                <a:solidFill>
                  <a:srgbClr val="FF0000"/>
                </a:solidFill>
                <a:latin typeface="微軟正黑體" panose="020B0604030504040204" pitchFamily="34" charset="-120"/>
                <a:ea typeface="微軟正黑體" panose="020B0604030504040204" pitchFamily="34" charset="-120"/>
              </a:rPr>
              <a:t>Flash LiDAR</a:t>
            </a:r>
            <a:r>
              <a:rPr lang="zh-TW" altLang="en-US" sz="1200" dirty="0">
                <a:latin typeface="微軟正黑體" panose="020B0604030504040204" pitchFamily="34" charset="-120"/>
                <a:ea typeface="微軟正黑體" panose="020B0604030504040204" pitchFamily="34" charset="-120"/>
              </a:rPr>
              <a:t>結構屬於短距離非掃描型</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隨技術進步測距距離增加中</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a:t>
            </a:r>
            <a:r>
              <a:rPr lang="en-US" altLang="zh-TW" sz="1200" dirty="0">
                <a:solidFill>
                  <a:srgbClr val="FF0000"/>
                </a:solidFill>
                <a:latin typeface="微軟正黑體" panose="020B0604030504040204" pitchFamily="34" charset="-120"/>
                <a:ea typeface="微軟正黑體" panose="020B0604030504040204" pitchFamily="34" charset="-120"/>
              </a:rPr>
              <a:t>Continental</a:t>
            </a:r>
            <a:r>
              <a:rPr lang="zh-TW" altLang="en-US" sz="1200" dirty="0">
                <a:latin typeface="微軟正黑體" panose="020B0604030504040204" pitchFamily="34" charset="-120"/>
                <a:ea typeface="微軟正黑體" panose="020B0604030504040204" pitchFamily="34" charset="-120"/>
              </a:rPr>
              <a:t>和</a:t>
            </a:r>
            <a:r>
              <a:rPr lang="en-US" altLang="zh-TW" sz="1200" dirty="0" err="1">
                <a:solidFill>
                  <a:srgbClr val="FF0000"/>
                </a:solidFill>
                <a:latin typeface="微軟正黑體" panose="020B0604030504040204" pitchFamily="34" charset="-120"/>
                <a:ea typeface="微軟正黑體" panose="020B0604030504040204" pitchFamily="34" charset="-120"/>
              </a:rPr>
              <a:t>LeddarTech</a:t>
            </a:r>
            <a:r>
              <a:rPr lang="zh-TW" altLang="en-US" sz="1200" dirty="0">
                <a:latin typeface="微軟正黑體" panose="020B0604030504040204" pitchFamily="34" charset="-120"/>
                <a:ea typeface="微軟正黑體" panose="020B0604030504040204" pitchFamily="34" charset="-120"/>
              </a:rPr>
              <a:t>為主要供應商。</a:t>
            </a:r>
            <a:r>
              <a:rPr lang="en-US" altLang="zh-TW" sz="1200" dirty="0" err="1">
                <a:latin typeface="微軟正黑體" panose="020B0604030504040204" pitchFamily="34" charset="-120"/>
                <a:ea typeface="微軟正黑體" panose="020B0604030504040204" pitchFamily="34" charset="-120"/>
              </a:rPr>
              <a:t>LeddarTech</a:t>
            </a:r>
            <a:r>
              <a:rPr lang="en-US" altLang="zh-TW" sz="12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用線性陣列感測器加上微機電單軸鏡構成</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系統，使用半導體雷射將光點整型為垂直直線，利用</a:t>
            </a:r>
            <a:r>
              <a:rPr lang="en-US" altLang="zh-TW" sz="1200" dirty="0">
                <a:latin typeface="微軟正黑體" panose="020B0604030504040204" pitchFamily="34" charset="-120"/>
                <a:ea typeface="微軟正黑體" panose="020B0604030504040204" pitchFamily="34" charset="-120"/>
              </a:rPr>
              <a:t>MEMS</a:t>
            </a:r>
            <a:r>
              <a:rPr lang="zh-TW" altLang="en-US" sz="1200" dirty="0">
                <a:latin typeface="微軟正黑體" panose="020B0604030504040204" pitchFamily="34" charset="-120"/>
                <a:ea typeface="微軟正黑體" panose="020B0604030504040204" pitchFamily="34" charset="-120"/>
              </a:rPr>
              <a:t>單軸掃描鏡進行水平方向掃描，再使用光電二極體陣列接收器接收訊號</a:t>
            </a:r>
            <a:endParaRPr lang="en-US" altLang="zh-TW" sz="1200" dirty="0">
              <a:latin typeface="微軟正黑體" panose="020B0604030504040204" pitchFamily="34" charset="-120"/>
              <a:ea typeface="微軟正黑體" panose="020B0604030504040204" pitchFamily="34" charset="-120"/>
            </a:endParaRPr>
          </a:p>
          <a:p>
            <a:pPr lvl="1">
              <a:spcBef>
                <a:spcPts val="600"/>
              </a:spcBef>
            </a:pPr>
            <a:r>
              <a:rPr lang="zh-TW" altLang="en-US" sz="1200" dirty="0">
                <a:latin typeface="微軟正黑體" panose="020B0604030504040204" pitchFamily="34" charset="-120"/>
                <a:ea typeface="微軟正黑體" panose="020B0604030504040204" pitchFamily="34" charset="-120"/>
              </a:rPr>
              <a:t>其特色為</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一種透過劃分光接收器端來獲得空間分辨率的方法。將雷射光束透過透鏡方式擴展後確保視角，並透過劃分光接收器來識別物體的位置。比起掃描式</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架構輕很多，兼顧水平方向高角度解析度需求，具</a:t>
            </a:r>
            <a:r>
              <a:rPr lang="en-US" altLang="zh-TW" sz="1200" dirty="0">
                <a:latin typeface="微軟正黑體" panose="020B0604030504040204" pitchFamily="34" charset="-120"/>
                <a:ea typeface="微軟正黑體" panose="020B0604030504040204" pitchFamily="34" charset="-120"/>
              </a:rPr>
              <a:t>3D</a:t>
            </a:r>
            <a:r>
              <a:rPr lang="zh-TW" altLang="en-US" sz="1200" dirty="0">
                <a:latin typeface="微軟正黑體" panose="020B0604030504040204" pitchFamily="34" charset="-120"/>
                <a:ea typeface="微軟正黑體" panose="020B0604030504040204" pitchFamily="34" charset="-120"/>
              </a:rPr>
              <a:t>深度掃描能力，可提供即時機器視覺與環境繪圖能力，價格較為低廉</a:t>
            </a:r>
            <a:endParaRPr lang="en-US" altLang="zh-TW" sz="1200" dirty="0">
              <a:latin typeface="微軟正黑體" panose="020B0604030504040204" pitchFamily="34" charset="-120"/>
              <a:ea typeface="微軟正黑體" panose="020B0604030504040204" pitchFamily="34" charset="-120"/>
            </a:endParaRPr>
          </a:p>
          <a:p>
            <a:pPr lvl="1">
              <a:spcBef>
                <a:spcPts val="600"/>
              </a:spcBef>
            </a:pPr>
            <a:r>
              <a:rPr lang="zh-TW" altLang="en-US" sz="1200" dirty="0">
                <a:latin typeface="微軟正黑體" panose="020B0604030504040204" pitchFamily="34" charset="-120"/>
                <a:ea typeface="微軟正黑體" panose="020B0604030504040204" pitchFamily="34" charset="-120"/>
              </a:rPr>
              <a:t>係採用雷射光擴散方式使感度較差，且量測距離較短，其單一模組水平掃描角度約為</a:t>
            </a:r>
            <a:r>
              <a:rPr lang="en-US" altLang="zh-TW" sz="1200" dirty="0">
                <a:latin typeface="微軟正黑體" panose="020B0604030504040204" pitchFamily="34" charset="-120"/>
                <a:ea typeface="微軟正黑體" panose="020B0604030504040204" pitchFamily="34" charset="-120"/>
              </a:rPr>
              <a:t>120</a:t>
            </a:r>
            <a:r>
              <a:rPr lang="zh-TW" altLang="en-US" sz="1200" dirty="0">
                <a:latin typeface="微軟正黑體" panose="020B0604030504040204" pitchFamily="34" charset="-120"/>
                <a:ea typeface="微軟正黑體" panose="020B0604030504040204" pitchFamily="34" charset="-120"/>
              </a:rPr>
              <a:t>度，需要</a:t>
            </a:r>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個以上組合，才可以達到</a:t>
            </a:r>
            <a:r>
              <a:rPr lang="en-US" altLang="zh-TW" sz="1200" dirty="0">
                <a:latin typeface="微軟正黑體" panose="020B0604030504040204" pitchFamily="34" charset="-120"/>
                <a:ea typeface="微軟正黑體" panose="020B0604030504040204" pitchFamily="34" charset="-120"/>
              </a:rPr>
              <a:t>360</a:t>
            </a:r>
            <a:r>
              <a:rPr lang="zh-TW" altLang="en-US" sz="1200" dirty="0">
                <a:latin typeface="微軟正黑體" panose="020B0604030504040204" pitchFamily="34" charset="-120"/>
                <a:ea typeface="微軟正黑體" panose="020B0604030504040204" pitchFamily="34" charset="-120"/>
              </a:rPr>
              <a:t>度環視的需求；發射器的光強度以相對較大的角度分散，並受到眼睛安全考量使掃描距離受限</a:t>
            </a:r>
            <a:endParaRPr lang="zh-TW" altLang="en-US" dirty="0">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117653FD-6F01-4DBB-90DD-166DF3E4DFE8}"/>
              </a:ext>
            </a:extLst>
          </p:cNvPr>
          <p:cNvGrpSpPr/>
          <p:nvPr/>
        </p:nvGrpSpPr>
        <p:grpSpPr>
          <a:xfrm>
            <a:off x="2771800" y="3429000"/>
            <a:ext cx="3776659" cy="2891262"/>
            <a:chOff x="28498" y="4204144"/>
            <a:chExt cx="3377781" cy="2393208"/>
          </a:xfrm>
        </p:grpSpPr>
        <p:pic>
          <p:nvPicPr>
            <p:cNvPr id="5" name="圖片 4">
              <a:extLst>
                <a:ext uri="{FF2B5EF4-FFF2-40B4-BE49-F238E27FC236}">
                  <a16:creationId xmlns:a16="http://schemas.microsoft.com/office/drawing/2014/main" id="{48CC9E98-794C-4064-813E-9CE636CAE893}"/>
                </a:ext>
              </a:extLst>
            </p:cNvPr>
            <p:cNvPicPr>
              <a:picLocks noChangeAspect="1"/>
            </p:cNvPicPr>
            <p:nvPr/>
          </p:nvPicPr>
          <p:blipFill>
            <a:blip r:embed="rId2"/>
            <a:stretch>
              <a:fillRect/>
            </a:stretch>
          </p:blipFill>
          <p:spPr>
            <a:xfrm>
              <a:off x="28498" y="4745360"/>
              <a:ext cx="3377781" cy="1851992"/>
            </a:xfrm>
            <a:prstGeom prst="rect">
              <a:avLst/>
            </a:prstGeom>
          </p:spPr>
        </p:pic>
        <p:sp>
          <p:nvSpPr>
            <p:cNvPr id="6" name="矩形 5">
              <a:extLst>
                <a:ext uri="{FF2B5EF4-FFF2-40B4-BE49-F238E27FC236}">
                  <a16:creationId xmlns:a16="http://schemas.microsoft.com/office/drawing/2014/main" id="{FDA9B5FE-7149-4BDE-A3FA-6C7E3E15C205}"/>
                </a:ext>
              </a:extLst>
            </p:cNvPr>
            <p:cNvSpPr/>
            <p:nvPr/>
          </p:nvSpPr>
          <p:spPr>
            <a:xfrm>
              <a:off x="251520" y="4204144"/>
              <a:ext cx="1967205" cy="307777"/>
            </a:xfrm>
            <a:prstGeom prst="rect">
              <a:avLst/>
            </a:prstGeom>
          </p:spPr>
          <p:txBody>
            <a:bodyPr wrap="none">
              <a:spAutoFit/>
            </a:bodyPr>
            <a:lstStyle/>
            <a:p>
              <a:r>
                <a:rPr lang="en-US" altLang="zh-TW" sz="1400" dirty="0"/>
                <a:t>Flash LiDAR</a:t>
              </a:r>
              <a:r>
                <a:rPr lang="zh-TW" altLang="en-US" sz="1400" dirty="0"/>
                <a:t>基本結構</a:t>
              </a:r>
            </a:p>
          </p:txBody>
        </p:sp>
      </p:grpSp>
    </p:spTree>
    <p:extLst>
      <p:ext uri="{BB962C8B-B14F-4D97-AF65-F5344CB8AC3E}">
        <p14:creationId xmlns:p14="http://schemas.microsoft.com/office/powerpoint/2010/main" val="29155349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3211BB-2BA3-4F87-92C2-F11FD11833CB}"/>
              </a:ext>
            </a:extLst>
          </p:cNvPr>
          <p:cNvSpPr>
            <a:spLocks noGrp="1"/>
          </p:cNvSpPr>
          <p:nvPr>
            <p:ph type="title"/>
          </p:nvPr>
        </p:nvSpPr>
        <p:spPr/>
        <p:txBody>
          <a:bodyPr/>
          <a:lstStyle/>
          <a:p>
            <a:r>
              <a:rPr lang="en-US" altLang="zh-TW" dirty="0">
                <a:latin typeface="微軟正黑體" panose="020B0604030504040204" pitchFamily="34" charset="-120"/>
              </a:rPr>
              <a:t>OPA LiDAR</a:t>
            </a:r>
            <a:endParaRPr lang="zh-TW" altLang="en-US" dirty="0"/>
          </a:p>
        </p:txBody>
      </p:sp>
      <p:sp>
        <p:nvSpPr>
          <p:cNvPr id="3" name="內容版面配置區 2">
            <a:extLst>
              <a:ext uri="{FF2B5EF4-FFF2-40B4-BE49-F238E27FC236}">
                <a16:creationId xmlns:a16="http://schemas.microsoft.com/office/drawing/2014/main" id="{9478DAE5-20A4-4C68-8413-CD774C5E0D9F}"/>
              </a:ext>
            </a:extLst>
          </p:cNvPr>
          <p:cNvSpPr>
            <a:spLocks noGrp="1"/>
          </p:cNvSpPr>
          <p:nvPr>
            <p:ph idx="1"/>
          </p:nvPr>
        </p:nvSpPr>
        <p:spPr>
          <a:xfrm>
            <a:off x="470519" y="980728"/>
            <a:ext cx="8229600" cy="2664296"/>
          </a:xfrm>
        </p:spPr>
        <p:txBody>
          <a:bodyPr/>
          <a:lstStyle/>
          <a:p>
            <a:pPr>
              <a:spcBef>
                <a:spcPts val="600"/>
              </a:spcBef>
            </a:pPr>
            <a:r>
              <a:rPr lang="en-US" altLang="zh-TW" sz="1400" dirty="0">
                <a:latin typeface="微軟正黑體" panose="020B0604030504040204" pitchFamily="34" charset="-120"/>
                <a:ea typeface="微軟正黑體" panose="020B0604030504040204" pitchFamily="34" charset="-120"/>
              </a:rPr>
              <a:t>OPA LiDAR</a:t>
            </a:r>
          </a:p>
          <a:p>
            <a:pPr lvl="1">
              <a:spcBef>
                <a:spcPts val="600"/>
              </a:spcBef>
            </a:pPr>
            <a:r>
              <a:rPr lang="zh-TW" altLang="en-US" sz="1200" dirty="0">
                <a:solidFill>
                  <a:srgbClr val="FF0000"/>
                </a:solidFill>
                <a:latin typeface="微軟正黑體" panose="020B0604030504040204" pitchFamily="34" charset="-120"/>
              </a:rPr>
              <a:t>光學相位陣列</a:t>
            </a:r>
            <a:r>
              <a:rPr lang="zh-TW" altLang="en-US" sz="1200" dirty="0">
                <a:latin typeface="微軟正黑體" panose="020B0604030504040204" pitchFamily="34" charset="-120"/>
              </a:rPr>
              <a:t>（</a:t>
            </a:r>
            <a:r>
              <a:rPr lang="en-US" altLang="zh-TW" sz="1200" dirty="0">
                <a:latin typeface="微軟正黑體" panose="020B0604030504040204" pitchFamily="34" charset="-120"/>
              </a:rPr>
              <a:t>Optical Phase Array</a:t>
            </a:r>
            <a:r>
              <a:rPr lang="zh-TW" altLang="en-US" sz="1200" dirty="0">
                <a:latin typeface="微軟正黑體" panose="020B0604030504040204" pitchFamily="34" charset="-120"/>
              </a:rPr>
              <a:t>；</a:t>
            </a:r>
            <a:r>
              <a:rPr lang="en-US" altLang="zh-TW" sz="1200" dirty="0">
                <a:solidFill>
                  <a:srgbClr val="FF0000"/>
                </a:solidFill>
                <a:latin typeface="微軟正黑體" panose="020B0604030504040204" pitchFamily="34" charset="-120"/>
              </a:rPr>
              <a:t>OPA</a:t>
            </a:r>
            <a:r>
              <a:rPr lang="zh-TW" altLang="en-US" sz="1200" dirty="0">
                <a:latin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是透過微結構波導</a:t>
            </a:r>
            <a:r>
              <a:rPr lang="en-US" altLang="zh-TW" sz="1200" dirty="0">
                <a:latin typeface="微軟正黑體" panose="020B0604030504040204" pitchFamily="34" charset="-120"/>
                <a:ea typeface="微軟正黑體" panose="020B0604030504040204" pitchFamily="34" charset="-120"/>
              </a:rPr>
              <a:t>(micro-structured waveguides)</a:t>
            </a:r>
            <a:r>
              <a:rPr lang="zh-TW" altLang="en-US" sz="1200" dirty="0">
                <a:latin typeface="微軟正黑體" panose="020B0604030504040204" pitchFamily="34" charset="-120"/>
                <a:ea typeface="微軟正黑體" panose="020B0604030504040204" pitchFamily="34" charset="-120"/>
              </a:rPr>
              <a:t>來控制光束的固態器件</a:t>
            </a:r>
            <a:r>
              <a:rPr lang="zh-TW" altLang="en-US" sz="1200" dirty="0">
                <a:latin typeface="微軟正黑體" panose="020B0604030504040204" pitchFamily="34" charset="-120"/>
              </a:rPr>
              <a:t>；從多個規則排列的光源，將發出的光的相位予以改變產生共振點，藉以控制光的指向。</a:t>
            </a:r>
            <a:r>
              <a:rPr lang="zh-TW" altLang="en-US" sz="1200" dirty="0">
                <a:latin typeface="微軟正黑體" panose="020B0604030504040204" pitchFamily="34" charset="-120"/>
                <a:ea typeface="微軟正黑體" panose="020B0604030504040204" pitchFamily="34" charset="-120"/>
              </a:rPr>
              <a:t>由於使用電信號改變相位調制元件的相位，允許在大角度上超過</a:t>
            </a:r>
            <a:r>
              <a:rPr lang="en-US" altLang="zh-TW" sz="1200" dirty="0">
                <a:latin typeface="微軟正黑體" panose="020B0604030504040204" pitchFamily="34" charset="-120"/>
                <a:ea typeface="微軟正黑體" panose="020B0604030504040204" pitchFamily="34" charset="-120"/>
              </a:rPr>
              <a:t>100 kHz</a:t>
            </a:r>
            <a:r>
              <a:rPr lang="zh-TW" altLang="en-US" sz="1200" dirty="0">
                <a:latin typeface="微軟正黑體" panose="020B0604030504040204" pitchFamily="34" charset="-120"/>
                <a:ea typeface="微軟正黑體" panose="020B0604030504040204" pitchFamily="34" charset="-120"/>
              </a:rPr>
              <a:t>的極高掃描速度運作，可以達到體積小、快速掃描目的。然而雷射功率的插入損耗</a:t>
            </a:r>
            <a:r>
              <a:rPr lang="en-US" altLang="zh-TW" sz="1200" dirty="0">
                <a:latin typeface="微軟正黑體" panose="020B0604030504040204" pitchFamily="34" charset="-120"/>
                <a:ea typeface="微軟正黑體" panose="020B0604030504040204" pitchFamily="34" charset="-120"/>
              </a:rPr>
              <a:t>(insertion loss)</a:t>
            </a:r>
            <a:r>
              <a:rPr lang="zh-TW" altLang="en-US" sz="1200" dirty="0">
                <a:latin typeface="微軟正黑體" panose="020B0604030504040204" pitchFamily="34" charset="-120"/>
                <a:ea typeface="微軟正黑體" panose="020B0604030504040204" pitchFamily="34" charset="-120"/>
              </a:rPr>
              <a:t>是一缺點。作為一種具高潛力的技術，</a:t>
            </a:r>
            <a:r>
              <a:rPr lang="en-US" altLang="zh-TW" sz="1200" dirty="0">
                <a:latin typeface="微軟正黑體" panose="020B0604030504040204" pitchFamily="34" charset="-120"/>
                <a:ea typeface="微軟正黑體" panose="020B0604030504040204" pitchFamily="34" charset="-120"/>
              </a:rPr>
              <a:t>OPA</a:t>
            </a:r>
            <a:r>
              <a:rPr lang="zh-TW" altLang="en-US" sz="1200" dirty="0">
                <a:latin typeface="微軟正黑體" panose="020B0604030504040204" pitchFamily="34" charset="-120"/>
                <a:ea typeface="微軟正黑體" panose="020B0604030504040204" pitchFamily="34" charset="-120"/>
              </a:rPr>
              <a:t>技術在學術界和工業界的興趣正在增加，但</a:t>
            </a:r>
            <a:r>
              <a:rPr lang="en-US" altLang="zh-TW" sz="1200" dirty="0">
                <a:latin typeface="微軟正黑體" panose="020B0604030504040204" pitchFamily="34" charset="-120"/>
                <a:ea typeface="微軟正黑體" panose="020B0604030504040204" pitchFamily="34" charset="-120"/>
              </a:rPr>
              <a:t>OPA</a:t>
            </a:r>
            <a:r>
              <a:rPr lang="zh-TW" altLang="en-US" sz="1200" dirty="0">
                <a:latin typeface="微軟正黑體" panose="020B0604030504040204" pitchFamily="34" charset="-120"/>
                <a:ea typeface="微軟正黑體" panose="020B0604030504040204" pitchFamily="34" charset="-120"/>
              </a:rPr>
              <a:t>對遠距</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的商業化發展仍有長路要走</a:t>
            </a:r>
            <a:endParaRPr lang="en-US" altLang="zh-TW" sz="1200" dirty="0">
              <a:latin typeface="微軟正黑體" panose="020B0604030504040204" pitchFamily="34" charset="-120"/>
              <a:ea typeface="微軟正黑體" panose="020B0604030504040204" pitchFamily="34" charset="-120"/>
            </a:endParaRPr>
          </a:p>
          <a:p>
            <a:pPr lvl="1">
              <a:spcBef>
                <a:spcPts val="600"/>
              </a:spcBef>
            </a:pPr>
            <a:r>
              <a:rPr lang="en-US" altLang="zh-TW" sz="1200" dirty="0" err="1">
                <a:solidFill>
                  <a:srgbClr val="FF0000"/>
                </a:solidFill>
                <a:latin typeface="微軟正黑體" panose="020B0604030504040204" pitchFamily="34" charset="-120"/>
                <a:ea typeface="微軟正黑體" panose="020B0604030504040204" pitchFamily="34" charset="-120"/>
              </a:rPr>
              <a:t>Quanergy</a:t>
            </a:r>
            <a:r>
              <a:rPr lang="zh-TW" altLang="en-US" sz="1200" dirty="0">
                <a:latin typeface="微軟正黑體" panose="020B0604030504040204" pitchFamily="34" charset="-120"/>
                <a:ea typeface="微軟正黑體" panose="020B0604030504040204" pitchFamily="34" charset="-120"/>
              </a:rPr>
              <a:t>於</a:t>
            </a:r>
            <a:r>
              <a:rPr lang="en-US" altLang="zh-TW" sz="1200" dirty="0">
                <a:latin typeface="微軟正黑體" panose="020B0604030504040204" pitchFamily="34" charset="-120"/>
                <a:ea typeface="微軟正黑體" panose="020B0604030504040204" pitchFamily="34" charset="-120"/>
              </a:rPr>
              <a:t>2016</a:t>
            </a:r>
            <a:r>
              <a:rPr lang="zh-TW" altLang="en-US" sz="1200" dirty="0">
                <a:latin typeface="微軟正黑體" panose="020B0604030504040204" pitchFamily="34" charset="-120"/>
                <a:ea typeface="微軟正黑體" panose="020B0604030504040204" pitchFamily="34" charset="-120"/>
              </a:rPr>
              <a:t>年消費電子展（</a:t>
            </a:r>
            <a:r>
              <a:rPr lang="en-US" altLang="zh-TW" sz="1200" dirty="0">
                <a:latin typeface="微軟正黑體" panose="020B0604030504040204" pitchFamily="34" charset="-120"/>
                <a:ea typeface="微軟正黑體" panose="020B0604030504040204" pitchFamily="34" charset="-120"/>
              </a:rPr>
              <a:t>CES</a:t>
            </a:r>
            <a:r>
              <a:rPr lang="zh-TW" altLang="en-US" sz="1200" dirty="0">
                <a:latin typeface="微軟正黑體" panose="020B0604030504040204" pitchFamily="34" charset="-120"/>
                <a:ea typeface="微軟正黑體" panose="020B0604030504040204" pitchFamily="34" charset="-120"/>
              </a:rPr>
              <a:t>）上發表基於</a:t>
            </a:r>
            <a:r>
              <a:rPr lang="en-US" altLang="zh-TW" sz="1200" dirty="0">
                <a:latin typeface="微軟正黑體" panose="020B0604030504040204" pitchFamily="34" charset="-120"/>
                <a:ea typeface="微軟正黑體" panose="020B0604030504040204" pitchFamily="34" charset="-120"/>
              </a:rPr>
              <a:t>OPA</a:t>
            </a:r>
            <a:r>
              <a:rPr lang="zh-TW" altLang="en-US" sz="1200" dirty="0">
                <a:latin typeface="微軟正黑體" panose="020B0604030504040204" pitchFamily="34" charset="-120"/>
                <a:ea typeface="微軟正黑體" panose="020B0604030504040204" pitchFamily="34" charset="-120"/>
              </a:rPr>
              <a:t>方式的固態</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系統</a:t>
            </a:r>
            <a:r>
              <a:rPr lang="en-US" altLang="zh-TW" sz="1200" dirty="0">
                <a:latin typeface="微軟正黑體" panose="020B0604030504040204" pitchFamily="34" charset="-120"/>
                <a:ea typeface="微軟正黑體" panose="020B0604030504040204" pitchFamily="34" charset="-120"/>
              </a:rPr>
              <a:t>S3</a:t>
            </a:r>
            <a:r>
              <a:rPr lang="zh-TW" altLang="en-US" sz="1200" dirty="0">
                <a:latin typeface="微軟正黑體" panose="020B0604030504040204" pitchFamily="34" charset="-120"/>
                <a:ea typeface="微軟正黑體" panose="020B0604030504040204" pitchFamily="34" charset="-120"/>
              </a:rPr>
              <a:t>，該系統具有</a:t>
            </a:r>
            <a:r>
              <a:rPr lang="en-US" altLang="zh-TW" sz="1200" dirty="0">
                <a:latin typeface="微軟正黑體" panose="020B0604030504040204" pitchFamily="34" charset="-120"/>
                <a:ea typeface="微軟正黑體" panose="020B0604030504040204" pitchFamily="34" charset="-120"/>
              </a:rPr>
              <a:t>120°</a:t>
            </a:r>
            <a:r>
              <a:rPr lang="zh-TW" altLang="en-US" sz="1200" dirty="0">
                <a:latin typeface="微軟正黑體" panose="020B0604030504040204" pitchFamily="34" charset="-120"/>
                <a:ea typeface="微軟正黑體" panose="020B0604030504040204" pitchFamily="34" charset="-120"/>
              </a:rPr>
              <a:t>的水平和垂直方向掃描角度以及</a:t>
            </a:r>
            <a:r>
              <a:rPr lang="en-US" altLang="zh-TW" sz="1200" dirty="0">
                <a:latin typeface="微軟正黑體" panose="020B0604030504040204" pitchFamily="34" charset="-120"/>
                <a:ea typeface="微軟正黑體" panose="020B0604030504040204" pitchFamily="34" charset="-120"/>
              </a:rPr>
              <a:t>0.05°</a:t>
            </a:r>
            <a:r>
              <a:rPr lang="zh-TW" altLang="en-US" sz="1200" dirty="0">
                <a:latin typeface="微軟正黑體" panose="020B0604030504040204" pitchFamily="34" charset="-120"/>
                <a:ea typeface="微軟正黑體" panose="020B0604030504040204" pitchFamily="34" charset="-120"/>
              </a:rPr>
              <a:t>分辨率。與傳統機械掃描技術相比，</a:t>
            </a:r>
            <a:r>
              <a:rPr lang="en-US" altLang="zh-TW" sz="1200" dirty="0">
                <a:latin typeface="微軟正黑體" panose="020B0604030504040204" pitchFamily="34" charset="-120"/>
                <a:ea typeface="微軟正黑體" panose="020B0604030504040204" pitchFamily="34" charset="-120"/>
              </a:rPr>
              <a:t>OPA</a:t>
            </a:r>
            <a:r>
              <a:rPr lang="zh-TW" altLang="en-US" sz="1200" dirty="0">
                <a:latin typeface="微軟正黑體" panose="020B0604030504040204" pitchFamily="34" charset="-120"/>
                <a:ea typeface="微軟正黑體" panose="020B0604030504040204" pitchFamily="34" charset="-120"/>
              </a:rPr>
              <a:t>技術具有：</a:t>
            </a:r>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掃描速度快：</a:t>
            </a:r>
            <a:r>
              <a:rPr lang="en-US" altLang="zh-TW" sz="1200" dirty="0">
                <a:latin typeface="微軟正黑體" panose="020B0604030504040204" pitchFamily="34" charset="-120"/>
                <a:ea typeface="微軟正黑體" panose="020B0604030504040204" pitchFamily="34" charset="-120"/>
              </a:rPr>
              <a:t>OPA</a:t>
            </a:r>
            <a:r>
              <a:rPr lang="zh-TW" altLang="en-US" sz="1200" dirty="0">
                <a:latin typeface="微軟正黑體" panose="020B0604030504040204" pitchFamily="34" charset="-120"/>
                <a:ea typeface="微軟正黑體" panose="020B0604030504040204" pitchFamily="34" charset="-120"/>
              </a:rPr>
              <a:t>的掃描速度取決於材料電子特性和器件結構一般可達</a:t>
            </a:r>
            <a:r>
              <a:rPr lang="en-US" altLang="zh-TW" sz="1200" dirty="0">
                <a:latin typeface="微軟正黑體" panose="020B0604030504040204" pitchFamily="34" charset="-120"/>
                <a:ea typeface="微軟正黑體" panose="020B0604030504040204" pitchFamily="34" charset="-120"/>
              </a:rPr>
              <a:t>MHz</a:t>
            </a:r>
            <a:r>
              <a:rPr lang="zh-TW" altLang="en-US" sz="1200" dirty="0">
                <a:latin typeface="微軟正黑體" panose="020B0604030504040204" pitchFamily="34" charset="-120"/>
                <a:ea typeface="微軟正黑體" panose="020B0604030504040204" pitchFamily="34" charset="-120"/>
              </a:rPr>
              <a:t>量級以上。</a:t>
            </a:r>
            <a:r>
              <a:rPr lang="en-US" altLang="zh-TW" sz="1200" dirty="0">
                <a:latin typeface="微軟正黑體" panose="020B0604030504040204" pitchFamily="34" charset="-120"/>
                <a:ea typeface="微軟正黑體" panose="020B0604030504040204" pitchFamily="34" charset="-120"/>
              </a:rPr>
              <a:t>2)</a:t>
            </a:r>
            <a:r>
              <a:rPr lang="zh-TW" altLang="en-US" sz="1200" dirty="0">
                <a:latin typeface="微軟正黑體" panose="020B0604030504040204" pitchFamily="34" charset="-120"/>
                <a:ea typeface="微軟正黑體" panose="020B0604030504040204" pitchFamily="34" charset="-120"/>
              </a:rPr>
              <a:t>掃描精度及指向精度高：</a:t>
            </a:r>
            <a:r>
              <a:rPr lang="en-US" altLang="zh-TW" sz="1200" dirty="0">
                <a:latin typeface="微軟正黑體" panose="020B0604030504040204" pitchFamily="34" charset="-120"/>
                <a:ea typeface="微軟正黑體" panose="020B0604030504040204" pitchFamily="34" charset="-120"/>
              </a:rPr>
              <a:t>OPA</a:t>
            </a:r>
            <a:r>
              <a:rPr lang="zh-TW" altLang="en-US" sz="1200" dirty="0">
                <a:latin typeface="微軟正黑體" panose="020B0604030504040204" pitchFamily="34" charset="-120"/>
                <a:ea typeface="微軟正黑體" panose="020B0604030504040204" pitchFamily="34" charset="-120"/>
              </a:rPr>
              <a:t>基於控制電路精度，可做到</a:t>
            </a:r>
            <a:r>
              <a:rPr lang="en-US" altLang="zh-TW" sz="1200" dirty="0" err="1">
                <a:latin typeface="微軟正黑體" panose="020B0604030504040204" pitchFamily="34" charset="-120"/>
                <a:ea typeface="微軟正黑體" panose="020B0604030504040204" pitchFamily="34" charset="-120"/>
              </a:rPr>
              <a:t>μrad</a:t>
            </a:r>
            <a:r>
              <a:rPr lang="zh-TW" altLang="en-US" sz="1200" dirty="0">
                <a:latin typeface="微軟正黑體" panose="020B0604030504040204" pitchFamily="34" charset="-120"/>
                <a:ea typeface="微軟正黑體" panose="020B0604030504040204" pitchFamily="34" charset="-120"/>
              </a:rPr>
              <a:t>（千分之一度）量級以上。</a:t>
            </a:r>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可控性良好：</a:t>
            </a:r>
            <a:r>
              <a:rPr lang="en-US" altLang="zh-TW" sz="1200" dirty="0">
                <a:latin typeface="微軟正黑體" panose="020B0604030504040204" pitchFamily="34" charset="-120"/>
                <a:ea typeface="微軟正黑體" panose="020B0604030504040204" pitchFamily="34" charset="-120"/>
              </a:rPr>
              <a:t>OPA</a:t>
            </a:r>
            <a:r>
              <a:rPr lang="zh-TW" altLang="en-US" sz="1200" dirty="0">
                <a:latin typeface="微軟正黑體" panose="020B0604030504040204" pitchFamily="34" charset="-120"/>
                <a:ea typeface="微軟正黑體" panose="020B0604030504040204" pitchFamily="34" charset="-120"/>
              </a:rPr>
              <a:t>由電路信號控制在允許角度範圍內可做任意指向，對主要目標區域進行高密度掃描，其他區域進行稀疏掃描。但</a:t>
            </a:r>
            <a:r>
              <a:rPr lang="en-US" altLang="zh-TW" sz="1200" dirty="0">
                <a:latin typeface="微軟正黑體" panose="020B0604030504040204" pitchFamily="34" charset="-120"/>
                <a:ea typeface="微軟正黑體" panose="020B0604030504040204" pitchFamily="34" charset="-120"/>
              </a:rPr>
              <a:t>OPA</a:t>
            </a:r>
            <a:r>
              <a:rPr lang="zh-TW" altLang="en-US" sz="1200" dirty="0">
                <a:latin typeface="微軟正黑體" panose="020B0604030504040204" pitchFamily="34" charset="-120"/>
                <a:ea typeface="微軟正黑體" panose="020B0604030504040204" pitchFamily="34" charset="-120"/>
              </a:rPr>
              <a:t>技術</a:t>
            </a:r>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易形成旁瓣使得雷射能量被分散，影響光束作用距離和角解析度。</a:t>
            </a:r>
            <a:r>
              <a:rPr lang="en-US" altLang="zh-TW" sz="1200" dirty="0">
                <a:latin typeface="微軟正黑體" panose="020B0604030504040204" pitchFamily="34" charset="-120"/>
                <a:ea typeface="微軟正黑體" panose="020B0604030504040204" pitchFamily="34" charset="-120"/>
              </a:rPr>
              <a:t>2)</a:t>
            </a:r>
            <a:r>
              <a:rPr lang="zh-TW" altLang="en-US" sz="1200" dirty="0">
                <a:latin typeface="微軟正黑體" panose="020B0604030504040204" pitchFamily="34" charset="-120"/>
                <a:ea typeface="微軟正黑體" panose="020B0604030504040204" pitchFamily="34" charset="-120"/>
              </a:rPr>
              <a:t>加工難度高，陣列單元尺寸小於</a:t>
            </a:r>
            <a:r>
              <a:rPr lang="en-US" altLang="zh-TW" sz="1200" dirty="0">
                <a:latin typeface="微軟正黑體" panose="020B0604030504040204" pitchFamily="34" charset="-120"/>
                <a:ea typeface="微軟正黑體" panose="020B0604030504040204" pitchFamily="34" charset="-120"/>
              </a:rPr>
              <a:t>500</a:t>
            </a:r>
            <a:r>
              <a:rPr lang="zh-TW" altLang="en-US" sz="1200" dirty="0">
                <a:latin typeface="微軟正黑體" panose="020B0604030504040204" pitchFamily="34" charset="-120"/>
                <a:ea typeface="微軟正黑體" panose="020B0604030504040204" pitchFamily="34" charset="-120"/>
              </a:rPr>
              <a:t>奈米，且陣列數越多單元尺寸越小。</a:t>
            </a:r>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雷射通過相關元件會產生熱對於光學相位調整元件存在不利因素</a:t>
            </a:r>
          </a:p>
        </p:txBody>
      </p:sp>
      <p:grpSp>
        <p:nvGrpSpPr>
          <p:cNvPr id="6" name="群組 5">
            <a:extLst>
              <a:ext uri="{FF2B5EF4-FFF2-40B4-BE49-F238E27FC236}">
                <a16:creationId xmlns:a16="http://schemas.microsoft.com/office/drawing/2014/main" id="{690F3E1F-630B-4E9F-8746-A7DF521052FE}"/>
              </a:ext>
            </a:extLst>
          </p:cNvPr>
          <p:cNvGrpSpPr/>
          <p:nvPr/>
        </p:nvGrpSpPr>
        <p:grpSpPr>
          <a:xfrm>
            <a:off x="2627784" y="3676569"/>
            <a:ext cx="3620917" cy="3024336"/>
            <a:chOff x="5494585" y="1721024"/>
            <a:chExt cx="3620917" cy="3024336"/>
          </a:xfrm>
        </p:grpSpPr>
        <p:pic>
          <p:nvPicPr>
            <p:cNvPr id="7" name="圖片 6">
              <a:extLst>
                <a:ext uri="{FF2B5EF4-FFF2-40B4-BE49-F238E27FC236}">
                  <a16:creationId xmlns:a16="http://schemas.microsoft.com/office/drawing/2014/main" id="{0D0FAC93-5938-434C-A641-1696694A8CE3}"/>
                </a:ext>
              </a:extLst>
            </p:cNvPr>
            <p:cNvPicPr>
              <a:picLocks noChangeAspect="1"/>
            </p:cNvPicPr>
            <p:nvPr/>
          </p:nvPicPr>
          <p:blipFill>
            <a:blip r:embed="rId2"/>
            <a:stretch>
              <a:fillRect/>
            </a:stretch>
          </p:blipFill>
          <p:spPr>
            <a:xfrm>
              <a:off x="5494585" y="1721024"/>
              <a:ext cx="3620917" cy="3024336"/>
            </a:xfrm>
            <a:prstGeom prst="rect">
              <a:avLst/>
            </a:prstGeom>
          </p:spPr>
        </p:pic>
        <p:sp>
          <p:nvSpPr>
            <p:cNvPr id="10" name="矩形 9">
              <a:extLst>
                <a:ext uri="{FF2B5EF4-FFF2-40B4-BE49-F238E27FC236}">
                  <a16:creationId xmlns:a16="http://schemas.microsoft.com/office/drawing/2014/main" id="{F3696DBD-19D8-49C5-9478-1BD6856B5002}"/>
                </a:ext>
              </a:extLst>
            </p:cNvPr>
            <p:cNvSpPr/>
            <p:nvPr/>
          </p:nvSpPr>
          <p:spPr>
            <a:xfrm>
              <a:off x="5757194" y="1898723"/>
              <a:ext cx="1870256" cy="307777"/>
            </a:xfrm>
            <a:prstGeom prst="rect">
              <a:avLst/>
            </a:prstGeom>
          </p:spPr>
          <p:txBody>
            <a:bodyPr wrap="none">
              <a:spAutoFit/>
            </a:bodyPr>
            <a:lstStyle/>
            <a:p>
              <a:r>
                <a:rPr lang="en-US" altLang="zh-TW" sz="1400" dirty="0"/>
                <a:t>OPA LiDAR</a:t>
              </a:r>
              <a:r>
                <a:rPr lang="zh-TW" altLang="en-US" sz="1400" dirty="0"/>
                <a:t>基本結構</a:t>
              </a:r>
            </a:p>
          </p:txBody>
        </p:sp>
      </p:grpSp>
    </p:spTree>
    <p:extLst>
      <p:ext uri="{BB962C8B-B14F-4D97-AF65-F5344CB8AC3E}">
        <p14:creationId xmlns:p14="http://schemas.microsoft.com/office/powerpoint/2010/main" val="12270307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1A3C6E-1DB3-4EE8-B11D-7FFF0920BC25}"/>
              </a:ext>
            </a:extLst>
          </p:cNvPr>
          <p:cNvSpPr>
            <a:spLocks noGrp="1"/>
          </p:cNvSpPr>
          <p:nvPr>
            <p:ph type="title"/>
          </p:nvPr>
        </p:nvSpPr>
        <p:spPr/>
        <p:txBody>
          <a:bodyPr/>
          <a:lstStyle/>
          <a:p>
            <a:r>
              <a:rPr lang="zh-TW" altLang="en-US" dirty="0"/>
              <a:t>不同類型</a:t>
            </a:r>
            <a:r>
              <a:rPr lang="en-US" altLang="zh-TW" dirty="0"/>
              <a:t>LiDAR</a:t>
            </a:r>
            <a:r>
              <a:rPr lang="zh-TW" altLang="en-US" dirty="0"/>
              <a:t>主要優缺點</a:t>
            </a:r>
          </a:p>
        </p:txBody>
      </p:sp>
      <p:graphicFrame>
        <p:nvGraphicFramePr>
          <p:cNvPr id="4" name="表格 3">
            <a:extLst>
              <a:ext uri="{FF2B5EF4-FFF2-40B4-BE49-F238E27FC236}">
                <a16:creationId xmlns:a16="http://schemas.microsoft.com/office/drawing/2014/main" id="{AD470CF4-980A-4915-ABFB-A9F6BD85E49C}"/>
              </a:ext>
            </a:extLst>
          </p:cNvPr>
          <p:cNvGraphicFramePr>
            <a:graphicFrameLocks noGrp="1"/>
          </p:cNvGraphicFramePr>
          <p:nvPr>
            <p:extLst>
              <p:ext uri="{D42A27DB-BD31-4B8C-83A1-F6EECF244321}">
                <p14:modId xmlns:p14="http://schemas.microsoft.com/office/powerpoint/2010/main" val="2005263833"/>
              </p:ext>
            </p:extLst>
          </p:nvPr>
        </p:nvGraphicFramePr>
        <p:xfrm>
          <a:off x="755576" y="1412776"/>
          <a:ext cx="7488834" cy="3672408"/>
        </p:xfrm>
        <a:graphic>
          <a:graphicData uri="http://schemas.openxmlformats.org/drawingml/2006/table">
            <a:tbl>
              <a:tblPr>
                <a:tableStyleId>{5940675A-B579-460E-94D1-54222C63F5DA}</a:tableStyleId>
              </a:tblPr>
              <a:tblGrid>
                <a:gridCol w="792088">
                  <a:extLst>
                    <a:ext uri="{9D8B030D-6E8A-4147-A177-3AD203B41FA5}">
                      <a16:colId xmlns:a16="http://schemas.microsoft.com/office/drawing/2014/main" val="477800130"/>
                    </a:ext>
                  </a:extLst>
                </a:gridCol>
                <a:gridCol w="1243000">
                  <a:extLst>
                    <a:ext uri="{9D8B030D-6E8A-4147-A177-3AD203B41FA5}">
                      <a16:colId xmlns:a16="http://schemas.microsoft.com/office/drawing/2014/main" val="1079306497"/>
                    </a:ext>
                  </a:extLst>
                </a:gridCol>
                <a:gridCol w="1405640">
                  <a:extLst>
                    <a:ext uri="{9D8B030D-6E8A-4147-A177-3AD203B41FA5}">
                      <a16:colId xmlns:a16="http://schemas.microsoft.com/office/drawing/2014/main" val="3210982633"/>
                    </a:ext>
                  </a:extLst>
                </a:gridCol>
                <a:gridCol w="1429756">
                  <a:extLst>
                    <a:ext uri="{9D8B030D-6E8A-4147-A177-3AD203B41FA5}">
                      <a16:colId xmlns:a16="http://schemas.microsoft.com/office/drawing/2014/main" val="2205539669"/>
                    </a:ext>
                  </a:extLst>
                </a:gridCol>
                <a:gridCol w="1360853">
                  <a:extLst>
                    <a:ext uri="{9D8B030D-6E8A-4147-A177-3AD203B41FA5}">
                      <a16:colId xmlns:a16="http://schemas.microsoft.com/office/drawing/2014/main" val="3744957422"/>
                    </a:ext>
                  </a:extLst>
                </a:gridCol>
                <a:gridCol w="1257497">
                  <a:extLst>
                    <a:ext uri="{9D8B030D-6E8A-4147-A177-3AD203B41FA5}">
                      <a16:colId xmlns:a16="http://schemas.microsoft.com/office/drawing/2014/main" val="1642862157"/>
                    </a:ext>
                  </a:extLst>
                </a:gridCol>
              </a:tblGrid>
              <a:tr h="234809">
                <a:tc rowSpan="2">
                  <a:txBody>
                    <a:bodyPr/>
                    <a:lstStyle/>
                    <a:p>
                      <a:pPr algn="l" fontAlgn="ctr"/>
                      <a:endParaRPr lang="zh-TW" altLang="en-US" sz="1200" b="0" i="0" u="none" strike="noStrike" dirty="0">
                        <a:solidFill>
                          <a:srgbClr val="000000"/>
                        </a:solidFill>
                        <a:effectLst/>
                        <a:latin typeface="+mj-ea"/>
                        <a:ea typeface="+mj-ea"/>
                      </a:endParaRPr>
                    </a:p>
                  </a:txBody>
                  <a:tcPr marL="7620" marR="7620" marT="7620" marB="0" anchor="ctr">
                    <a:solidFill>
                      <a:srgbClr val="FFCC99"/>
                    </a:solidFill>
                  </a:tcPr>
                </a:tc>
                <a:tc gridSpan="2">
                  <a:txBody>
                    <a:bodyPr/>
                    <a:lstStyle/>
                    <a:p>
                      <a:pPr algn="l" fontAlgn="ctr"/>
                      <a:r>
                        <a:rPr lang="zh-TW" altLang="en-US" sz="1200" u="none" strike="noStrike" dirty="0">
                          <a:effectLst/>
                          <a:latin typeface="+mj-ea"/>
                          <a:ea typeface="+mj-ea"/>
                        </a:rPr>
                        <a:t>馬達驅動機械方式</a:t>
                      </a:r>
                      <a:r>
                        <a:rPr lang="en-US" altLang="zh-TW" sz="1200" u="none" strike="noStrike" dirty="0">
                          <a:effectLst/>
                          <a:latin typeface="+mj-ea"/>
                          <a:ea typeface="+mj-ea"/>
                        </a:rPr>
                        <a:t>LiDAR</a:t>
                      </a:r>
                      <a:endParaRPr lang="zh-TW" altLang="en-US" sz="1200" b="0" i="0" u="none" strike="noStrike" dirty="0">
                        <a:solidFill>
                          <a:srgbClr val="000000"/>
                        </a:solidFill>
                        <a:effectLst/>
                        <a:latin typeface="+mj-ea"/>
                        <a:ea typeface="+mj-ea"/>
                      </a:endParaRPr>
                    </a:p>
                  </a:txBody>
                  <a:tcPr marL="7620" marR="7620" marT="7620" marB="0" anchor="ctr">
                    <a:solidFill>
                      <a:srgbClr val="FFCC99"/>
                    </a:solidFill>
                  </a:tcPr>
                </a:tc>
                <a:tc hMerge="1">
                  <a:txBody>
                    <a:bodyPr/>
                    <a:lstStyle/>
                    <a:p>
                      <a:endParaRPr lang="zh-TW" altLang="en-US"/>
                    </a:p>
                  </a:txBody>
                  <a:tcPr/>
                </a:tc>
                <a:tc rowSpan="2">
                  <a:txBody>
                    <a:bodyPr/>
                    <a:lstStyle/>
                    <a:p>
                      <a:pPr algn="l" fontAlgn="ctr"/>
                      <a:r>
                        <a:rPr lang="en-US" sz="1200" u="none" strike="noStrike" dirty="0">
                          <a:effectLst/>
                          <a:latin typeface="+mj-ea"/>
                          <a:ea typeface="+mj-ea"/>
                        </a:rPr>
                        <a:t>MEMS</a:t>
                      </a:r>
                      <a:r>
                        <a:rPr lang="zh-TW" altLang="en-US" sz="1200" u="none" strike="noStrike" dirty="0">
                          <a:effectLst/>
                          <a:latin typeface="+mj-ea"/>
                          <a:ea typeface="+mj-ea"/>
                        </a:rPr>
                        <a:t>結構</a:t>
                      </a:r>
                      <a:r>
                        <a:rPr lang="en-US" altLang="zh-TW" sz="1200" u="none" strike="noStrike" dirty="0">
                          <a:effectLst/>
                          <a:latin typeface="+mj-ea"/>
                          <a:ea typeface="+mj-ea"/>
                        </a:rPr>
                        <a:t>LiDAR</a:t>
                      </a:r>
                      <a:endParaRPr lang="zh-TW" altLang="en-US" sz="1200" b="0" i="0" u="none" strike="noStrike" dirty="0">
                        <a:solidFill>
                          <a:srgbClr val="FF0000"/>
                        </a:solidFill>
                        <a:effectLst/>
                        <a:latin typeface="+mj-ea"/>
                        <a:ea typeface="+mj-ea"/>
                      </a:endParaRPr>
                    </a:p>
                  </a:txBody>
                  <a:tcPr marL="7620" marR="7620" marT="7620" marB="0" anchor="ctr">
                    <a:solidFill>
                      <a:srgbClr val="FFCC99"/>
                    </a:solidFill>
                  </a:tcPr>
                </a:tc>
                <a:tc rowSpan="2">
                  <a:txBody>
                    <a:bodyPr/>
                    <a:lstStyle/>
                    <a:p>
                      <a:pPr algn="l" fontAlgn="ctr"/>
                      <a:r>
                        <a:rPr lang="en-US" sz="1200" u="none" strike="noStrike" dirty="0">
                          <a:effectLst/>
                          <a:latin typeface="+mj-ea"/>
                          <a:ea typeface="+mj-ea"/>
                        </a:rPr>
                        <a:t>Flash LiDAR</a:t>
                      </a:r>
                      <a:r>
                        <a:rPr lang="zh-TW" altLang="en-US" sz="1200" u="none" strike="noStrike" dirty="0">
                          <a:effectLst/>
                          <a:latin typeface="+mj-ea"/>
                          <a:ea typeface="+mj-ea"/>
                        </a:rPr>
                        <a:t>方式</a:t>
                      </a:r>
                      <a:endParaRPr lang="en-US" sz="1200" b="0" i="0" u="none" strike="noStrike" dirty="0">
                        <a:solidFill>
                          <a:srgbClr val="FF0000"/>
                        </a:solidFill>
                        <a:effectLst/>
                        <a:latin typeface="+mj-ea"/>
                        <a:ea typeface="+mj-ea"/>
                      </a:endParaRPr>
                    </a:p>
                  </a:txBody>
                  <a:tcPr marL="7620" marR="7620" marT="7620" marB="0" anchor="ctr">
                    <a:solidFill>
                      <a:srgbClr val="FFCC99"/>
                    </a:solidFill>
                  </a:tcPr>
                </a:tc>
                <a:tc rowSpan="2">
                  <a:txBody>
                    <a:bodyPr/>
                    <a:lstStyle/>
                    <a:p>
                      <a:pPr algn="l" fontAlgn="ctr"/>
                      <a:r>
                        <a:rPr lang="zh-TW" altLang="en-US" sz="1200" u="none" strike="noStrike" dirty="0">
                          <a:effectLst/>
                          <a:latin typeface="+mj-ea"/>
                          <a:ea typeface="+mj-ea"/>
                        </a:rPr>
                        <a:t>光學相位陣列方式</a:t>
                      </a:r>
                      <a:endParaRPr lang="zh-TW" altLang="en-US" sz="1200" b="0" i="0" u="none" strike="noStrike" dirty="0">
                        <a:solidFill>
                          <a:srgbClr val="FF0000"/>
                        </a:solidFill>
                        <a:effectLst/>
                        <a:latin typeface="+mj-ea"/>
                        <a:ea typeface="+mj-ea"/>
                      </a:endParaRPr>
                    </a:p>
                  </a:txBody>
                  <a:tcPr marL="7620" marR="7620" marT="7620" marB="0" anchor="ctr">
                    <a:solidFill>
                      <a:srgbClr val="FFCC99"/>
                    </a:solidFill>
                  </a:tcPr>
                </a:tc>
                <a:extLst>
                  <a:ext uri="{0D108BD9-81ED-4DB2-BD59-A6C34878D82A}">
                    <a16:rowId xmlns:a16="http://schemas.microsoft.com/office/drawing/2014/main" val="3487284448"/>
                  </a:ext>
                </a:extLst>
              </a:tr>
              <a:tr h="234809">
                <a:tc vMerge="1">
                  <a:txBody>
                    <a:bodyPr/>
                    <a:lstStyle/>
                    <a:p>
                      <a:pPr algn="l" fontAlgn="ctr"/>
                      <a:endParaRPr lang="zh-TW" altLang="en-US" sz="1200" b="0" i="0" u="none" strike="noStrike" dirty="0">
                        <a:solidFill>
                          <a:srgbClr val="000000"/>
                        </a:solidFill>
                        <a:effectLst/>
                        <a:latin typeface="+mj-ea"/>
                        <a:ea typeface="+mj-ea"/>
                      </a:endParaRPr>
                    </a:p>
                  </a:txBody>
                  <a:tcPr marL="7620" marR="7620" marT="7620" marB="0" anchor="ctr"/>
                </a:tc>
                <a:tc>
                  <a:txBody>
                    <a:bodyPr/>
                    <a:lstStyle/>
                    <a:p>
                      <a:pPr algn="l" fontAlgn="ctr"/>
                      <a:r>
                        <a:rPr lang="zh-TW" altLang="en-US" sz="1200" u="none" strike="noStrike" dirty="0">
                          <a:effectLst/>
                          <a:latin typeface="+mj-ea"/>
                          <a:ea typeface="+mj-ea"/>
                        </a:rPr>
                        <a:t>馬達旋轉本體方式</a:t>
                      </a:r>
                      <a:endParaRPr lang="zh-TW" altLang="en-US" sz="1200" b="0" i="0" u="none" strike="noStrike" dirty="0">
                        <a:solidFill>
                          <a:srgbClr val="000000"/>
                        </a:solidFill>
                        <a:effectLst/>
                        <a:latin typeface="+mj-ea"/>
                        <a:ea typeface="+mj-ea"/>
                      </a:endParaRPr>
                    </a:p>
                  </a:txBody>
                  <a:tcPr marL="7620" marR="7620" marT="7620" marB="0" anchor="ctr"/>
                </a:tc>
                <a:tc>
                  <a:txBody>
                    <a:bodyPr/>
                    <a:lstStyle/>
                    <a:p>
                      <a:pPr algn="l" fontAlgn="ctr"/>
                      <a:r>
                        <a:rPr lang="zh-TW" altLang="en-US" sz="1200" u="none" strike="noStrike" dirty="0">
                          <a:effectLst/>
                          <a:latin typeface="+mj-ea"/>
                          <a:ea typeface="+mj-ea"/>
                        </a:rPr>
                        <a:t>移動鏡子方式</a:t>
                      </a:r>
                      <a:endParaRPr lang="zh-TW" altLang="en-US" sz="1200" b="0" i="0" u="none" strike="noStrike" dirty="0">
                        <a:solidFill>
                          <a:srgbClr val="000000"/>
                        </a:solidFill>
                        <a:effectLst/>
                        <a:latin typeface="+mj-ea"/>
                        <a:ea typeface="+mj-ea"/>
                      </a:endParaRPr>
                    </a:p>
                  </a:txBody>
                  <a:tcPr marL="7620" marR="7620" marT="7620" marB="0" anchor="ctr"/>
                </a:tc>
                <a:tc vMerge="1">
                  <a:txBody>
                    <a:bodyPr/>
                    <a:lstStyle/>
                    <a:p>
                      <a:pPr algn="l" fontAlgn="ctr"/>
                      <a:endParaRPr lang="zh-TW" altLang="en-US" sz="1200" b="0" i="0" u="none" strike="noStrike" dirty="0">
                        <a:solidFill>
                          <a:srgbClr val="000000"/>
                        </a:solidFill>
                        <a:effectLst/>
                        <a:latin typeface="+mj-ea"/>
                        <a:ea typeface="+mj-ea"/>
                      </a:endParaRPr>
                    </a:p>
                  </a:txBody>
                  <a:tcPr marL="7620" marR="7620" marT="7620" marB="0" anchor="ctr"/>
                </a:tc>
                <a:tc vMerge="1">
                  <a:txBody>
                    <a:bodyPr/>
                    <a:lstStyle/>
                    <a:p>
                      <a:pPr algn="l" fontAlgn="ctr"/>
                      <a:endParaRPr lang="zh-TW" altLang="en-US" sz="1200" b="0" i="0" u="none" strike="noStrike" dirty="0">
                        <a:solidFill>
                          <a:srgbClr val="000000"/>
                        </a:solidFill>
                        <a:effectLst/>
                        <a:latin typeface="+mj-ea"/>
                        <a:ea typeface="+mj-ea"/>
                      </a:endParaRPr>
                    </a:p>
                  </a:txBody>
                  <a:tcPr marL="7620" marR="7620" marT="7620" marB="0" anchor="ctr"/>
                </a:tc>
                <a:tc vMerge="1">
                  <a:txBody>
                    <a:bodyPr/>
                    <a:lstStyle/>
                    <a:p>
                      <a:pPr algn="l" fontAlgn="ctr"/>
                      <a:endParaRPr lang="zh-TW" altLang="en-US" sz="1200" b="0" i="0" u="none" strike="noStrike" dirty="0">
                        <a:solidFill>
                          <a:srgbClr val="000000"/>
                        </a:solidFill>
                        <a:effectLst/>
                        <a:latin typeface="+mj-ea"/>
                        <a:ea typeface="+mj-ea"/>
                      </a:endParaRPr>
                    </a:p>
                  </a:txBody>
                  <a:tcPr marL="7620" marR="7620" marT="7620" marB="0" anchor="ctr"/>
                </a:tc>
                <a:extLst>
                  <a:ext uri="{0D108BD9-81ED-4DB2-BD59-A6C34878D82A}">
                    <a16:rowId xmlns:a16="http://schemas.microsoft.com/office/drawing/2014/main" val="1462472021"/>
                  </a:ext>
                </a:extLst>
              </a:tr>
              <a:tr h="1831508">
                <a:tc>
                  <a:txBody>
                    <a:bodyPr/>
                    <a:lstStyle/>
                    <a:p>
                      <a:pPr algn="l" fontAlgn="ctr"/>
                      <a:r>
                        <a:rPr lang="zh-TW" altLang="en-US" sz="1200" u="none" strike="noStrike" dirty="0">
                          <a:effectLst/>
                          <a:latin typeface="+mj-ea"/>
                          <a:ea typeface="+mj-ea"/>
                        </a:rPr>
                        <a:t>概要</a:t>
                      </a:r>
                      <a:endParaRPr lang="zh-TW" altLang="en-US" sz="1200" b="0" i="0" u="none" strike="noStrike" dirty="0">
                        <a:solidFill>
                          <a:srgbClr val="000000"/>
                        </a:solidFill>
                        <a:effectLst/>
                        <a:latin typeface="+mj-ea"/>
                        <a:ea typeface="+mj-ea"/>
                      </a:endParaRPr>
                    </a:p>
                  </a:txBody>
                  <a:tcPr marL="7620" marR="7620" marT="7620" marB="0" anchor="ctr"/>
                </a:tc>
                <a:tc>
                  <a:txBody>
                    <a:bodyPr/>
                    <a:lstStyle/>
                    <a:p>
                      <a:pPr algn="l" fontAlgn="ctr"/>
                      <a:r>
                        <a:rPr lang="zh-TW" altLang="en-US" sz="1200" u="none" strike="noStrike" dirty="0">
                          <a:effectLst/>
                          <a:latin typeface="+mj-ea"/>
                          <a:ea typeface="+mj-ea"/>
                        </a:rPr>
                        <a:t>以馬達旋轉本體掃描方式</a:t>
                      </a:r>
                      <a:endParaRPr lang="zh-TW" altLang="en-US" sz="1200" b="0" i="0" u="none" strike="noStrike" dirty="0">
                        <a:solidFill>
                          <a:srgbClr val="000000"/>
                        </a:solidFill>
                        <a:effectLst/>
                        <a:latin typeface="+mj-ea"/>
                        <a:ea typeface="+mj-ea"/>
                      </a:endParaRPr>
                    </a:p>
                  </a:txBody>
                  <a:tcPr marL="7620" marR="7620" marT="7620" marB="0" anchor="ctr"/>
                </a:tc>
                <a:tc>
                  <a:txBody>
                    <a:bodyPr/>
                    <a:lstStyle/>
                    <a:p>
                      <a:pPr algn="l" fontAlgn="ctr"/>
                      <a:r>
                        <a:rPr lang="zh-TW" altLang="en-US" sz="1200" u="none" strike="noStrike" dirty="0">
                          <a:effectLst/>
                          <a:latin typeface="+mj-ea"/>
                          <a:ea typeface="+mj-ea"/>
                        </a:rPr>
                        <a:t>以馬達驅動鏡子作為光線掃描之機械方式</a:t>
                      </a:r>
                      <a:endParaRPr lang="zh-TW" altLang="en-US" sz="1200" b="0" i="0" u="none" strike="noStrike" dirty="0">
                        <a:solidFill>
                          <a:srgbClr val="000000"/>
                        </a:solidFill>
                        <a:effectLst/>
                        <a:latin typeface="+mj-ea"/>
                        <a:ea typeface="+mj-ea"/>
                      </a:endParaRPr>
                    </a:p>
                  </a:txBody>
                  <a:tcPr marL="7620" marR="7620" marT="7620" marB="0" anchor="ctr"/>
                </a:tc>
                <a:tc>
                  <a:txBody>
                    <a:bodyPr/>
                    <a:lstStyle/>
                    <a:p>
                      <a:pPr algn="l" fontAlgn="ctr"/>
                      <a:r>
                        <a:rPr lang="en-US" altLang="zh-TW" sz="1200" u="none" strike="noStrike" dirty="0">
                          <a:effectLst/>
                          <a:latin typeface="+mj-ea"/>
                          <a:ea typeface="+mj-ea"/>
                        </a:rPr>
                        <a:t>MEMS</a:t>
                      </a:r>
                      <a:r>
                        <a:rPr lang="zh-TW" altLang="en-US" sz="1200" u="none" strike="noStrike" dirty="0">
                          <a:effectLst/>
                          <a:latin typeface="+mj-ea"/>
                          <a:ea typeface="+mj-ea"/>
                        </a:rPr>
                        <a:t>是用半導體製程製造之微小致動裝置，並由</a:t>
                      </a:r>
                      <a:r>
                        <a:rPr lang="en-US" altLang="zh-TW" sz="1200" u="none" strike="noStrike" dirty="0">
                          <a:effectLst/>
                          <a:latin typeface="+mj-ea"/>
                          <a:ea typeface="+mj-ea"/>
                        </a:rPr>
                        <a:t>MEMS</a:t>
                      </a:r>
                      <a:r>
                        <a:rPr lang="zh-TW" altLang="en-US" sz="1200" u="none" strike="noStrike" dirty="0">
                          <a:effectLst/>
                          <a:latin typeface="+mj-ea"/>
                          <a:ea typeface="+mj-ea"/>
                        </a:rPr>
                        <a:t>鏡子掃描之方式</a:t>
                      </a:r>
                      <a:endParaRPr lang="zh-TW" altLang="en-US" sz="1200" b="0" i="0" u="none" strike="noStrike" dirty="0">
                        <a:solidFill>
                          <a:srgbClr val="000000"/>
                        </a:solidFill>
                        <a:effectLst/>
                        <a:latin typeface="+mj-ea"/>
                        <a:ea typeface="+mj-ea"/>
                      </a:endParaRPr>
                    </a:p>
                    <a:p>
                      <a:pPr algn="l" fontAlgn="ctr"/>
                      <a:r>
                        <a:rPr lang="zh-TW" altLang="en-US" sz="1200" u="none" strike="noStrike" dirty="0">
                          <a:effectLst/>
                          <a:latin typeface="+mj-ea"/>
                          <a:ea typeface="+mj-ea"/>
                        </a:rPr>
                        <a:t>雷射光由</a:t>
                      </a:r>
                      <a:r>
                        <a:rPr lang="en-US" altLang="zh-TW" sz="1200" u="none" strike="noStrike" dirty="0">
                          <a:effectLst/>
                          <a:latin typeface="+mj-ea"/>
                          <a:ea typeface="+mj-ea"/>
                        </a:rPr>
                        <a:t>MEMS</a:t>
                      </a:r>
                      <a:r>
                        <a:rPr lang="zh-TW" altLang="en-US" sz="1200" u="none" strike="noStrike" dirty="0">
                          <a:effectLst/>
                          <a:latin typeface="+mj-ea"/>
                          <a:ea typeface="+mj-ea"/>
                        </a:rPr>
                        <a:t>驅動的鏡面反射並掃描</a:t>
                      </a:r>
                      <a:endParaRPr lang="zh-TW" altLang="en-US" sz="1200" b="0" i="0" u="none" strike="noStrike" dirty="0">
                        <a:solidFill>
                          <a:srgbClr val="000000"/>
                        </a:solidFill>
                        <a:effectLst/>
                        <a:latin typeface="+mj-ea"/>
                        <a:ea typeface="+mj-ea"/>
                      </a:endParaRPr>
                    </a:p>
                  </a:txBody>
                  <a:tcPr marL="7620" marR="7620" marT="7620" marB="0" anchor="ctr"/>
                </a:tc>
                <a:tc>
                  <a:txBody>
                    <a:bodyPr/>
                    <a:lstStyle/>
                    <a:p>
                      <a:pPr algn="l" fontAlgn="ctr"/>
                      <a:r>
                        <a:rPr lang="zh-TW" altLang="en-US" sz="1200" u="none" strike="noStrike" dirty="0">
                          <a:effectLst/>
                          <a:latin typeface="+mj-ea"/>
                          <a:ea typeface="+mj-ea"/>
                        </a:rPr>
                        <a:t>一種透過劃分光接收器端來獲得空間分辨率的方法</a:t>
                      </a:r>
                      <a:endParaRPr lang="zh-TW" altLang="en-US" sz="1200" b="0" i="0" u="none" strike="noStrike" dirty="0">
                        <a:solidFill>
                          <a:srgbClr val="000000"/>
                        </a:solidFill>
                        <a:effectLst/>
                        <a:latin typeface="+mj-ea"/>
                        <a:ea typeface="+mj-ea"/>
                      </a:endParaRPr>
                    </a:p>
                    <a:p>
                      <a:pPr algn="l" fontAlgn="ctr"/>
                      <a:r>
                        <a:rPr lang="zh-TW" altLang="en-US" sz="1200" u="none" strike="noStrike" dirty="0">
                          <a:effectLst/>
                          <a:latin typeface="+mj-ea"/>
                          <a:ea typeface="+mj-ea"/>
                        </a:rPr>
                        <a:t>將雷射光束透過透鏡方式擴展後確保視角</a:t>
                      </a:r>
                      <a:endParaRPr lang="zh-TW" altLang="en-US" sz="1200" b="0" i="0" u="none" strike="noStrike" dirty="0">
                        <a:solidFill>
                          <a:srgbClr val="000000"/>
                        </a:solidFill>
                        <a:effectLst/>
                        <a:latin typeface="+mj-ea"/>
                        <a:ea typeface="+mj-ea"/>
                      </a:endParaRPr>
                    </a:p>
                    <a:p>
                      <a:pPr algn="l" fontAlgn="ctr"/>
                      <a:r>
                        <a:rPr lang="zh-TW" altLang="en-US" sz="1200" u="none" strike="noStrike" dirty="0">
                          <a:effectLst/>
                          <a:latin typeface="+mj-ea"/>
                          <a:ea typeface="+mj-ea"/>
                        </a:rPr>
                        <a:t>透過劃分光接收器來識別物體的位置</a:t>
                      </a:r>
                      <a:endParaRPr lang="zh-TW" altLang="en-US" sz="1200" b="0" i="0" u="none" strike="noStrike" dirty="0">
                        <a:solidFill>
                          <a:srgbClr val="000000"/>
                        </a:solidFill>
                        <a:effectLst/>
                        <a:latin typeface="+mj-ea"/>
                        <a:ea typeface="+mj-ea"/>
                      </a:endParaRPr>
                    </a:p>
                  </a:txBody>
                  <a:tcPr marL="7620" marR="7620" marT="7620" marB="0" anchor="ctr"/>
                </a:tc>
                <a:tc>
                  <a:txBody>
                    <a:bodyPr/>
                    <a:lstStyle/>
                    <a:p>
                      <a:pPr algn="l" fontAlgn="ctr"/>
                      <a:r>
                        <a:rPr lang="zh-TW" altLang="en-US" sz="1200" u="none" strike="noStrike" dirty="0">
                          <a:effectLst/>
                          <a:latin typeface="+mj-ea"/>
                          <a:ea typeface="+mj-ea"/>
                        </a:rPr>
                        <a:t>從多個規則排列的光源，將發出的光的相位予以改變產生共振點，藉以控制光行進的指向</a:t>
                      </a:r>
                      <a:endParaRPr lang="zh-TW" altLang="en-US" sz="1200" b="0" i="0" u="none" strike="noStrike" dirty="0">
                        <a:solidFill>
                          <a:srgbClr val="000000"/>
                        </a:solidFill>
                        <a:effectLst/>
                        <a:latin typeface="+mj-ea"/>
                        <a:ea typeface="+mj-ea"/>
                      </a:endParaRPr>
                    </a:p>
                  </a:txBody>
                  <a:tcPr marL="7620" marR="7620" marT="7620" marB="0" anchor="ctr"/>
                </a:tc>
                <a:extLst>
                  <a:ext uri="{0D108BD9-81ED-4DB2-BD59-A6C34878D82A}">
                    <a16:rowId xmlns:a16="http://schemas.microsoft.com/office/drawing/2014/main" val="3891581691"/>
                  </a:ext>
                </a:extLst>
              </a:tr>
              <a:tr h="685641">
                <a:tc>
                  <a:txBody>
                    <a:bodyPr/>
                    <a:lstStyle/>
                    <a:p>
                      <a:pPr algn="l" fontAlgn="ctr"/>
                      <a:r>
                        <a:rPr lang="zh-TW" altLang="en-US" sz="1200" u="none" strike="noStrike" dirty="0">
                          <a:effectLst/>
                          <a:latin typeface="+mj-ea"/>
                          <a:ea typeface="+mj-ea"/>
                        </a:rPr>
                        <a:t>優點</a:t>
                      </a:r>
                      <a:endParaRPr lang="zh-TW" altLang="en-US" sz="1200" b="0" i="0" u="none" strike="noStrike" dirty="0">
                        <a:solidFill>
                          <a:srgbClr val="000000"/>
                        </a:solidFill>
                        <a:effectLst/>
                        <a:latin typeface="+mj-ea"/>
                        <a:ea typeface="+mj-ea"/>
                      </a:endParaRPr>
                    </a:p>
                  </a:txBody>
                  <a:tcPr marL="7620" marR="7620" marT="7620" marB="0" anchor="ctr">
                    <a:solidFill>
                      <a:schemeClr val="accent5"/>
                    </a:solidFill>
                  </a:tcPr>
                </a:tc>
                <a:tc>
                  <a:txBody>
                    <a:bodyPr/>
                    <a:lstStyle/>
                    <a:p>
                      <a:pPr algn="l" fontAlgn="ctr"/>
                      <a:r>
                        <a:rPr lang="zh-TW" altLang="en-US" sz="1200" u="none" strike="noStrike" dirty="0">
                          <a:effectLst/>
                          <a:latin typeface="+mj-ea"/>
                          <a:ea typeface="+mj-ea"/>
                        </a:rPr>
                        <a:t>市場實績多</a:t>
                      </a:r>
                      <a:endParaRPr lang="zh-TW" altLang="en-US" sz="1200" b="0" i="0" u="none" strike="noStrike" dirty="0">
                        <a:solidFill>
                          <a:srgbClr val="000000"/>
                        </a:solidFill>
                        <a:effectLst/>
                        <a:latin typeface="+mj-ea"/>
                        <a:ea typeface="+mj-ea"/>
                      </a:endParaRPr>
                    </a:p>
                  </a:txBody>
                  <a:tcPr marL="7620" marR="7620" marT="7620" marB="0" anchor="ctr">
                    <a:solidFill>
                      <a:schemeClr val="accent5"/>
                    </a:solidFill>
                  </a:tcPr>
                </a:tc>
                <a:tc>
                  <a:txBody>
                    <a:bodyPr/>
                    <a:lstStyle/>
                    <a:p>
                      <a:pPr algn="l" fontAlgn="ctr"/>
                      <a:r>
                        <a:rPr lang="zh-TW" altLang="en-US" sz="1200" u="none" strike="noStrike" dirty="0">
                          <a:effectLst/>
                          <a:latin typeface="+mj-ea"/>
                          <a:ea typeface="+mj-ea"/>
                        </a:rPr>
                        <a:t>市場實績多</a:t>
                      </a:r>
                      <a:endParaRPr lang="zh-TW" altLang="en-US" sz="1200" b="0" i="0" u="none" strike="noStrike" dirty="0">
                        <a:solidFill>
                          <a:srgbClr val="000000"/>
                        </a:solidFill>
                        <a:effectLst/>
                        <a:latin typeface="+mj-ea"/>
                        <a:ea typeface="+mj-ea"/>
                      </a:endParaRPr>
                    </a:p>
                  </a:txBody>
                  <a:tcPr marL="7620" marR="7620" marT="7620" marB="0" anchor="ctr">
                    <a:solidFill>
                      <a:schemeClr val="accent5"/>
                    </a:solidFill>
                  </a:tcPr>
                </a:tc>
                <a:tc>
                  <a:txBody>
                    <a:bodyPr/>
                    <a:lstStyle/>
                    <a:p>
                      <a:pPr algn="l" fontAlgn="ctr"/>
                      <a:r>
                        <a:rPr lang="zh-TW" altLang="en-US" sz="1200" u="none" strike="noStrike" dirty="0">
                          <a:effectLst/>
                          <a:latin typeface="+mj-ea"/>
                          <a:ea typeface="+mj-ea"/>
                        </a:rPr>
                        <a:t>小尺吋、降低成本有利</a:t>
                      </a:r>
                      <a:endParaRPr lang="zh-TW" altLang="en-US" sz="1200" b="0" i="0" u="none" strike="noStrike" dirty="0">
                        <a:solidFill>
                          <a:srgbClr val="000000"/>
                        </a:solidFill>
                        <a:effectLst/>
                        <a:latin typeface="+mj-ea"/>
                        <a:ea typeface="+mj-ea"/>
                      </a:endParaRPr>
                    </a:p>
                  </a:txBody>
                  <a:tcPr marL="7620" marR="7620" marT="7620" marB="0" anchor="ctr">
                    <a:solidFill>
                      <a:schemeClr val="accent5"/>
                    </a:solidFill>
                  </a:tcPr>
                </a:tc>
                <a:tc>
                  <a:txBody>
                    <a:bodyPr/>
                    <a:lstStyle/>
                    <a:p>
                      <a:pPr algn="l" fontAlgn="ctr"/>
                      <a:r>
                        <a:rPr lang="zh-TW" altLang="en-US" sz="1200" u="none" strike="noStrike" dirty="0">
                          <a:effectLst/>
                          <a:latin typeface="+mj-ea"/>
                          <a:ea typeface="+mj-ea"/>
                        </a:rPr>
                        <a:t>結構簡單，體積小、成本低</a:t>
                      </a:r>
                      <a:endParaRPr lang="zh-TW" altLang="en-US" sz="1200" b="0" i="0" u="none" strike="noStrike" dirty="0">
                        <a:solidFill>
                          <a:srgbClr val="000000"/>
                        </a:solidFill>
                        <a:effectLst/>
                        <a:latin typeface="+mj-ea"/>
                        <a:ea typeface="+mj-ea"/>
                      </a:endParaRPr>
                    </a:p>
                  </a:txBody>
                  <a:tcPr marL="7620" marR="7620" marT="7620" marB="0" anchor="ctr">
                    <a:solidFill>
                      <a:schemeClr val="accent5"/>
                    </a:solidFill>
                  </a:tcPr>
                </a:tc>
                <a:tc>
                  <a:txBody>
                    <a:bodyPr/>
                    <a:lstStyle/>
                    <a:p>
                      <a:pPr algn="l" fontAlgn="ctr"/>
                      <a:r>
                        <a:rPr lang="zh-TW" altLang="en-US" sz="1200" u="none" strike="noStrike" dirty="0">
                          <a:effectLst/>
                          <a:latin typeface="+mj-ea"/>
                          <a:ea typeface="+mj-ea"/>
                        </a:rPr>
                        <a:t>不需要移動型零件，具小型化和降低成本潛力</a:t>
                      </a:r>
                      <a:endParaRPr lang="zh-TW" altLang="en-US" sz="1200" b="0" i="0" u="none" strike="noStrike" dirty="0">
                        <a:solidFill>
                          <a:srgbClr val="000000"/>
                        </a:solidFill>
                        <a:effectLst/>
                        <a:latin typeface="+mj-ea"/>
                        <a:ea typeface="+mj-ea"/>
                      </a:endParaRPr>
                    </a:p>
                  </a:txBody>
                  <a:tcPr marL="7620" marR="7620" marT="7620" marB="0" anchor="ctr">
                    <a:solidFill>
                      <a:schemeClr val="accent5"/>
                    </a:solidFill>
                  </a:tcPr>
                </a:tc>
                <a:extLst>
                  <a:ext uri="{0D108BD9-81ED-4DB2-BD59-A6C34878D82A}">
                    <a16:rowId xmlns:a16="http://schemas.microsoft.com/office/drawing/2014/main" val="2202329284"/>
                  </a:ext>
                </a:extLst>
              </a:tr>
              <a:tr h="685641">
                <a:tc>
                  <a:txBody>
                    <a:bodyPr/>
                    <a:lstStyle/>
                    <a:p>
                      <a:pPr algn="l" fontAlgn="ctr"/>
                      <a:r>
                        <a:rPr lang="zh-TW" altLang="en-US" sz="1200" u="none" strike="noStrike">
                          <a:effectLst/>
                          <a:latin typeface="+mj-ea"/>
                          <a:ea typeface="+mj-ea"/>
                        </a:rPr>
                        <a:t>缺點</a:t>
                      </a:r>
                      <a:r>
                        <a:rPr lang="en-US" altLang="zh-TW" sz="1200" u="none" strike="noStrike">
                          <a:effectLst/>
                          <a:latin typeface="+mj-ea"/>
                          <a:ea typeface="+mj-ea"/>
                        </a:rPr>
                        <a:t>(</a:t>
                      </a:r>
                      <a:r>
                        <a:rPr lang="zh-TW" altLang="en-US" sz="1200" u="none" strike="noStrike">
                          <a:effectLst/>
                          <a:latin typeface="+mj-ea"/>
                          <a:ea typeface="+mj-ea"/>
                        </a:rPr>
                        <a:t>課題</a:t>
                      </a:r>
                      <a:r>
                        <a:rPr lang="en-US" altLang="zh-TW" sz="1200" u="none" strike="noStrike">
                          <a:effectLst/>
                          <a:latin typeface="+mj-ea"/>
                          <a:ea typeface="+mj-ea"/>
                        </a:rPr>
                        <a:t>)</a:t>
                      </a:r>
                      <a:endParaRPr lang="en-US" altLang="zh-TW" sz="1200" b="0" i="0" u="none" strike="noStrike">
                        <a:solidFill>
                          <a:srgbClr val="000000"/>
                        </a:solidFill>
                        <a:effectLst/>
                        <a:latin typeface="+mj-ea"/>
                        <a:ea typeface="+mj-ea"/>
                      </a:endParaRPr>
                    </a:p>
                  </a:txBody>
                  <a:tcPr marL="7620" marR="7620" marT="7620" marB="0" anchor="ctr"/>
                </a:tc>
                <a:tc>
                  <a:txBody>
                    <a:bodyPr/>
                    <a:lstStyle/>
                    <a:p>
                      <a:pPr algn="l" fontAlgn="ctr"/>
                      <a:r>
                        <a:rPr lang="zh-TW" altLang="en-US" sz="1200" u="none" strike="noStrike">
                          <a:effectLst/>
                          <a:latin typeface="+mj-ea"/>
                          <a:ea typeface="+mj-ea"/>
                        </a:rPr>
                        <a:t>不利於小型化及成本</a:t>
                      </a:r>
                      <a:endParaRPr lang="zh-TW" altLang="en-US" sz="1200" b="0" i="0" u="none" strike="noStrike">
                        <a:solidFill>
                          <a:srgbClr val="000000"/>
                        </a:solidFill>
                        <a:effectLst/>
                        <a:latin typeface="+mj-ea"/>
                        <a:ea typeface="+mj-ea"/>
                      </a:endParaRPr>
                    </a:p>
                  </a:txBody>
                  <a:tcPr marL="7620" marR="7620" marT="7620" marB="0" anchor="ctr"/>
                </a:tc>
                <a:tc>
                  <a:txBody>
                    <a:bodyPr/>
                    <a:lstStyle/>
                    <a:p>
                      <a:pPr algn="l" fontAlgn="ctr"/>
                      <a:r>
                        <a:rPr lang="zh-TW" altLang="en-US" sz="1200" u="none" strike="noStrike">
                          <a:effectLst/>
                          <a:latin typeface="+mj-ea"/>
                          <a:ea typeface="+mj-ea"/>
                        </a:rPr>
                        <a:t>不利於小型化及成本</a:t>
                      </a:r>
                      <a:endParaRPr lang="zh-TW" altLang="en-US" sz="1200" b="0" i="0" u="none" strike="noStrike">
                        <a:solidFill>
                          <a:srgbClr val="000000"/>
                        </a:solidFill>
                        <a:effectLst/>
                        <a:latin typeface="+mj-ea"/>
                        <a:ea typeface="+mj-ea"/>
                      </a:endParaRPr>
                    </a:p>
                  </a:txBody>
                  <a:tcPr marL="7620" marR="7620" marT="7620" marB="0" anchor="ctr"/>
                </a:tc>
                <a:tc>
                  <a:txBody>
                    <a:bodyPr/>
                    <a:lstStyle/>
                    <a:p>
                      <a:pPr algn="l" fontAlgn="ctr"/>
                      <a:r>
                        <a:rPr lang="en-US" altLang="zh-TW" sz="1200" u="none" strike="noStrike" dirty="0">
                          <a:effectLst/>
                          <a:latin typeface="+mj-ea"/>
                          <a:ea typeface="+mj-ea"/>
                        </a:rPr>
                        <a:t>MEMS</a:t>
                      </a:r>
                      <a:r>
                        <a:rPr lang="zh-TW" altLang="en-US" sz="1200" u="none" strike="noStrike" dirty="0">
                          <a:effectLst/>
                          <a:latin typeface="+mj-ea"/>
                          <a:ea typeface="+mj-ea"/>
                        </a:rPr>
                        <a:t>鏡片偏轉角度被限制，使得難以加寬視角</a:t>
                      </a:r>
                      <a:endParaRPr lang="zh-TW" altLang="en-US" sz="1200" b="0" i="0" u="none" strike="noStrike" dirty="0">
                        <a:solidFill>
                          <a:srgbClr val="000000"/>
                        </a:solidFill>
                        <a:effectLst/>
                        <a:latin typeface="+mj-ea"/>
                        <a:ea typeface="+mj-ea"/>
                      </a:endParaRPr>
                    </a:p>
                  </a:txBody>
                  <a:tcPr marL="7620" marR="7620" marT="7620" marB="0" anchor="ctr"/>
                </a:tc>
                <a:tc>
                  <a:txBody>
                    <a:bodyPr/>
                    <a:lstStyle/>
                    <a:p>
                      <a:pPr algn="l" fontAlgn="ctr"/>
                      <a:r>
                        <a:rPr lang="zh-TW" altLang="en-US" sz="1200" u="none" strike="noStrike">
                          <a:effectLst/>
                          <a:latin typeface="+mj-ea"/>
                          <a:ea typeface="+mj-ea"/>
                        </a:rPr>
                        <a:t>由於雷射光被擴散，靈敏度降低，檢測距離短</a:t>
                      </a:r>
                      <a:endParaRPr lang="zh-TW" altLang="en-US" sz="1200" b="0" i="0" u="none" strike="noStrike">
                        <a:solidFill>
                          <a:srgbClr val="000000"/>
                        </a:solidFill>
                        <a:effectLst/>
                        <a:latin typeface="+mj-ea"/>
                        <a:ea typeface="+mj-ea"/>
                      </a:endParaRPr>
                    </a:p>
                  </a:txBody>
                  <a:tcPr marL="7620" marR="7620" marT="7620" marB="0" anchor="ctr"/>
                </a:tc>
                <a:tc>
                  <a:txBody>
                    <a:bodyPr/>
                    <a:lstStyle/>
                    <a:p>
                      <a:pPr algn="l" fontAlgn="ctr"/>
                      <a:r>
                        <a:rPr lang="zh-TW" altLang="en-US" sz="1200" u="none" strike="noStrike" dirty="0">
                          <a:effectLst/>
                          <a:latin typeface="+mj-ea"/>
                          <a:ea typeface="+mj-ea"/>
                        </a:rPr>
                        <a:t>要精確控制每個光源發出的光相位非常困難</a:t>
                      </a:r>
                      <a:endParaRPr lang="zh-TW" altLang="en-US" sz="1200" b="0" i="0" u="none" strike="noStrike" dirty="0">
                        <a:solidFill>
                          <a:srgbClr val="000000"/>
                        </a:solidFill>
                        <a:effectLst/>
                        <a:latin typeface="+mj-ea"/>
                        <a:ea typeface="+mj-ea"/>
                      </a:endParaRPr>
                    </a:p>
                  </a:txBody>
                  <a:tcPr marL="7620" marR="7620" marT="7620" marB="0" anchor="ctr"/>
                </a:tc>
                <a:extLst>
                  <a:ext uri="{0D108BD9-81ED-4DB2-BD59-A6C34878D82A}">
                    <a16:rowId xmlns:a16="http://schemas.microsoft.com/office/drawing/2014/main" val="2747892586"/>
                  </a:ext>
                </a:extLst>
              </a:tr>
            </a:tbl>
          </a:graphicData>
        </a:graphic>
      </p:graphicFrame>
    </p:spTree>
    <p:extLst>
      <p:ext uri="{BB962C8B-B14F-4D97-AF65-F5344CB8AC3E}">
        <p14:creationId xmlns:p14="http://schemas.microsoft.com/office/powerpoint/2010/main" val="18121190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FEE28C-5B60-4B6D-85B2-A8C7B552BAAF}"/>
              </a:ext>
            </a:extLst>
          </p:cNvPr>
          <p:cNvSpPr>
            <a:spLocks noGrp="1"/>
          </p:cNvSpPr>
          <p:nvPr>
            <p:ph type="title"/>
          </p:nvPr>
        </p:nvSpPr>
        <p:spPr/>
        <p:txBody>
          <a:bodyPr/>
          <a:lstStyle/>
          <a:p>
            <a:r>
              <a:rPr lang="zh-TW" altLang="en-US" dirty="0"/>
              <a:t>車用</a:t>
            </a:r>
            <a:r>
              <a:rPr lang="en-US" altLang="zh-TW" dirty="0"/>
              <a:t>LiDAR</a:t>
            </a:r>
            <a:r>
              <a:rPr lang="zh-TW" altLang="en-US" dirty="0"/>
              <a:t>主要發展企業</a:t>
            </a:r>
          </a:p>
        </p:txBody>
      </p:sp>
      <p:graphicFrame>
        <p:nvGraphicFramePr>
          <p:cNvPr id="4" name="表格 3">
            <a:extLst>
              <a:ext uri="{FF2B5EF4-FFF2-40B4-BE49-F238E27FC236}">
                <a16:creationId xmlns:a16="http://schemas.microsoft.com/office/drawing/2014/main" id="{9A0E794A-EFD6-4280-8527-FFA79F7EF6F1}"/>
              </a:ext>
            </a:extLst>
          </p:cNvPr>
          <p:cNvGraphicFramePr>
            <a:graphicFrameLocks noGrp="1"/>
          </p:cNvGraphicFramePr>
          <p:nvPr>
            <p:extLst>
              <p:ext uri="{D42A27DB-BD31-4B8C-83A1-F6EECF244321}">
                <p14:modId xmlns:p14="http://schemas.microsoft.com/office/powerpoint/2010/main" val="3807417088"/>
              </p:ext>
            </p:extLst>
          </p:nvPr>
        </p:nvGraphicFramePr>
        <p:xfrm>
          <a:off x="755576" y="1014941"/>
          <a:ext cx="6120680" cy="2175405"/>
        </p:xfrm>
        <a:graphic>
          <a:graphicData uri="http://schemas.openxmlformats.org/drawingml/2006/table">
            <a:tbl>
              <a:tblPr firstRow="1" firstCol="1" bandRow="1">
                <a:tableStyleId>{5940675A-B579-460E-94D1-54222C63F5DA}</a:tableStyleId>
              </a:tblPr>
              <a:tblGrid>
                <a:gridCol w="1594825">
                  <a:extLst>
                    <a:ext uri="{9D8B030D-6E8A-4147-A177-3AD203B41FA5}">
                      <a16:colId xmlns:a16="http://schemas.microsoft.com/office/drawing/2014/main" val="1818809567"/>
                    </a:ext>
                  </a:extLst>
                </a:gridCol>
                <a:gridCol w="4525855">
                  <a:extLst>
                    <a:ext uri="{9D8B030D-6E8A-4147-A177-3AD203B41FA5}">
                      <a16:colId xmlns:a16="http://schemas.microsoft.com/office/drawing/2014/main" val="1900584967"/>
                    </a:ext>
                  </a:extLst>
                </a:gridCol>
              </a:tblGrid>
              <a:tr h="241712">
                <a:tc>
                  <a:txBody>
                    <a:bodyPr/>
                    <a:lstStyle/>
                    <a:p>
                      <a:pPr algn="ctr">
                        <a:spcAft>
                          <a:spcPts val="0"/>
                        </a:spcAft>
                      </a:pPr>
                      <a:r>
                        <a:rPr lang="zh-TW" sz="1200" kern="0" dirty="0">
                          <a:effectLst/>
                          <a:latin typeface="+mj-ea"/>
                          <a:ea typeface="+mj-ea"/>
                        </a:rPr>
                        <a:t>掃描方式</a:t>
                      </a:r>
                      <a:endParaRPr lang="zh-TW" sz="1200" kern="100" dirty="0">
                        <a:effectLst/>
                        <a:latin typeface="+mj-ea"/>
                        <a:ea typeface="+mj-ea"/>
                        <a:cs typeface="Times New Roman" panose="02020603050405020304" pitchFamily="18" charset="0"/>
                      </a:endParaRPr>
                    </a:p>
                  </a:txBody>
                  <a:tcPr marL="68580" marR="68580" marT="0" marB="0">
                    <a:solidFill>
                      <a:srgbClr val="FFCC99"/>
                    </a:solidFill>
                  </a:tcPr>
                </a:tc>
                <a:tc>
                  <a:txBody>
                    <a:bodyPr/>
                    <a:lstStyle/>
                    <a:p>
                      <a:pPr algn="ctr">
                        <a:spcAft>
                          <a:spcPts val="0"/>
                        </a:spcAft>
                      </a:pPr>
                      <a:r>
                        <a:rPr lang="zh-TW" sz="1200" kern="0" dirty="0">
                          <a:effectLst/>
                          <a:latin typeface="+mj-ea"/>
                          <a:ea typeface="+mj-ea"/>
                        </a:rPr>
                        <a:t>主要發展企業</a:t>
                      </a:r>
                      <a:endParaRPr lang="zh-TW" sz="1200" kern="100" dirty="0">
                        <a:effectLst/>
                        <a:latin typeface="+mj-ea"/>
                        <a:ea typeface="+mj-ea"/>
                        <a:cs typeface="Times New Roman" panose="02020603050405020304" pitchFamily="18" charset="0"/>
                      </a:endParaRPr>
                    </a:p>
                  </a:txBody>
                  <a:tcPr marL="68580" marR="68580" marT="0" marB="0">
                    <a:solidFill>
                      <a:srgbClr val="FFCC99"/>
                    </a:solidFill>
                  </a:tcPr>
                </a:tc>
                <a:extLst>
                  <a:ext uri="{0D108BD9-81ED-4DB2-BD59-A6C34878D82A}">
                    <a16:rowId xmlns:a16="http://schemas.microsoft.com/office/drawing/2014/main" val="2069313780"/>
                  </a:ext>
                </a:extLst>
              </a:tr>
              <a:tr h="725135">
                <a:tc>
                  <a:txBody>
                    <a:bodyPr/>
                    <a:lstStyle/>
                    <a:p>
                      <a:pPr>
                        <a:spcAft>
                          <a:spcPts val="0"/>
                        </a:spcAft>
                      </a:pPr>
                      <a:r>
                        <a:rPr lang="zh-TW" sz="1200" kern="0" dirty="0">
                          <a:effectLst/>
                          <a:latin typeface="+mj-ea"/>
                          <a:ea typeface="+mj-ea"/>
                        </a:rPr>
                        <a:t>機械式掃描旋轉</a:t>
                      </a:r>
                      <a:endParaRPr lang="zh-TW" sz="1200" kern="100" dirty="0">
                        <a:effectLst/>
                        <a:latin typeface="+mj-ea"/>
                        <a:ea typeface="+mj-ea"/>
                        <a:cs typeface="Times New Roman" panose="02020603050405020304" pitchFamily="18" charset="0"/>
                      </a:endParaRPr>
                    </a:p>
                  </a:txBody>
                  <a:tcPr marL="68580" marR="68580" marT="0" marB="0"/>
                </a:tc>
                <a:tc>
                  <a:txBody>
                    <a:bodyPr/>
                    <a:lstStyle/>
                    <a:p>
                      <a:pPr>
                        <a:spcAft>
                          <a:spcPts val="0"/>
                        </a:spcAft>
                      </a:pPr>
                      <a:r>
                        <a:rPr lang="en-US" altLang="zh-TW" sz="1200" kern="0" dirty="0" err="1">
                          <a:solidFill>
                            <a:schemeClr val="tx1"/>
                          </a:solidFill>
                          <a:effectLst/>
                          <a:latin typeface="+mj-ea"/>
                          <a:ea typeface="+mj-ea"/>
                        </a:rPr>
                        <a:t>AEye</a:t>
                      </a:r>
                      <a:r>
                        <a:rPr lang="zh-TW" altLang="zh-TW" sz="1200" kern="0" dirty="0">
                          <a:solidFill>
                            <a:schemeClr val="tx1"/>
                          </a:solidFill>
                          <a:effectLst/>
                          <a:latin typeface="+mj-ea"/>
                          <a:ea typeface="+mj-ea"/>
                        </a:rPr>
                        <a:t>、</a:t>
                      </a:r>
                      <a:r>
                        <a:rPr lang="en-US" altLang="zh-TW" sz="1200" kern="0" dirty="0">
                          <a:solidFill>
                            <a:schemeClr val="tx1"/>
                          </a:solidFill>
                          <a:effectLst/>
                          <a:latin typeface="+mj-ea"/>
                          <a:ea typeface="+mj-ea"/>
                        </a:rPr>
                        <a:t>Blackmore</a:t>
                      </a:r>
                      <a:r>
                        <a:rPr lang="zh-TW" altLang="zh-TW" sz="1200" kern="0" dirty="0">
                          <a:solidFill>
                            <a:schemeClr val="tx1"/>
                          </a:solidFill>
                          <a:effectLst/>
                          <a:latin typeface="+mj-ea"/>
                          <a:ea typeface="+mj-ea"/>
                        </a:rPr>
                        <a:t>、</a:t>
                      </a:r>
                      <a:r>
                        <a:rPr lang="en-US" altLang="zh-TW" sz="1200" kern="0" dirty="0">
                          <a:solidFill>
                            <a:schemeClr val="tx1"/>
                          </a:solidFill>
                          <a:effectLst/>
                          <a:latin typeface="+mj-ea"/>
                          <a:ea typeface="+mj-ea"/>
                        </a:rPr>
                        <a:t>Hokuyo</a:t>
                      </a:r>
                      <a:r>
                        <a:rPr lang="zh-TW" altLang="zh-TW" sz="1200" kern="0" dirty="0">
                          <a:solidFill>
                            <a:schemeClr val="tx1"/>
                          </a:solidFill>
                          <a:effectLst/>
                          <a:latin typeface="+mj-ea"/>
                          <a:ea typeface="+mj-ea"/>
                        </a:rPr>
                        <a:t>、</a:t>
                      </a:r>
                      <a:r>
                        <a:rPr lang="en-US" sz="1200" kern="0" dirty="0" err="1">
                          <a:solidFill>
                            <a:schemeClr val="tx1"/>
                          </a:solidFill>
                          <a:effectLst/>
                          <a:latin typeface="+mj-ea"/>
                          <a:ea typeface="+mj-ea"/>
                        </a:rPr>
                        <a:t>ibeo</a:t>
                      </a:r>
                      <a:r>
                        <a:rPr lang="zh-TW" sz="1200" kern="0" dirty="0">
                          <a:solidFill>
                            <a:schemeClr val="tx1"/>
                          </a:solidFill>
                          <a:effectLst/>
                          <a:latin typeface="+mj-ea"/>
                          <a:ea typeface="+mj-ea"/>
                        </a:rPr>
                        <a:t>、</a:t>
                      </a:r>
                      <a:r>
                        <a:rPr lang="en-US" sz="1200" kern="0" dirty="0">
                          <a:solidFill>
                            <a:schemeClr val="tx1"/>
                          </a:solidFill>
                          <a:effectLst/>
                          <a:latin typeface="+mj-ea"/>
                          <a:ea typeface="+mj-ea"/>
                        </a:rPr>
                        <a:t>Konica Minolta</a:t>
                      </a:r>
                      <a:r>
                        <a:rPr lang="zh-TW" sz="1200" kern="0" dirty="0">
                          <a:solidFill>
                            <a:schemeClr val="tx1"/>
                          </a:solidFill>
                          <a:effectLst/>
                          <a:latin typeface="+mj-ea"/>
                          <a:ea typeface="+mj-ea"/>
                        </a:rPr>
                        <a:t>、</a:t>
                      </a:r>
                      <a:r>
                        <a:rPr lang="en-US" sz="1200" kern="0" dirty="0">
                          <a:solidFill>
                            <a:schemeClr val="tx1"/>
                          </a:solidFill>
                          <a:effectLst/>
                          <a:latin typeface="+mj-ea"/>
                          <a:ea typeface="+mj-ea"/>
                        </a:rPr>
                        <a:t>Lightwave</a:t>
                      </a:r>
                      <a:r>
                        <a:rPr lang="zh-TW" altLang="en-US" sz="1200" kern="0" dirty="0">
                          <a:solidFill>
                            <a:schemeClr val="tx1"/>
                          </a:solidFill>
                          <a:effectLst/>
                          <a:latin typeface="+mj-ea"/>
                          <a:ea typeface="+mj-ea"/>
                        </a:rPr>
                        <a:t>、</a:t>
                      </a:r>
                      <a:r>
                        <a:rPr lang="en-US" altLang="zh-TW" sz="1200" kern="0" dirty="0" err="1">
                          <a:solidFill>
                            <a:schemeClr val="tx1"/>
                          </a:solidFill>
                          <a:effectLst/>
                          <a:latin typeface="+mj-ea"/>
                          <a:ea typeface="+mj-ea"/>
                        </a:rPr>
                        <a:t>Luminar</a:t>
                      </a:r>
                      <a:r>
                        <a:rPr lang="en-US" altLang="zh-TW" sz="1200" kern="0" dirty="0">
                          <a:solidFill>
                            <a:schemeClr val="tx1"/>
                          </a:solidFill>
                          <a:effectLst/>
                          <a:latin typeface="+mj-ea"/>
                          <a:ea typeface="+mj-ea"/>
                        </a:rPr>
                        <a:t> </a:t>
                      </a:r>
                      <a:r>
                        <a:rPr lang="zh-TW" altLang="zh-TW" sz="1200" kern="0" dirty="0">
                          <a:solidFill>
                            <a:schemeClr val="tx1"/>
                          </a:solidFill>
                          <a:effectLst/>
                          <a:latin typeface="+mj-ea"/>
                          <a:ea typeface="+mj-ea"/>
                        </a:rPr>
                        <a:t>、</a:t>
                      </a:r>
                      <a:r>
                        <a:rPr lang="en-US" altLang="zh-TW" sz="1200" kern="0" dirty="0">
                          <a:solidFill>
                            <a:schemeClr val="tx1"/>
                          </a:solidFill>
                          <a:effectLst/>
                          <a:latin typeface="+mj-ea"/>
                          <a:ea typeface="+mj-ea"/>
                        </a:rPr>
                        <a:t>NEPTEC</a:t>
                      </a:r>
                      <a:r>
                        <a:rPr lang="zh-TW" altLang="en-US" sz="1200" kern="0" dirty="0">
                          <a:solidFill>
                            <a:schemeClr val="tx1"/>
                          </a:solidFill>
                          <a:effectLst/>
                          <a:latin typeface="+mj-ea"/>
                          <a:ea typeface="+mj-ea"/>
                        </a:rPr>
                        <a:t>、</a:t>
                      </a:r>
                      <a:r>
                        <a:rPr lang="en-US" altLang="zh-TW" sz="1200" kern="0" dirty="0">
                          <a:solidFill>
                            <a:schemeClr val="tx1"/>
                          </a:solidFill>
                          <a:effectLst/>
                          <a:latin typeface="+mj-ea"/>
                          <a:ea typeface="+mj-ea"/>
                        </a:rPr>
                        <a:t>OCULAR</a:t>
                      </a:r>
                      <a:r>
                        <a:rPr lang="zh-TW" altLang="en-US" sz="1200" kern="0" dirty="0">
                          <a:solidFill>
                            <a:schemeClr val="tx1"/>
                          </a:solidFill>
                          <a:effectLst/>
                          <a:latin typeface="+mj-ea"/>
                          <a:ea typeface="+mj-ea"/>
                        </a:rPr>
                        <a:t>、</a:t>
                      </a:r>
                      <a:r>
                        <a:rPr lang="en-US" sz="1200" kern="0" dirty="0">
                          <a:solidFill>
                            <a:schemeClr val="tx1"/>
                          </a:solidFill>
                          <a:effectLst/>
                          <a:latin typeface="+mj-ea"/>
                          <a:ea typeface="+mj-ea"/>
                        </a:rPr>
                        <a:t>Optronics</a:t>
                      </a:r>
                      <a:r>
                        <a:rPr lang="zh-TW" sz="1200" kern="0" dirty="0">
                          <a:solidFill>
                            <a:schemeClr val="tx1"/>
                          </a:solidFill>
                          <a:effectLst/>
                          <a:latin typeface="+mj-ea"/>
                          <a:ea typeface="+mj-ea"/>
                        </a:rPr>
                        <a:t>、</a:t>
                      </a:r>
                      <a:r>
                        <a:rPr lang="en-US" sz="1200" kern="0" dirty="0">
                          <a:solidFill>
                            <a:schemeClr val="tx1"/>
                          </a:solidFill>
                          <a:effectLst/>
                          <a:latin typeface="+mj-ea"/>
                          <a:ea typeface="+mj-ea"/>
                        </a:rPr>
                        <a:t>Ouster</a:t>
                      </a:r>
                      <a:r>
                        <a:rPr lang="zh-TW" sz="1200" kern="0" dirty="0">
                          <a:solidFill>
                            <a:schemeClr val="tx1"/>
                          </a:solidFill>
                          <a:effectLst/>
                          <a:latin typeface="+mj-ea"/>
                          <a:ea typeface="+mj-ea"/>
                        </a:rPr>
                        <a:t>、</a:t>
                      </a:r>
                      <a:r>
                        <a:rPr lang="en-US" altLang="zh-TW" sz="1200" kern="0" dirty="0">
                          <a:solidFill>
                            <a:schemeClr val="tx1"/>
                          </a:solidFill>
                          <a:effectLst/>
                          <a:latin typeface="+mj-ea"/>
                          <a:ea typeface="+mj-ea"/>
                        </a:rPr>
                        <a:t>Panasonic</a:t>
                      </a:r>
                      <a:r>
                        <a:rPr lang="zh-TW" altLang="en-US" sz="1200" kern="0" dirty="0">
                          <a:solidFill>
                            <a:schemeClr val="tx1"/>
                          </a:solidFill>
                          <a:effectLst/>
                          <a:latin typeface="+mj-ea"/>
                          <a:ea typeface="+mj-ea"/>
                        </a:rPr>
                        <a:t>、</a:t>
                      </a:r>
                      <a:r>
                        <a:rPr lang="en-US" altLang="zh-TW" sz="1200" kern="0" dirty="0" err="1">
                          <a:solidFill>
                            <a:schemeClr val="tx1"/>
                          </a:solidFill>
                          <a:effectLst/>
                          <a:latin typeface="+mj-ea"/>
                          <a:ea typeface="+mj-ea"/>
                        </a:rPr>
                        <a:t>Valeo</a:t>
                      </a:r>
                      <a:r>
                        <a:rPr lang="zh-TW" altLang="en-US" sz="1200" kern="0" dirty="0">
                          <a:solidFill>
                            <a:schemeClr val="tx1"/>
                          </a:solidFill>
                          <a:effectLst/>
                          <a:latin typeface="+mj-ea"/>
                          <a:ea typeface="+mj-ea"/>
                        </a:rPr>
                        <a:t>、</a:t>
                      </a:r>
                      <a:r>
                        <a:rPr lang="en-US" altLang="zh-TW" sz="1200" kern="0" dirty="0" err="1">
                          <a:solidFill>
                            <a:schemeClr val="tx1"/>
                          </a:solidFill>
                          <a:effectLst/>
                          <a:latin typeface="+mj-ea"/>
                          <a:ea typeface="+mj-ea"/>
                        </a:rPr>
                        <a:t>Velodyne</a:t>
                      </a:r>
                      <a:endParaRPr lang="zh-TW" sz="1200" kern="100" dirty="0">
                        <a:solidFill>
                          <a:schemeClr val="tx1"/>
                        </a:solidFill>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3400557053"/>
                  </a:ext>
                </a:extLst>
              </a:tr>
              <a:tr h="483423">
                <a:tc>
                  <a:txBody>
                    <a:bodyPr/>
                    <a:lstStyle/>
                    <a:p>
                      <a:pPr>
                        <a:spcAft>
                          <a:spcPts val="0"/>
                        </a:spcAft>
                      </a:pPr>
                      <a:r>
                        <a:rPr lang="en-US" sz="1200" kern="0" dirty="0">
                          <a:effectLst/>
                          <a:latin typeface="+mj-ea"/>
                          <a:ea typeface="+mj-ea"/>
                        </a:rPr>
                        <a:t>MEMS</a:t>
                      </a:r>
                      <a:endParaRPr lang="zh-TW" sz="1200" kern="100" dirty="0">
                        <a:effectLst/>
                        <a:latin typeface="+mj-ea"/>
                        <a:ea typeface="+mj-ea"/>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solidFill>
                            <a:schemeClr val="tx1"/>
                          </a:solidFill>
                          <a:effectLst/>
                          <a:latin typeface="+mj-ea"/>
                          <a:ea typeface="+mj-ea"/>
                        </a:rPr>
                        <a:t>Bosch</a:t>
                      </a:r>
                      <a:r>
                        <a:rPr lang="zh-TW" sz="1200" kern="0" dirty="0">
                          <a:solidFill>
                            <a:schemeClr val="tx1"/>
                          </a:solidFill>
                          <a:effectLst/>
                          <a:latin typeface="+mj-ea"/>
                          <a:ea typeface="+mj-ea"/>
                        </a:rPr>
                        <a:t>、</a:t>
                      </a:r>
                      <a:r>
                        <a:rPr lang="en-US" altLang="zh-TW" sz="1200" kern="0" dirty="0" err="1">
                          <a:solidFill>
                            <a:schemeClr val="tx1"/>
                          </a:solidFill>
                          <a:effectLst/>
                          <a:latin typeface="+mj-ea"/>
                          <a:ea typeface="+mj-ea"/>
                        </a:rPr>
                        <a:t>Cepton</a:t>
                      </a:r>
                      <a:r>
                        <a:rPr lang="zh-TW" altLang="zh-TW" sz="1200" kern="0" dirty="0">
                          <a:solidFill>
                            <a:schemeClr val="tx1"/>
                          </a:solidFill>
                          <a:effectLst/>
                          <a:latin typeface="+mj-ea"/>
                          <a:ea typeface="+mj-ea"/>
                        </a:rPr>
                        <a:t>、</a:t>
                      </a:r>
                      <a:r>
                        <a:rPr lang="en-US" altLang="zh-TW" sz="1200" kern="0" dirty="0">
                          <a:solidFill>
                            <a:schemeClr val="tx1"/>
                          </a:solidFill>
                          <a:effectLst/>
                          <a:latin typeface="+mj-ea"/>
                          <a:ea typeface="+mj-ea"/>
                        </a:rPr>
                        <a:t>EYE</a:t>
                      </a:r>
                      <a:r>
                        <a:rPr lang="zh-TW" altLang="en-US" sz="1200" kern="0" dirty="0">
                          <a:solidFill>
                            <a:schemeClr val="tx1"/>
                          </a:solidFill>
                          <a:effectLst/>
                          <a:latin typeface="+mj-ea"/>
                          <a:ea typeface="+mj-ea"/>
                        </a:rPr>
                        <a:t>、</a:t>
                      </a:r>
                      <a:r>
                        <a:rPr lang="en-US" altLang="zh-TW" sz="1200" kern="0" dirty="0" err="1">
                          <a:solidFill>
                            <a:schemeClr val="tx1"/>
                          </a:solidFill>
                          <a:effectLst/>
                          <a:latin typeface="+mj-ea"/>
                          <a:ea typeface="+mj-ea"/>
                        </a:rPr>
                        <a:t>Innoviz</a:t>
                      </a:r>
                      <a:r>
                        <a:rPr lang="zh-TW" altLang="en-US" sz="1200" kern="0" dirty="0">
                          <a:solidFill>
                            <a:schemeClr val="tx1"/>
                          </a:solidFill>
                          <a:effectLst/>
                          <a:latin typeface="+mj-ea"/>
                          <a:ea typeface="+mj-ea"/>
                        </a:rPr>
                        <a:t>、</a:t>
                      </a:r>
                      <a:r>
                        <a:rPr lang="en-US" sz="1200" kern="0" dirty="0" err="1">
                          <a:solidFill>
                            <a:schemeClr val="tx1"/>
                          </a:solidFill>
                          <a:effectLst/>
                          <a:latin typeface="+mj-ea"/>
                          <a:ea typeface="+mj-ea"/>
                        </a:rPr>
                        <a:t>Innoluce</a:t>
                      </a:r>
                      <a:r>
                        <a:rPr lang="zh-TW" sz="1200" kern="0" dirty="0">
                          <a:solidFill>
                            <a:schemeClr val="tx1"/>
                          </a:solidFill>
                          <a:effectLst/>
                          <a:latin typeface="+mj-ea"/>
                          <a:ea typeface="+mj-ea"/>
                        </a:rPr>
                        <a:t>（</a:t>
                      </a:r>
                      <a:r>
                        <a:rPr lang="en-US" sz="1200" kern="0" dirty="0">
                          <a:solidFill>
                            <a:schemeClr val="tx1"/>
                          </a:solidFill>
                          <a:effectLst/>
                          <a:latin typeface="+mj-ea"/>
                          <a:ea typeface="+mj-ea"/>
                        </a:rPr>
                        <a:t>Infineon</a:t>
                      </a:r>
                      <a:r>
                        <a:rPr lang="zh-TW" sz="1200" kern="0" dirty="0">
                          <a:solidFill>
                            <a:schemeClr val="tx1"/>
                          </a:solidFill>
                          <a:effectLst/>
                          <a:latin typeface="+mj-ea"/>
                          <a:ea typeface="+mj-ea"/>
                        </a:rPr>
                        <a:t>）、</a:t>
                      </a:r>
                      <a:r>
                        <a:rPr lang="en-US" altLang="zh-TW" sz="1200" kern="0" dirty="0" err="1">
                          <a:solidFill>
                            <a:schemeClr val="tx1"/>
                          </a:solidFill>
                          <a:effectLst/>
                          <a:latin typeface="+mj-ea"/>
                          <a:ea typeface="+mj-ea"/>
                        </a:rPr>
                        <a:t>Leddar</a:t>
                      </a:r>
                      <a:r>
                        <a:rPr lang="en-US" altLang="zh-TW" sz="1200" kern="0" dirty="0">
                          <a:solidFill>
                            <a:schemeClr val="tx1"/>
                          </a:solidFill>
                          <a:effectLst/>
                          <a:latin typeface="+mj-ea"/>
                          <a:ea typeface="+mj-ea"/>
                        </a:rPr>
                        <a:t> Tech</a:t>
                      </a:r>
                      <a:r>
                        <a:rPr lang="zh-TW" altLang="en-US" sz="1200" kern="0" dirty="0">
                          <a:solidFill>
                            <a:schemeClr val="tx1"/>
                          </a:solidFill>
                          <a:effectLst/>
                          <a:latin typeface="+mj-ea"/>
                          <a:ea typeface="+mj-ea"/>
                        </a:rPr>
                        <a:t>、</a:t>
                      </a:r>
                      <a:r>
                        <a:rPr lang="en-US" sz="1200" kern="0" dirty="0">
                          <a:solidFill>
                            <a:schemeClr val="tx1"/>
                          </a:solidFill>
                          <a:effectLst/>
                          <a:latin typeface="+mj-ea"/>
                          <a:ea typeface="+mj-ea"/>
                        </a:rPr>
                        <a:t>Pioneer</a:t>
                      </a:r>
                      <a:r>
                        <a:rPr lang="zh-TW" sz="1200" kern="0" dirty="0">
                          <a:solidFill>
                            <a:schemeClr val="tx1"/>
                          </a:solidFill>
                          <a:effectLst/>
                          <a:latin typeface="+mj-ea"/>
                          <a:ea typeface="+mj-ea"/>
                        </a:rPr>
                        <a:t>、</a:t>
                      </a:r>
                      <a:r>
                        <a:rPr lang="en-US" sz="1200" kern="0" dirty="0" err="1">
                          <a:solidFill>
                            <a:schemeClr val="tx1"/>
                          </a:solidFill>
                          <a:effectLst/>
                          <a:latin typeface="+mj-ea"/>
                          <a:ea typeface="+mj-ea"/>
                        </a:rPr>
                        <a:t>Valeo</a:t>
                      </a:r>
                      <a:endParaRPr lang="zh-TW" sz="1200" kern="100" dirty="0">
                        <a:solidFill>
                          <a:schemeClr val="tx1"/>
                        </a:solidFill>
                        <a:effectLst/>
                        <a:latin typeface="+mj-ea"/>
                        <a:ea typeface="+mj-ea"/>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2433871583"/>
                  </a:ext>
                </a:extLst>
              </a:tr>
              <a:tr h="241712">
                <a:tc>
                  <a:txBody>
                    <a:bodyPr/>
                    <a:lstStyle/>
                    <a:p>
                      <a:pPr>
                        <a:spcAft>
                          <a:spcPts val="0"/>
                        </a:spcAft>
                      </a:pPr>
                      <a:r>
                        <a:rPr lang="zh-TW" sz="1200" kern="0" dirty="0">
                          <a:effectLst/>
                          <a:latin typeface="+mj-ea"/>
                          <a:ea typeface="+mj-ea"/>
                        </a:rPr>
                        <a:t>光學相位陣列</a:t>
                      </a:r>
                      <a:r>
                        <a:rPr lang="en-US" sz="1200" kern="0" dirty="0">
                          <a:effectLst/>
                          <a:latin typeface="+mj-ea"/>
                          <a:ea typeface="+mj-ea"/>
                        </a:rPr>
                        <a:t>(OPA)</a:t>
                      </a:r>
                      <a:endParaRPr lang="zh-TW" sz="1200" kern="100" dirty="0">
                        <a:effectLst/>
                        <a:latin typeface="+mj-ea"/>
                        <a:ea typeface="+mj-ea"/>
                        <a:cs typeface="Times New Roman" panose="02020603050405020304" pitchFamily="18" charset="0"/>
                      </a:endParaRPr>
                    </a:p>
                  </a:txBody>
                  <a:tcPr marL="68580" marR="68580" marT="0" marB="0"/>
                </a:tc>
                <a:tc>
                  <a:txBody>
                    <a:bodyPr/>
                    <a:lstStyle/>
                    <a:p>
                      <a:pPr>
                        <a:spcAft>
                          <a:spcPts val="0"/>
                        </a:spcAft>
                      </a:pPr>
                      <a:r>
                        <a:rPr lang="en-US" sz="1200" kern="0" dirty="0" err="1">
                          <a:solidFill>
                            <a:schemeClr val="tx1"/>
                          </a:solidFill>
                          <a:effectLst/>
                          <a:latin typeface="+mj-ea"/>
                          <a:ea typeface="+mj-ea"/>
                        </a:rPr>
                        <a:t>Quanergy</a:t>
                      </a:r>
                      <a:r>
                        <a:rPr lang="zh-TW" altLang="en-US" sz="1200" kern="0" dirty="0">
                          <a:solidFill>
                            <a:schemeClr val="tx1"/>
                          </a:solidFill>
                          <a:effectLst/>
                          <a:latin typeface="+mj-ea"/>
                          <a:ea typeface="+mj-ea"/>
                        </a:rPr>
                        <a:t>、</a:t>
                      </a:r>
                      <a:r>
                        <a:rPr lang="en-US" altLang="zh-TW" sz="1200" kern="0" dirty="0" err="1">
                          <a:solidFill>
                            <a:schemeClr val="tx1"/>
                          </a:solidFill>
                          <a:effectLst/>
                          <a:latin typeface="+mj-ea"/>
                          <a:ea typeface="+mj-ea"/>
                        </a:rPr>
                        <a:t>Robosense</a:t>
                      </a:r>
                      <a:endParaRPr lang="zh-TW" sz="1200" kern="100" dirty="0">
                        <a:solidFill>
                          <a:schemeClr val="tx1"/>
                        </a:solidFill>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699082693"/>
                  </a:ext>
                </a:extLst>
              </a:tr>
              <a:tr h="483423">
                <a:tc>
                  <a:txBody>
                    <a:bodyPr/>
                    <a:lstStyle/>
                    <a:p>
                      <a:pPr>
                        <a:spcAft>
                          <a:spcPts val="0"/>
                        </a:spcAft>
                      </a:pPr>
                      <a:r>
                        <a:rPr lang="en-US" sz="1200" kern="0" dirty="0">
                          <a:effectLst/>
                          <a:latin typeface="+mj-ea"/>
                          <a:ea typeface="+mj-ea"/>
                        </a:rPr>
                        <a:t>Flash LiDAR</a:t>
                      </a:r>
                      <a:endParaRPr lang="zh-TW" sz="1200" kern="100" dirty="0">
                        <a:effectLst/>
                        <a:latin typeface="+mj-ea"/>
                        <a:ea typeface="+mj-ea"/>
                      </a:endParaRPr>
                    </a:p>
                    <a:p>
                      <a:pPr>
                        <a:spcAft>
                          <a:spcPts val="0"/>
                        </a:spcAft>
                      </a:pPr>
                      <a:r>
                        <a:rPr lang="en-US" sz="1200" kern="0" dirty="0">
                          <a:effectLst/>
                          <a:latin typeface="+mj-ea"/>
                          <a:ea typeface="+mj-ea"/>
                        </a:rPr>
                        <a:t>(</a:t>
                      </a:r>
                      <a:r>
                        <a:rPr lang="zh-TW" sz="1200" kern="0" dirty="0">
                          <a:effectLst/>
                          <a:latin typeface="+mj-ea"/>
                          <a:ea typeface="+mj-ea"/>
                        </a:rPr>
                        <a:t>非掃描</a:t>
                      </a:r>
                      <a:r>
                        <a:rPr lang="en-US" sz="1200" kern="0" dirty="0">
                          <a:effectLst/>
                          <a:latin typeface="+mj-ea"/>
                          <a:ea typeface="+mj-ea"/>
                        </a:rPr>
                        <a:t>)</a:t>
                      </a:r>
                      <a:endParaRPr lang="zh-TW" sz="1200" kern="100" dirty="0">
                        <a:effectLst/>
                        <a:latin typeface="+mj-ea"/>
                        <a:ea typeface="+mj-ea"/>
                        <a:cs typeface="Times New Roman" panose="02020603050405020304" pitchFamily="18" charset="0"/>
                      </a:endParaRPr>
                    </a:p>
                  </a:txBody>
                  <a:tcPr marL="68580" marR="68580" marT="0" marB="0">
                    <a:solidFill>
                      <a:schemeClr val="accent5"/>
                    </a:solidFill>
                  </a:tcPr>
                </a:tc>
                <a:tc>
                  <a:txBody>
                    <a:bodyPr/>
                    <a:lstStyle/>
                    <a:p>
                      <a:pPr>
                        <a:spcAft>
                          <a:spcPts val="0"/>
                        </a:spcAft>
                      </a:pPr>
                      <a:r>
                        <a:rPr lang="en-US" sz="1200" kern="0" dirty="0">
                          <a:solidFill>
                            <a:schemeClr val="tx1"/>
                          </a:solidFill>
                          <a:effectLst/>
                          <a:latin typeface="+mj-ea"/>
                          <a:ea typeface="+mj-ea"/>
                        </a:rPr>
                        <a:t>Argo</a:t>
                      </a:r>
                      <a:r>
                        <a:rPr lang="zh-TW" altLang="en-US" sz="1200" kern="0" dirty="0">
                          <a:solidFill>
                            <a:schemeClr val="tx1"/>
                          </a:solidFill>
                          <a:effectLst/>
                          <a:latin typeface="+mj-ea"/>
                          <a:ea typeface="+mj-ea"/>
                        </a:rPr>
                        <a:t>、</a:t>
                      </a:r>
                      <a:r>
                        <a:rPr lang="en-US" sz="1200" kern="0" dirty="0">
                          <a:solidFill>
                            <a:schemeClr val="tx1"/>
                          </a:solidFill>
                          <a:effectLst/>
                          <a:latin typeface="+mj-ea"/>
                          <a:ea typeface="+mj-ea"/>
                        </a:rPr>
                        <a:t>ASC</a:t>
                      </a:r>
                      <a:r>
                        <a:rPr lang="en-US" altLang="zh-TW" sz="1200" kern="0" dirty="0">
                          <a:solidFill>
                            <a:schemeClr val="tx1"/>
                          </a:solidFill>
                          <a:effectLst/>
                          <a:latin typeface="+mj-ea"/>
                          <a:ea typeface="+mj-ea"/>
                        </a:rPr>
                        <a:t>(</a:t>
                      </a:r>
                      <a:r>
                        <a:rPr lang="en-US" sz="1200" kern="0" dirty="0">
                          <a:solidFill>
                            <a:schemeClr val="tx1"/>
                          </a:solidFill>
                          <a:effectLst/>
                          <a:latin typeface="+mj-ea"/>
                          <a:ea typeface="+mj-ea"/>
                        </a:rPr>
                        <a:t>Continental</a:t>
                      </a:r>
                      <a:r>
                        <a:rPr lang="en-US" altLang="zh-TW" sz="1200" kern="0" dirty="0">
                          <a:solidFill>
                            <a:schemeClr val="tx1"/>
                          </a:solidFill>
                          <a:effectLst/>
                          <a:latin typeface="+mj-ea"/>
                          <a:ea typeface="+mj-ea"/>
                        </a:rPr>
                        <a:t>)</a:t>
                      </a:r>
                      <a:r>
                        <a:rPr lang="zh-TW" altLang="en-US" sz="1200" kern="0" dirty="0">
                          <a:solidFill>
                            <a:schemeClr val="tx1"/>
                          </a:solidFill>
                          <a:effectLst/>
                          <a:latin typeface="+mj-ea"/>
                          <a:ea typeface="+mj-ea"/>
                        </a:rPr>
                        <a:t>、</a:t>
                      </a:r>
                      <a:r>
                        <a:rPr lang="en-US" sz="1200" kern="0" dirty="0">
                          <a:solidFill>
                            <a:schemeClr val="tx1"/>
                          </a:solidFill>
                          <a:effectLst/>
                          <a:latin typeface="+mj-ea"/>
                          <a:ea typeface="+mj-ea"/>
                        </a:rPr>
                        <a:t>Sense Photonics</a:t>
                      </a:r>
                      <a:r>
                        <a:rPr lang="zh-TW" sz="1200" kern="0" dirty="0">
                          <a:solidFill>
                            <a:schemeClr val="tx1"/>
                          </a:solidFill>
                          <a:effectLst/>
                          <a:latin typeface="+mj-ea"/>
                          <a:ea typeface="+mj-ea"/>
                        </a:rPr>
                        <a:t>、</a:t>
                      </a:r>
                      <a:r>
                        <a:rPr lang="en-US" sz="1200" kern="0" dirty="0" err="1">
                          <a:solidFill>
                            <a:schemeClr val="tx1"/>
                          </a:solidFill>
                          <a:effectLst/>
                          <a:latin typeface="+mj-ea"/>
                          <a:ea typeface="+mj-ea"/>
                        </a:rPr>
                        <a:t>TetraVue</a:t>
                      </a:r>
                      <a:r>
                        <a:rPr lang="zh-TW" altLang="en-US" sz="1200" kern="0" dirty="0">
                          <a:solidFill>
                            <a:schemeClr val="tx1"/>
                          </a:solidFill>
                          <a:effectLst/>
                          <a:latin typeface="+mj-ea"/>
                          <a:ea typeface="+mj-ea"/>
                        </a:rPr>
                        <a:t>、</a:t>
                      </a:r>
                      <a:r>
                        <a:rPr lang="en-US" altLang="zh-TW" sz="1200" kern="0" dirty="0" err="1">
                          <a:solidFill>
                            <a:schemeClr val="tx1"/>
                          </a:solidFill>
                          <a:effectLst/>
                          <a:latin typeface="+mj-ea"/>
                          <a:ea typeface="+mj-ea"/>
                        </a:rPr>
                        <a:t>Xenomatix</a:t>
                      </a:r>
                      <a:endParaRPr lang="zh-TW" sz="1200" kern="100" dirty="0">
                        <a:solidFill>
                          <a:schemeClr val="tx1"/>
                        </a:solidFill>
                        <a:effectLst/>
                        <a:latin typeface="+mj-ea"/>
                        <a:ea typeface="+mj-ea"/>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1725939692"/>
                  </a:ext>
                </a:extLst>
              </a:tr>
            </a:tbl>
          </a:graphicData>
        </a:graphic>
      </p:graphicFrame>
      <p:sp>
        <p:nvSpPr>
          <p:cNvPr id="5" name="矩形 4">
            <a:extLst>
              <a:ext uri="{FF2B5EF4-FFF2-40B4-BE49-F238E27FC236}">
                <a16:creationId xmlns:a16="http://schemas.microsoft.com/office/drawing/2014/main" id="{64F01554-8678-430E-869D-7F42001CB8B5}"/>
              </a:ext>
            </a:extLst>
          </p:cNvPr>
          <p:cNvSpPr/>
          <p:nvPr/>
        </p:nvSpPr>
        <p:spPr>
          <a:xfrm>
            <a:off x="229949" y="3468180"/>
            <a:ext cx="8849179" cy="3308598"/>
          </a:xfrm>
          <a:prstGeom prst="rect">
            <a:avLst/>
          </a:prstGeom>
        </p:spPr>
        <p:txBody>
          <a:bodyPr wrap="square">
            <a:spAutoFit/>
          </a:bodyPr>
          <a:lstStyle/>
          <a:p>
            <a:pPr marL="285750" indent="-285750">
              <a:spcBef>
                <a:spcPts val="300"/>
              </a:spcBef>
              <a:buFont typeface="Arial" panose="020B0604020202020204" pitchFamily="34" charset="0"/>
              <a:buChar char="•"/>
            </a:pPr>
            <a:r>
              <a:rPr lang="zh-TW" altLang="en-US" sz="1150" dirty="0">
                <a:solidFill>
                  <a:schemeClr val="accent6"/>
                </a:solidFill>
                <a:latin typeface="+mj-ea"/>
                <a:ea typeface="+mj-ea"/>
              </a:rPr>
              <a:t>其他廠商</a:t>
            </a:r>
            <a:r>
              <a:rPr lang="en-US" altLang="zh-TW" sz="1150" dirty="0" err="1">
                <a:solidFill>
                  <a:srgbClr val="FF0000"/>
                </a:solidFill>
                <a:latin typeface="+mj-ea"/>
                <a:ea typeface="+mj-ea"/>
              </a:rPr>
              <a:t>AdaSky</a:t>
            </a:r>
            <a:r>
              <a:rPr lang="zh-TW" altLang="en-US" sz="1150" dirty="0">
                <a:solidFill>
                  <a:srgbClr val="FF0000"/>
                </a:solidFill>
                <a:latin typeface="+mj-ea"/>
                <a:ea typeface="+mj-ea"/>
              </a:rPr>
              <a:t>、</a:t>
            </a:r>
            <a:r>
              <a:rPr lang="en-US" altLang="zh-TW" sz="1150" dirty="0" err="1">
                <a:solidFill>
                  <a:srgbClr val="FF0000"/>
                </a:solidFill>
                <a:latin typeface="+mj-ea"/>
                <a:ea typeface="+mj-ea"/>
              </a:rPr>
              <a:t>Aeva</a:t>
            </a:r>
            <a:r>
              <a:rPr lang="zh-TW" altLang="en-US" sz="1150" dirty="0">
                <a:solidFill>
                  <a:srgbClr val="FF0000"/>
                </a:solidFill>
                <a:latin typeface="+mj-ea"/>
                <a:ea typeface="+mj-ea"/>
              </a:rPr>
              <a:t>、</a:t>
            </a:r>
            <a:r>
              <a:rPr lang="en-US" altLang="zh-TW" sz="1150" dirty="0" err="1">
                <a:solidFill>
                  <a:srgbClr val="FF0000"/>
                </a:solidFill>
                <a:latin typeface="+mj-ea"/>
                <a:ea typeface="+mj-ea"/>
              </a:rPr>
              <a:t>Baraja</a:t>
            </a:r>
            <a:r>
              <a:rPr lang="zh-TW" altLang="en-US" sz="1150" dirty="0">
                <a:solidFill>
                  <a:srgbClr val="FF0000"/>
                </a:solidFill>
                <a:latin typeface="+mj-ea"/>
                <a:ea typeface="+mj-ea"/>
              </a:rPr>
              <a:t>、</a:t>
            </a:r>
            <a:r>
              <a:rPr lang="en-US" altLang="zh-TW" sz="1150" dirty="0">
                <a:solidFill>
                  <a:srgbClr val="FF0000"/>
                </a:solidFill>
                <a:latin typeface="+mj-ea"/>
                <a:ea typeface="+mj-ea"/>
              </a:rPr>
              <a:t>Delphi</a:t>
            </a:r>
            <a:r>
              <a:rPr lang="zh-TW" altLang="en-US" sz="1150" dirty="0">
                <a:solidFill>
                  <a:srgbClr val="FF0000"/>
                </a:solidFill>
                <a:latin typeface="+mj-ea"/>
                <a:ea typeface="+mj-ea"/>
              </a:rPr>
              <a:t>、</a:t>
            </a:r>
            <a:r>
              <a:rPr lang="en-US" altLang="zh-TW" sz="1150" dirty="0">
                <a:solidFill>
                  <a:srgbClr val="FF0000"/>
                </a:solidFill>
                <a:latin typeface="+mj-ea"/>
                <a:ea typeface="+mj-ea"/>
              </a:rPr>
              <a:t>DENSO</a:t>
            </a:r>
            <a:r>
              <a:rPr lang="zh-TW" altLang="en-US" sz="1150" dirty="0">
                <a:solidFill>
                  <a:srgbClr val="FF0000"/>
                </a:solidFill>
                <a:latin typeface="+mj-ea"/>
                <a:ea typeface="+mj-ea"/>
              </a:rPr>
              <a:t>、</a:t>
            </a:r>
            <a:r>
              <a:rPr lang="en-US" altLang="zh-TW" sz="1150" dirty="0">
                <a:solidFill>
                  <a:srgbClr val="FF0000"/>
                </a:solidFill>
                <a:latin typeface="+mj-ea"/>
                <a:ea typeface="+mj-ea"/>
              </a:rPr>
              <a:t>Hella</a:t>
            </a:r>
            <a:r>
              <a:rPr lang="zh-TW" altLang="en-US" sz="1150" dirty="0">
                <a:solidFill>
                  <a:srgbClr val="FF0000"/>
                </a:solidFill>
                <a:latin typeface="+mj-ea"/>
                <a:ea typeface="+mj-ea"/>
              </a:rPr>
              <a:t>、</a:t>
            </a:r>
            <a:r>
              <a:rPr lang="en-US" altLang="zh-TW" sz="1150" dirty="0">
                <a:solidFill>
                  <a:srgbClr val="FF0000"/>
                </a:solidFill>
                <a:latin typeface="+mj-ea"/>
                <a:ea typeface="+mj-ea"/>
              </a:rPr>
              <a:t>OMRON</a:t>
            </a:r>
            <a:r>
              <a:rPr lang="zh-TW" altLang="en-US" sz="1150" dirty="0">
                <a:solidFill>
                  <a:srgbClr val="FF0000"/>
                </a:solidFill>
                <a:latin typeface="+mj-ea"/>
                <a:ea typeface="+mj-ea"/>
              </a:rPr>
              <a:t>、</a:t>
            </a:r>
            <a:r>
              <a:rPr lang="en-US" altLang="zh-TW" sz="1150" dirty="0">
                <a:solidFill>
                  <a:srgbClr val="FF0000"/>
                </a:solidFill>
                <a:latin typeface="+mj-ea"/>
                <a:ea typeface="+mj-ea"/>
              </a:rPr>
              <a:t>Oryx</a:t>
            </a:r>
            <a:r>
              <a:rPr lang="zh-TW" altLang="en-US" sz="1150" dirty="0">
                <a:solidFill>
                  <a:srgbClr val="FF0000"/>
                </a:solidFill>
                <a:latin typeface="+mj-ea"/>
                <a:ea typeface="+mj-ea"/>
              </a:rPr>
              <a:t>、</a:t>
            </a:r>
            <a:r>
              <a:rPr lang="en-US" altLang="zh-TW" sz="1150" dirty="0">
                <a:solidFill>
                  <a:srgbClr val="FF0000"/>
                </a:solidFill>
                <a:latin typeface="+mj-ea"/>
                <a:ea typeface="+mj-ea"/>
              </a:rPr>
              <a:t>Phantom Intelligence</a:t>
            </a:r>
            <a:r>
              <a:rPr lang="zh-TW" altLang="en-US" sz="1150" dirty="0">
                <a:solidFill>
                  <a:srgbClr val="FF0000"/>
                </a:solidFill>
                <a:latin typeface="+mj-ea"/>
                <a:ea typeface="+mj-ea"/>
              </a:rPr>
              <a:t>、</a:t>
            </a:r>
            <a:r>
              <a:rPr lang="en-US" altLang="zh-TW" sz="1150" dirty="0">
                <a:solidFill>
                  <a:srgbClr val="FF0000"/>
                </a:solidFill>
                <a:latin typeface="+mj-ea"/>
                <a:ea typeface="+mj-ea"/>
              </a:rPr>
              <a:t>Princeton Lightwave</a:t>
            </a:r>
            <a:r>
              <a:rPr lang="zh-TW" altLang="en-US" sz="1150" dirty="0">
                <a:solidFill>
                  <a:srgbClr val="FF0000"/>
                </a:solidFill>
                <a:latin typeface="+mj-ea"/>
                <a:ea typeface="+mj-ea"/>
              </a:rPr>
              <a:t>、</a:t>
            </a:r>
            <a:r>
              <a:rPr lang="en-US" altLang="zh-TW" sz="1150" dirty="0">
                <a:solidFill>
                  <a:srgbClr val="FF0000"/>
                </a:solidFill>
                <a:latin typeface="+mj-ea"/>
                <a:ea typeface="+mj-ea"/>
              </a:rPr>
              <a:t>Strobe</a:t>
            </a:r>
            <a:r>
              <a:rPr lang="zh-TW" altLang="en-US" sz="1150" dirty="0">
                <a:solidFill>
                  <a:srgbClr val="FF0000"/>
                </a:solidFill>
                <a:latin typeface="+mj-ea"/>
                <a:ea typeface="+mj-ea"/>
              </a:rPr>
              <a:t>、</a:t>
            </a:r>
            <a:r>
              <a:rPr lang="en-US" altLang="zh-TW" sz="1150" dirty="0" err="1">
                <a:solidFill>
                  <a:srgbClr val="FF0000"/>
                </a:solidFill>
                <a:latin typeface="+mj-ea"/>
                <a:ea typeface="+mj-ea"/>
              </a:rPr>
              <a:t>Trilumina</a:t>
            </a:r>
            <a:r>
              <a:rPr lang="zh-TW" altLang="en-US" sz="1150" dirty="0">
                <a:solidFill>
                  <a:srgbClr val="FF0000"/>
                </a:solidFill>
                <a:latin typeface="+mj-ea"/>
                <a:ea typeface="+mj-ea"/>
              </a:rPr>
              <a:t>、</a:t>
            </a:r>
            <a:r>
              <a:rPr lang="en-US" altLang="zh-TW" sz="1150" dirty="0" err="1">
                <a:solidFill>
                  <a:srgbClr val="FF0000"/>
                </a:solidFill>
                <a:latin typeface="+mj-ea"/>
                <a:ea typeface="+mj-ea"/>
              </a:rPr>
              <a:t>WaveSense</a:t>
            </a:r>
            <a:r>
              <a:rPr lang="zh-TW" altLang="en-US" sz="1150" dirty="0">
                <a:solidFill>
                  <a:srgbClr val="FF0000"/>
                </a:solidFill>
                <a:latin typeface="+mj-ea"/>
                <a:ea typeface="+mj-ea"/>
              </a:rPr>
              <a:t>、</a:t>
            </a:r>
            <a:r>
              <a:rPr lang="en-US" altLang="zh-TW" sz="1150" dirty="0">
                <a:solidFill>
                  <a:srgbClr val="FF0000"/>
                </a:solidFill>
                <a:latin typeface="+mj-ea"/>
                <a:ea typeface="+mj-ea"/>
              </a:rPr>
              <a:t>Waymo</a:t>
            </a:r>
            <a:r>
              <a:rPr lang="zh-TW" altLang="en-US" sz="1150" dirty="0">
                <a:solidFill>
                  <a:srgbClr val="FF0000"/>
                </a:solidFill>
                <a:latin typeface="+mj-ea"/>
                <a:ea typeface="+mj-ea"/>
              </a:rPr>
              <a:t>、</a:t>
            </a:r>
            <a:r>
              <a:rPr lang="en-US" altLang="zh-TW" sz="1150" dirty="0" err="1">
                <a:solidFill>
                  <a:srgbClr val="FF0000"/>
                </a:solidFill>
                <a:latin typeface="+mj-ea"/>
                <a:ea typeface="+mj-ea"/>
              </a:rPr>
              <a:t>Xenomatix</a:t>
            </a:r>
            <a:endParaRPr lang="en-US" altLang="zh-TW" sz="1150" dirty="0">
              <a:solidFill>
                <a:srgbClr val="FF0000"/>
              </a:solidFill>
              <a:latin typeface="+mj-ea"/>
              <a:ea typeface="+mj-ea"/>
            </a:endParaRPr>
          </a:p>
          <a:p>
            <a:pPr marL="285750" indent="-285750">
              <a:spcBef>
                <a:spcPts val="300"/>
              </a:spcBef>
              <a:buFont typeface="Arial" panose="020B0604020202020204" pitchFamily="34" charset="0"/>
              <a:buChar char="•"/>
            </a:pPr>
            <a:r>
              <a:rPr lang="en-US" altLang="zh-TW" sz="1150" dirty="0">
                <a:solidFill>
                  <a:schemeClr val="accent6"/>
                </a:solidFill>
                <a:latin typeface="+mj-ea"/>
                <a:ea typeface="+mj-ea"/>
              </a:rPr>
              <a:t>Waymo</a:t>
            </a:r>
            <a:r>
              <a:rPr lang="zh-TW" altLang="en-US" sz="1150" dirty="0">
                <a:solidFill>
                  <a:schemeClr val="accent6"/>
                </a:solidFill>
                <a:latin typeface="+mj-ea"/>
                <a:ea typeface="+mj-ea"/>
              </a:rPr>
              <a:t>的短程 </a:t>
            </a:r>
            <a:r>
              <a:rPr lang="en-US" altLang="zh-TW" sz="1150" dirty="0">
                <a:solidFill>
                  <a:schemeClr val="accent6"/>
                </a:solidFill>
                <a:latin typeface="+mj-ea"/>
                <a:ea typeface="+mj-ea"/>
              </a:rPr>
              <a:t>Laser Bear Honeycomb</a:t>
            </a:r>
            <a:r>
              <a:rPr lang="zh-TW" altLang="en-US" sz="1150" dirty="0">
                <a:solidFill>
                  <a:schemeClr val="accent6"/>
                </a:solidFill>
                <a:latin typeface="+mj-ea"/>
                <a:ea typeface="+mj-ea"/>
              </a:rPr>
              <a:t>，是準備向外部公司銷售的唯一產品。特色為</a:t>
            </a:r>
            <a:r>
              <a:rPr lang="en-US" altLang="zh-TW" sz="1150" dirty="0">
                <a:solidFill>
                  <a:schemeClr val="accent6"/>
                </a:solidFill>
                <a:latin typeface="+mj-ea"/>
                <a:ea typeface="+mj-ea"/>
              </a:rPr>
              <a:t>: </a:t>
            </a:r>
            <a:r>
              <a:rPr lang="zh-TW" altLang="en-US" sz="1150" dirty="0">
                <a:solidFill>
                  <a:schemeClr val="accent6"/>
                </a:solidFill>
                <a:latin typeface="+mj-ea"/>
                <a:ea typeface="+mj-ea"/>
              </a:rPr>
              <a:t>短距、</a:t>
            </a:r>
            <a:r>
              <a:rPr lang="en-US" altLang="zh-TW" sz="1150" dirty="0">
                <a:solidFill>
                  <a:schemeClr val="accent6"/>
                </a:solidFill>
                <a:latin typeface="+mj-ea"/>
                <a:ea typeface="+mj-ea"/>
              </a:rPr>
              <a:t>360</a:t>
            </a:r>
            <a:r>
              <a:rPr lang="en-US" altLang="zh-TW" sz="1150" baseline="30000" dirty="0">
                <a:solidFill>
                  <a:schemeClr val="accent6"/>
                </a:solidFill>
                <a:latin typeface="+mj-ea"/>
                <a:ea typeface="+mj-ea"/>
              </a:rPr>
              <a:t>0</a:t>
            </a:r>
            <a:r>
              <a:rPr lang="en-US" altLang="zh-TW" sz="1150" dirty="0">
                <a:solidFill>
                  <a:schemeClr val="accent6"/>
                </a:solidFill>
                <a:latin typeface="+mj-ea"/>
                <a:ea typeface="+mj-ea"/>
              </a:rPr>
              <a:t> LiDAR</a:t>
            </a:r>
            <a:r>
              <a:rPr lang="zh-TW" altLang="en-US" sz="1150" dirty="0">
                <a:solidFill>
                  <a:schemeClr val="accent6"/>
                </a:solidFill>
                <a:latin typeface="+mj-ea"/>
                <a:ea typeface="+mj-ea"/>
              </a:rPr>
              <a:t>，垂直視場角</a:t>
            </a:r>
            <a:r>
              <a:rPr lang="en-US" altLang="zh-TW" sz="1150" dirty="0">
                <a:solidFill>
                  <a:schemeClr val="accent6"/>
                </a:solidFill>
                <a:latin typeface="+mj-ea"/>
                <a:ea typeface="+mj-ea"/>
              </a:rPr>
              <a:t>95°(</a:t>
            </a:r>
            <a:r>
              <a:rPr lang="zh-TW" altLang="en-US" sz="1150" dirty="0">
                <a:solidFill>
                  <a:schemeClr val="accent6"/>
                </a:solidFill>
                <a:latin typeface="+mj-ea"/>
                <a:ea typeface="+mj-ea"/>
              </a:rPr>
              <a:t>一般產品</a:t>
            </a:r>
            <a:r>
              <a:rPr lang="en-US" altLang="zh-TW" sz="1150" dirty="0">
                <a:solidFill>
                  <a:schemeClr val="accent6"/>
                </a:solidFill>
                <a:latin typeface="+mj-ea"/>
                <a:ea typeface="+mj-ea"/>
              </a:rPr>
              <a:t>30°)</a:t>
            </a:r>
            <a:r>
              <a:rPr lang="zh-TW" altLang="en-US" sz="1150" dirty="0">
                <a:solidFill>
                  <a:schemeClr val="accent6"/>
                </a:solidFill>
                <a:latin typeface="+mj-ea"/>
                <a:ea typeface="+mj-ea"/>
              </a:rPr>
              <a:t>，水平視場角</a:t>
            </a:r>
            <a:r>
              <a:rPr lang="en-US" altLang="zh-TW" sz="1150" dirty="0">
                <a:solidFill>
                  <a:schemeClr val="accent6"/>
                </a:solidFill>
                <a:latin typeface="+mj-ea"/>
                <a:ea typeface="+mj-ea"/>
              </a:rPr>
              <a:t>360°, </a:t>
            </a:r>
            <a:r>
              <a:rPr lang="zh-TW" altLang="en-US" sz="1150" dirty="0">
                <a:solidFill>
                  <a:schemeClr val="accent6"/>
                </a:solidFill>
                <a:latin typeface="+mj-ea"/>
                <a:ea typeface="+mj-ea"/>
              </a:rPr>
              <a:t>最短視距 </a:t>
            </a:r>
            <a:r>
              <a:rPr lang="en-US" altLang="zh-TW" sz="1150" dirty="0">
                <a:solidFill>
                  <a:schemeClr val="accent6"/>
                </a:solidFill>
                <a:latin typeface="+mj-ea"/>
                <a:ea typeface="+mj-ea"/>
              </a:rPr>
              <a:t>0</a:t>
            </a:r>
            <a:r>
              <a:rPr lang="zh-TW" altLang="en-US" sz="1150" dirty="0">
                <a:solidFill>
                  <a:schemeClr val="accent6"/>
                </a:solidFill>
                <a:latin typeface="+mj-ea"/>
                <a:ea typeface="+mj-ea"/>
              </a:rPr>
              <a:t>。當發出光脈衝時，不僅看到光束接觸到的第一個物體，還可以看到多個不同物體（如同時看到樹枝前面的葉子和樹枝本身）。具有最小零點範圍，這意味著可看到感測器前面的物體以便近目標檢測</a:t>
            </a:r>
            <a:endParaRPr lang="en-US" altLang="zh-TW" sz="1150" dirty="0">
              <a:solidFill>
                <a:schemeClr val="accent6"/>
              </a:solidFill>
              <a:latin typeface="+mj-ea"/>
              <a:ea typeface="+mj-ea"/>
            </a:endParaRPr>
          </a:p>
          <a:p>
            <a:pPr marL="285750" indent="-285750">
              <a:spcBef>
                <a:spcPts val="300"/>
              </a:spcBef>
              <a:buFont typeface="Arial" panose="020B0604020202020204" pitchFamily="34" charset="0"/>
              <a:buChar char="•"/>
            </a:pPr>
            <a:r>
              <a:rPr lang="zh-TW" altLang="en-US" sz="1150" dirty="0">
                <a:solidFill>
                  <a:schemeClr val="accent6"/>
                </a:solidFill>
                <a:latin typeface="+mj-ea"/>
                <a:ea typeface="+mj-ea"/>
              </a:rPr>
              <a:t>地區別主要廠商</a:t>
            </a:r>
            <a:r>
              <a:rPr lang="en-US" altLang="zh-TW" sz="1150" dirty="0">
                <a:solidFill>
                  <a:srgbClr val="FF0000"/>
                </a:solidFill>
                <a:latin typeface="+mj-ea"/>
                <a:ea typeface="+mj-ea"/>
              </a:rPr>
              <a:t>:</a:t>
            </a:r>
            <a:r>
              <a:rPr lang="zh-TW" altLang="en-US" sz="1150" dirty="0">
                <a:solidFill>
                  <a:srgbClr val="FF0000"/>
                </a:solidFill>
                <a:latin typeface="+mj-ea"/>
                <a:ea typeface="+mj-ea"/>
              </a:rPr>
              <a:t> 美國</a:t>
            </a:r>
            <a:r>
              <a:rPr lang="en-US" altLang="zh-TW" sz="1150" dirty="0">
                <a:solidFill>
                  <a:schemeClr val="accent6"/>
                </a:solidFill>
                <a:latin typeface="+mj-ea"/>
                <a:ea typeface="+mj-ea"/>
              </a:rPr>
              <a:t>(Argo</a:t>
            </a:r>
            <a:r>
              <a:rPr lang="zh-TW" altLang="en-US" sz="1150" dirty="0">
                <a:solidFill>
                  <a:schemeClr val="accent6"/>
                </a:solidFill>
                <a:latin typeface="+mj-ea"/>
                <a:ea typeface="+mj-ea"/>
              </a:rPr>
              <a:t>、</a:t>
            </a:r>
            <a:r>
              <a:rPr lang="en-US" altLang="zh-TW" sz="1150" kern="0" dirty="0">
                <a:solidFill>
                  <a:schemeClr val="accent6"/>
                </a:solidFill>
                <a:latin typeface="+mj-ea"/>
                <a:ea typeface="+mj-ea"/>
              </a:rPr>
              <a:t>Blackmore</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Cepton</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EYE</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Luminar</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Ouster</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Quanergy</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Sense Photonics</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Strobe</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TetraVue</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Velodyne</a:t>
            </a:r>
            <a:r>
              <a:rPr lang="en-US" altLang="zh-TW" sz="1150" kern="0" dirty="0">
                <a:solidFill>
                  <a:schemeClr val="accent6"/>
                </a:solidFill>
                <a:latin typeface="+mj-ea"/>
                <a:ea typeface="+mj-ea"/>
              </a:rPr>
              <a:t>…)</a:t>
            </a:r>
          </a:p>
          <a:p>
            <a:pPr marL="285750" indent="-285750">
              <a:spcBef>
                <a:spcPts val="300"/>
              </a:spcBef>
              <a:buFont typeface="Arial" panose="020B0604020202020204" pitchFamily="34" charset="0"/>
              <a:buChar char="•"/>
            </a:pPr>
            <a:r>
              <a:rPr lang="zh-TW" altLang="en-US" sz="1150" kern="0" dirty="0">
                <a:solidFill>
                  <a:srgbClr val="FF0000"/>
                </a:solidFill>
                <a:latin typeface="+mj-ea"/>
                <a:ea typeface="+mj-ea"/>
              </a:rPr>
              <a:t>歐洲</a:t>
            </a:r>
            <a:r>
              <a:rPr lang="en-US" altLang="zh-TW" sz="1150" kern="0" dirty="0">
                <a:solidFill>
                  <a:schemeClr val="accent6"/>
                </a:solidFill>
                <a:latin typeface="+mj-ea"/>
                <a:ea typeface="+mj-ea"/>
              </a:rPr>
              <a:t>(Continental</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Valeo</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Xenomatix</a:t>
            </a:r>
            <a:r>
              <a:rPr lang="en-US" altLang="zh-TW" sz="1150" kern="0" dirty="0">
                <a:solidFill>
                  <a:schemeClr val="accent6"/>
                </a:solidFill>
                <a:latin typeface="+mj-ea"/>
                <a:ea typeface="+mj-ea"/>
              </a:rPr>
              <a:t>…)</a:t>
            </a:r>
          </a:p>
          <a:p>
            <a:pPr marL="285750" indent="-285750">
              <a:spcBef>
                <a:spcPts val="300"/>
              </a:spcBef>
              <a:buFont typeface="Arial" panose="020B0604020202020204" pitchFamily="34" charset="0"/>
              <a:buChar char="•"/>
            </a:pPr>
            <a:r>
              <a:rPr lang="zh-TW" altLang="en-US" sz="1150" kern="0" dirty="0">
                <a:solidFill>
                  <a:srgbClr val="FF0000"/>
                </a:solidFill>
                <a:latin typeface="+mj-ea"/>
                <a:ea typeface="+mj-ea"/>
              </a:rPr>
              <a:t>加拿大</a:t>
            </a:r>
            <a:r>
              <a:rPr lang="en-US" altLang="zh-TW" sz="1150" kern="0" dirty="0">
                <a:solidFill>
                  <a:schemeClr val="accent6"/>
                </a:solidFill>
                <a:latin typeface="+mj-ea"/>
                <a:ea typeface="+mj-ea"/>
              </a:rPr>
              <a:t>(</a:t>
            </a:r>
            <a:r>
              <a:rPr lang="en-US" altLang="zh-TW" sz="1150" kern="0" dirty="0" err="1">
                <a:solidFill>
                  <a:schemeClr val="accent6"/>
                </a:solidFill>
                <a:latin typeface="+mj-ea"/>
                <a:ea typeface="+mj-ea"/>
              </a:rPr>
              <a:t>Leddar</a:t>
            </a:r>
            <a:r>
              <a:rPr lang="en-US" altLang="zh-TW" sz="1150" kern="0" dirty="0">
                <a:solidFill>
                  <a:schemeClr val="accent6"/>
                </a:solidFill>
                <a:latin typeface="+mj-ea"/>
                <a:ea typeface="+mj-ea"/>
              </a:rPr>
              <a:t> Tech</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NEPTEC</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Phantom Intelligence…)</a:t>
            </a:r>
          </a:p>
          <a:p>
            <a:pPr marL="285750" indent="-285750">
              <a:spcBef>
                <a:spcPts val="300"/>
              </a:spcBef>
              <a:buFont typeface="Arial" panose="020B0604020202020204" pitchFamily="34" charset="0"/>
              <a:buChar char="•"/>
            </a:pPr>
            <a:r>
              <a:rPr lang="zh-TW" altLang="en-US" sz="1150" kern="0" dirty="0">
                <a:solidFill>
                  <a:srgbClr val="FF0000"/>
                </a:solidFill>
                <a:latin typeface="+mj-ea"/>
                <a:ea typeface="+mj-ea"/>
              </a:rPr>
              <a:t>日本</a:t>
            </a:r>
            <a:r>
              <a:rPr lang="en-US" altLang="zh-TW" sz="1150" kern="0" dirty="0">
                <a:solidFill>
                  <a:schemeClr val="accent6"/>
                </a:solidFill>
                <a:latin typeface="+mj-ea"/>
                <a:ea typeface="+mj-ea"/>
              </a:rPr>
              <a:t>(OMRON</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DENSO</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Panasonic</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Pioneer..)</a:t>
            </a:r>
          </a:p>
          <a:p>
            <a:pPr marL="285750" indent="-285750">
              <a:spcBef>
                <a:spcPts val="300"/>
              </a:spcBef>
              <a:buFont typeface="Arial" panose="020B0604020202020204" pitchFamily="34" charset="0"/>
              <a:buChar char="•"/>
            </a:pPr>
            <a:r>
              <a:rPr lang="zh-TW" altLang="en-US" sz="1150" kern="0" dirty="0">
                <a:solidFill>
                  <a:srgbClr val="FF0000"/>
                </a:solidFill>
                <a:latin typeface="+mj-ea"/>
                <a:ea typeface="+mj-ea"/>
              </a:rPr>
              <a:t>以色列</a:t>
            </a:r>
            <a:r>
              <a:rPr lang="en-US" altLang="zh-TW" sz="1150" kern="0" dirty="0">
                <a:solidFill>
                  <a:schemeClr val="accent6"/>
                </a:solidFill>
                <a:latin typeface="+mj-ea"/>
                <a:ea typeface="+mj-ea"/>
              </a:rPr>
              <a:t>(</a:t>
            </a:r>
            <a:r>
              <a:rPr lang="en-US" altLang="zh-TW" sz="1150" kern="0" dirty="0" err="1">
                <a:solidFill>
                  <a:schemeClr val="accent6"/>
                </a:solidFill>
                <a:latin typeface="+mj-ea"/>
                <a:ea typeface="+mj-ea"/>
              </a:rPr>
              <a:t>Innoviz</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oryx…)</a:t>
            </a:r>
          </a:p>
          <a:p>
            <a:pPr marL="285750" indent="-285750">
              <a:spcBef>
                <a:spcPts val="300"/>
              </a:spcBef>
              <a:buFont typeface="Arial" panose="020B0604020202020204" pitchFamily="34" charset="0"/>
              <a:buChar char="•"/>
            </a:pPr>
            <a:r>
              <a:rPr lang="zh-TW" altLang="en-US" sz="1150" kern="0" dirty="0">
                <a:solidFill>
                  <a:srgbClr val="FF0000"/>
                </a:solidFill>
                <a:latin typeface="+mj-ea"/>
                <a:ea typeface="+mj-ea"/>
              </a:rPr>
              <a:t>澳洲</a:t>
            </a:r>
            <a:r>
              <a:rPr lang="en-US" altLang="zh-TW" sz="1150" kern="0" dirty="0">
                <a:solidFill>
                  <a:schemeClr val="accent6"/>
                </a:solidFill>
                <a:latin typeface="+mj-ea"/>
                <a:ea typeface="+mj-ea"/>
              </a:rPr>
              <a:t>(OCULAR...)</a:t>
            </a:r>
          </a:p>
          <a:p>
            <a:pPr marL="285750" indent="-285750">
              <a:spcBef>
                <a:spcPts val="300"/>
              </a:spcBef>
              <a:buFont typeface="Arial" panose="020B0604020202020204" pitchFamily="34" charset="0"/>
              <a:buChar char="•"/>
            </a:pPr>
            <a:r>
              <a:rPr lang="zh-TW" altLang="en-US" sz="1150" kern="0" dirty="0">
                <a:solidFill>
                  <a:srgbClr val="FF0000"/>
                </a:solidFill>
                <a:latin typeface="+mj-ea"/>
                <a:ea typeface="+mj-ea"/>
              </a:rPr>
              <a:t>中國</a:t>
            </a:r>
            <a:r>
              <a:rPr lang="en-US" altLang="zh-TW" sz="1150" kern="0" dirty="0">
                <a:solidFill>
                  <a:schemeClr val="accent6"/>
                </a:solidFill>
                <a:latin typeface="+mj-ea"/>
                <a:ea typeface="+mj-ea"/>
              </a:rPr>
              <a:t>(</a:t>
            </a:r>
            <a:r>
              <a:rPr lang="en-US" altLang="zh-TW" sz="1150" kern="0" dirty="0" err="1">
                <a:solidFill>
                  <a:schemeClr val="accent6"/>
                </a:solidFill>
                <a:latin typeface="+mj-ea"/>
                <a:ea typeface="+mj-ea"/>
              </a:rPr>
              <a:t>robosense</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HESAI</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SureStar</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Benewake</a:t>
            </a:r>
            <a:r>
              <a:rPr lang="en-US" altLang="zh-TW" sz="1150" kern="0" dirty="0">
                <a:solidFill>
                  <a:schemeClr val="accent6"/>
                </a:solidFill>
                <a:latin typeface="+mj-ea"/>
                <a:ea typeface="+mj-ea"/>
              </a:rPr>
              <a:t>)</a:t>
            </a:r>
          </a:p>
          <a:p>
            <a:pPr marL="285750" indent="-285750">
              <a:spcBef>
                <a:spcPts val="300"/>
              </a:spcBef>
              <a:buFont typeface="Arial" panose="020B0604020202020204" pitchFamily="34" charset="0"/>
              <a:buChar char="•"/>
            </a:pPr>
            <a:r>
              <a:rPr lang="zh-TW" altLang="en-US" sz="1150" kern="0" dirty="0">
                <a:solidFill>
                  <a:schemeClr val="accent6"/>
                </a:solidFill>
                <a:latin typeface="+mj-ea"/>
                <a:ea typeface="+mj-ea"/>
              </a:rPr>
              <a:t>主要元件供應商</a:t>
            </a:r>
            <a:r>
              <a:rPr lang="en-US" altLang="zh-TW" sz="1150" kern="0" dirty="0">
                <a:solidFill>
                  <a:schemeClr val="accent6"/>
                </a:solidFill>
                <a:latin typeface="+mj-ea"/>
                <a:ea typeface="+mj-ea"/>
              </a:rPr>
              <a:t>:</a:t>
            </a:r>
            <a:r>
              <a:rPr lang="zh-TW" altLang="en-US" sz="1150" kern="0" dirty="0">
                <a:solidFill>
                  <a:schemeClr val="accent6"/>
                </a:solidFill>
                <a:latin typeface="+mj-ea"/>
                <a:ea typeface="+mj-ea"/>
              </a:rPr>
              <a:t> </a:t>
            </a:r>
            <a:r>
              <a:rPr lang="en-US" altLang="zh-TW" sz="1150" kern="0" dirty="0">
                <a:solidFill>
                  <a:schemeClr val="accent6"/>
                </a:solidFill>
                <a:latin typeface="+mj-ea"/>
                <a:ea typeface="+mj-ea"/>
              </a:rPr>
              <a:t>EXCELITAS</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FINISAR</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HAMAMATSU</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LASERTEL</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OSRAM</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Optronics</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Philips</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Princeton Quantum Semiconductor International</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SemiNex</a:t>
            </a:r>
            <a:r>
              <a:rPr lang="zh-TW" altLang="en-US" sz="1150" kern="0" dirty="0">
                <a:solidFill>
                  <a:schemeClr val="accent6"/>
                </a:solidFill>
                <a:latin typeface="+mj-ea"/>
                <a:ea typeface="+mj-ea"/>
              </a:rPr>
              <a:t>、</a:t>
            </a:r>
            <a:r>
              <a:rPr lang="en-US" altLang="zh-TW" sz="1150" kern="0" dirty="0" err="1">
                <a:solidFill>
                  <a:schemeClr val="accent6"/>
                </a:solidFill>
                <a:latin typeface="+mj-ea"/>
                <a:ea typeface="+mj-ea"/>
              </a:rPr>
              <a:t>Trilumina</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THORLABS</a:t>
            </a:r>
            <a:r>
              <a:rPr lang="zh-TW" altLang="en-US" sz="1150" kern="0" dirty="0">
                <a:solidFill>
                  <a:schemeClr val="accent6"/>
                </a:solidFill>
                <a:latin typeface="+mj-ea"/>
                <a:ea typeface="+mj-ea"/>
              </a:rPr>
              <a:t>、</a:t>
            </a:r>
            <a:r>
              <a:rPr lang="en-US" altLang="zh-TW" sz="1150" kern="0" dirty="0">
                <a:solidFill>
                  <a:schemeClr val="accent6"/>
                </a:solidFill>
                <a:latin typeface="+mj-ea"/>
                <a:ea typeface="+mj-ea"/>
              </a:rPr>
              <a:t>USHIO…</a:t>
            </a:r>
          </a:p>
          <a:p>
            <a:pPr marL="285750" indent="-285750">
              <a:spcBef>
                <a:spcPts val="300"/>
              </a:spcBef>
              <a:buFont typeface="Arial" panose="020B0604020202020204" pitchFamily="34" charset="0"/>
              <a:buChar char="•"/>
            </a:pPr>
            <a:endParaRPr lang="en-US" altLang="zh-TW" sz="1150" dirty="0">
              <a:solidFill>
                <a:schemeClr val="accent6"/>
              </a:solidFill>
              <a:latin typeface="+mj-ea"/>
              <a:ea typeface="+mj-ea"/>
            </a:endParaRPr>
          </a:p>
        </p:txBody>
      </p:sp>
      <p:pic>
        <p:nvPicPr>
          <p:cNvPr id="6" name="圖片 5">
            <a:extLst>
              <a:ext uri="{FF2B5EF4-FFF2-40B4-BE49-F238E27FC236}">
                <a16:creationId xmlns:a16="http://schemas.microsoft.com/office/drawing/2014/main" id="{FC6AA029-2F92-4E34-9AF5-E8ED85615502}"/>
              </a:ext>
            </a:extLst>
          </p:cNvPr>
          <p:cNvPicPr/>
          <p:nvPr/>
        </p:nvPicPr>
        <p:blipFill>
          <a:blip r:embed="rId2"/>
          <a:stretch>
            <a:fillRect/>
          </a:stretch>
        </p:blipFill>
        <p:spPr>
          <a:xfrm>
            <a:off x="7524328" y="1723316"/>
            <a:ext cx="1066800" cy="1251585"/>
          </a:xfrm>
          <a:prstGeom prst="rect">
            <a:avLst/>
          </a:prstGeom>
        </p:spPr>
      </p:pic>
      <p:sp>
        <p:nvSpPr>
          <p:cNvPr id="7" name="矩形 6">
            <a:extLst>
              <a:ext uri="{FF2B5EF4-FFF2-40B4-BE49-F238E27FC236}">
                <a16:creationId xmlns:a16="http://schemas.microsoft.com/office/drawing/2014/main" id="{A6DE93F8-6237-484F-9A10-85BDCED5BBC2}"/>
              </a:ext>
            </a:extLst>
          </p:cNvPr>
          <p:cNvSpPr/>
          <p:nvPr/>
        </p:nvSpPr>
        <p:spPr>
          <a:xfrm>
            <a:off x="7325122" y="2759458"/>
            <a:ext cx="1754006" cy="430887"/>
          </a:xfrm>
          <a:prstGeom prst="rect">
            <a:avLst/>
          </a:prstGeom>
        </p:spPr>
        <p:txBody>
          <a:bodyPr wrap="none">
            <a:spAutoFit/>
          </a:bodyPr>
          <a:lstStyle/>
          <a:p>
            <a:r>
              <a:rPr lang="en-US" altLang="zh-TW" sz="1100" dirty="0">
                <a:solidFill>
                  <a:schemeClr val="accent6"/>
                </a:solidFill>
                <a:latin typeface="+mj-ea"/>
              </a:rPr>
              <a:t>Waymo </a:t>
            </a:r>
          </a:p>
          <a:p>
            <a:r>
              <a:rPr lang="en-US" altLang="zh-TW" sz="1100" u="sng" dirty="0">
                <a:solidFill>
                  <a:schemeClr val="accent6"/>
                </a:solidFill>
                <a:latin typeface="+mj-ea"/>
              </a:rPr>
              <a:t>Laser Bear Honeycomb</a:t>
            </a:r>
            <a:endParaRPr lang="zh-TW" altLang="en-US" sz="1100" u="sng" dirty="0"/>
          </a:p>
        </p:txBody>
      </p:sp>
    </p:spTree>
    <p:extLst>
      <p:ext uri="{BB962C8B-B14F-4D97-AF65-F5344CB8AC3E}">
        <p14:creationId xmlns:p14="http://schemas.microsoft.com/office/powerpoint/2010/main" val="9022889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CD562D-3028-4A37-BF6B-671892F07150}"/>
              </a:ext>
            </a:extLst>
          </p:cNvPr>
          <p:cNvSpPr>
            <a:spLocks noGrp="1"/>
          </p:cNvSpPr>
          <p:nvPr>
            <p:ph type="title"/>
          </p:nvPr>
        </p:nvSpPr>
        <p:spPr/>
        <p:txBody>
          <a:bodyPr/>
          <a:lstStyle/>
          <a:p>
            <a:r>
              <a:rPr lang="zh-TW" altLang="en-US" dirty="0"/>
              <a:t>自動駕駛感測器市場規模預測</a:t>
            </a:r>
          </a:p>
        </p:txBody>
      </p:sp>
      <p:pic>
        <p:nvPicPr>
          <p:cNvPr id="4" name="圖片 3">
            <a:extLst>
              <a:ext uri="{FF2B5EF4-FFF2-40B4-BE49-F238E27FC236}">
                <a16:creationId xmlns:a16="http://schemas.microsoft.com/office/drawing/2014/main" id="{6E469746-6080-4C1E-A745-7F7464FD6731}"/>
              </a:ext>
            </a:extLst>
          </p:cNvPr>
          <p:cNvPicPr>
            <a:picLocks noChangeAspect="1"/>
          </p:cNvPicPr>
          <p:nvPr/>
        </p:nvPicPr>
        <p:blipFill>
          <a:blip r:embed="rId2"/>
          <a:stretch>
            <a:fillRect/>
          </a:stretch>
        </p:blipFill>
        <p:spPr>
          <a:xfrm>
            <a:off x="1259632" y="1052736"/>
            <a:ext cx="6492982" cy="4112222"/>
          </a:xfrm>
          <a:prstGeom prst="rect">
            <a:avLst/>
          </a:prstGeom>
        </p:spPr>
      </p:pic>
      <p:sp>
        <p:nvSpPr>
          <p:cNvPr id="5" name="矩形 4">
            <a:extLst>
              <a:ext uri="{FF2B5EF4-FFF2-40B4-BE49-F238E27FC236}">
                <a16:creationId xmlns:a16="http://schemas.microsoft.com/office/drawing/2014/main" id="{F3E5487E-7FF3-4966-B760-38292222C2CA}"/>
              </a:ext>
            </a:extLst>
          </p:cNvPr>
          <p:cNvSpPr/>
          <p:nvPr/>
        </p:nvSpPr>
        <p:spPr>
          <a:xfrm>
            <a:off x="7473882" y="449887"/>
            <a:ext cx="1202573" cy="276999"/>
          </a:xfrm>
          <a:prstGeom prst="rect">
            <a:avLst/>
          </a:prstGeom>
        </p:spPr>
        <p:txBody>
          <a:bodyPr wrap="none">
            <a:spAutoFit/>
          </a:bodyPr>
          <a:lstStyle/>
          <a:p>
            <a:r>
              <a:rPr lang="zh-TW" altLang="en-US" sz="1200" b="0" dirty="0"/>
              <a:t>單位</a:t>
            </a:r>
            <a:r>
              <a:rPr lang="en-US" altLang="zh-TW" sz="1200" b="0" dirty="0"/>
              <a:t>:</a:t>
            </a:r>
            <a:r>
              <a:rPr lang="zh-TW" altLang="en-US" sz="1200" b="0" dirty="0"/>
              <a:t> 百萬日圓</a:t>
            </a:r>
          </a:p>
        </p:txBody>
      </p:sp>
      <p:sp>
        <p:nvSpPr>
          <p:cNvPr id="7" name="矩形 6">
            <a:extLst>
              <a:ext uri="{FF2B5EF4-FFF2-40B4-BE49-F238E27FC236}">
                <a16:creationId xmlns:a16="http://schemas.microsoft.com/office/drawing/2014/main" id="{B585EC84-1556-4355-9D69-77F3AC27925F}"/>
              </a:ext>
            </a:extLst>
          </p:cNvPr>
          <p:cNvSpPr/>
          <p:nvPr/>
        </p:nvSpPr>
        <p:spPr>
          <a:xfrm>
            <a:off x="138962" y="5166789"/>
            <a:ext cx="8866076" cy="646331"/>
          </a:xfrm>
          <a:prstGeom prst="rect">
            <a:avLst/>
          </a:prstGeom>
        </p:spPr>
        <p:txBody>
          <a:bodyPr wrap="square">
            <a:spAutoFit/>
          </a:bodyPr>
          <a:lstStyle/>
          <a:p>
            <a:pPr marL="171450" indent="-171450">
              <a:buFont typeface="Arial" panose="020B0604020202020204" pitchFamily="34" charset="0"/>
              <a:buChar char="•"/>
            </a:pPr>
            <a:r>
              <a:rPr lang="zh-TW" altLang="en-US" sz="1200" dirty="0">
                <a:solidFill>
                  <a:schemeClr val="accent6"/>
                </a:solidFill>
                <a:latin typeface="+mj-ea"/>
                <a:ea typeface="+mj-ea"/>
              </a:rPr>
              <a:t>根據</a:t>
            </a:r>
            <a:r>
              <a:rPr lang="en-US" altLang="zh-TW" sz="1200" dirty="0">
                <a:solidFill>
                  <a:schemeClr val="accent6"/>
                </a:solidFill>
                <a:latin typeface="+mj-ea"/>
                <a:ea typeface="+mj-ea"/>
              </a:rPr>
              <a:t>YANO Research Institute</a:t>
            </a:r>
            <a:r>
              <a:rPr lang="zh-TW" altLang="en-US" sz="1200" dirty="0">
                <a:solidFill>
                  <a:schemeClr val="accent6"/>
                </a:solidFill>
                <a:latin typeface="+mj-ea"/>
                <a:ea typeface="+mj-ea"/>
              </a:rPr>
              <a:t>報告，</a:t>
            </a:r>
            <a:r>
              <a:rPr lang="en-US" altLang="zh-TW" sz="1200" dirty="0">
                <a:solidFill>
                  <a:schemeClr val="accent6"/>
                </a:solidFill>
                <a:latin typeface="+mj-ea"/>
                <a:ea typeface="+mj-ea"/>
              </a:rPr>
              <a:t>2030</a:t>
            </a:r>
            <a:r>
              <a:rPr lang="zh-TW" altLang="en-US" sz="1200" dirty="0">
                <a:solidFill>
                  <a:schemeClr val="accent6"/>
                </a:solidFill>
                <a:latin typeface="+mj-ea"/>
                <a:ea typeface="+mj-ea"/>
              </a:rPr>
              <a:t>年自動駕駛主要感測器市場規模達</a:t>
            </a:r>
            <a:r>
              <a:rPr lang="en-US" altLang="zh-TW" sz="1200" dirty="0">
                <a:solidFill>
                  <a:schemeClr val="accent6"/>
                </a:solidFill>
                <a:latin typeface="+mj-ea"/>
                <a:ea typeface="+mj-ea"/>
              </a:rPr>
              <a:t>3.276</a:t>
            </a:r>
            <a:r>
              <a:rPr lang="zh-TW" altLang="en-US" sz="1200" dirty="0">
                <a:solidFill>
                  <a:schemeClr val="accent6"/>
                </a:solidFill>
                <a:latin typeface="+mj-ea"/>
                <a:ea typeface="+mj-ea"/>
              </a:rPr>
              <a:t>兆日圓，</a:t>
            </a:r>
            <a:r>
              <a:rPr lang="en-US" altLang="zh-TW" sz="1200" dirty="0">
                <a:solidFill>
                  <a:schemeClr val="accent6"/>
                </a:solidFill>
                <a:latin typeface="+mj-ea"/>
                <a:ea typeface="+mj-ea"/>
              </a:rPr>
              <a:t>2017-2030</a:t>
            </a:r>
            <a:r>
              <a:rPr lang="zh-TW" altLang="en-US" sz="1200" dirty="0">
                <a:solidFill>
                  <a:schemeClr val="accent6"/>
                </a:solidFill>
                <a:latin typeface="+mj-ea"/>
                <a:ea typeface="+mj-ea"/>
              </a:rPr>
              <a:t>年</a:t>
            </a:r>
            <a:r>
              <a:rPr lang="en-US" altLang="zh-TW" sz="1200" dirty="0">
                <a:solidFill>
                  <a:schemeClr val="accent6"/>
                </a:solidFill>
                <a:latin typeface="+mj-ea"/>
                <a:ea typeface="+mj-ea"/>
              </a:rPr>
              <a:t>CAGR</a:t>
            </a:r>
            <a:r>
              <a:rPr lang="zh-TW" altLang="en-US" sz="1200" dirty="0">
                <a:solidFill>
                  <a:schemeClr val="accent6"/>
                </a:solidFill>
                <a:latin typeface="+mj-ea"/>
                <a:ea typeface="+mj-ea"/>
              </a:rPr>
              <a:t>為</a:t>
            </a:r>
            <a:r>
              <a:rPr lang="en-US" altLang="zh-TW" sz="1200" dirty="0">
                <a:solidFill>
                  <a:schemeClr val="accent6"/>
                </a:solidFill>
                <a:latin typeface="+mj-ea"/>
                <a:ea typeface="+mj-ea"/>
              </a:rPr>
              <a:t>10.5%</a:t>
            </a:r>
          </a:p>
          <a:p>
            <a:pPr marL="171450" indent="-171450">
              <a:buFont typeface="Arial" panose="020B0604020202020204" pitchFamily="34" charset="0"/>
              <a:buChar char="•"/>
            </a:pPr>
            <a:r>
              <a:rPr lang="en-US" altLang="zh-TW" sz="1200" dirty="0">
                <a:solidFill>
                  <a:schemeClr val="accent6"/>
                </a:solidFill>
                <a:latin typeface="+mj-ea"/>
                <a:ea typeface="+mj-ea"/>
              </a:rPr>
              <a:t>2017</a:t>
            </a:r>
            <a:r>
              <a:rPr lang="zh-TW" altLang="en-US" sz="1200" dirty="0">
                <a:solidFill>
                  <a:schemeClr val="accent6"/>
                </a:solidFill>
                <a:latin typeface="+mj-ea"/>
                <a:ea typeface="+mj-ea"/>
              </a:rPr>
              <a:t>至</a:t>
            </a:r>
            <a:r>
              <a:rPr lang="en-US" altLang="zh-TW" sz="1200" dirty="0">
                <a:solidFill>
                  <a:schemeClr val="accent6"/>
                </a:solidFill>
                <a:latin typeface="+mj-ea"/>
                <a:ea typeface="+mj-ea"/>
              </a:rPr>
              <a:t>2030</a:t>
            </a:r>
            <a:r>
              <a:rPr lang="zh-TW" altLang="en-US" sz="1200" dirty="0">
                <a:solidFill>
                  <a:schemeClr val="accent6"/>
                </a:solidFill>
                <a:latin typeface="+mj-ea"/>
                <a:ea typeface="+mj-ea"/>
              </a:rPr>
              <a:t>年時自動駕駛感測器市場規模以毫米波雷達最大達</a:t>
            </a:r>
            <a:r>
              <a:rPr lang="en-US" altLang="zh-TW" sz="1200" dirty="0">
                <a:solidFill>
                  <a:schemeClr val="accent6"/>
                </a:solidFill>
                <a:latin typeface="+mj-ea"/>
                <a:ea typeface="+mj-ea"/>
              </a:rPr>
              <a:t>1.39</a:t>
            </a:r>
            <a:r>
              <a:rPr lang="zh-TW" altLang="en-US" sz="1200" dirty="0">
                <a:solidFill>
                  <a:schemeClr val="accent6"/>
                </a:solidFill>
                <a:latin typeface="+mj-ea"/>
                <a:ea typeface="+mj-ea"/>
              </a:rPr>
              <a:t>兆日圓，其次是相機、</a:t>
            </a:r>
            <a:r>
              <a:rPr lang="en-US" altLang="zh-TW" sz="1200" dirty="0">
                <a:solidFill>
                  <a:schemeClr val="accent6"/>
                </a:solidFill>
                <a:latin typeface="+mj-ea"/>
                <a:ea typeface="+mj-ea"/>
              </a:rPr>
              <a:t>LiDAR</a:t>
            </a:r>
            <a:r>
              <a:rPr lang="zh-TW" altLang="en-US" sz="1200" dirty="0">
                <a:solidFill>
                  <a:schemeClr val="accent6"/>
                </a:solidFill>
                <a:latin typeface="+mj-ea"/>
                <a:ea typeface="+mj-ea"/>
              </a:rPr>
              <a:t>及超音波</a:t>
            </a:r>
            <a:endParaRPr lang="en-US" altLang="zh-TW" sz="1200" dirty="0">
              <a:solidFill>
                <a:schemeClr val="accent6"/>
              </a:solidFill>
              <a:latin typeface="+mj-ea"/>
              <a:ea typeface="+mj-ea"/>
            </a:endParaRPr>
          </a:p>
          <a:p>
            <a:pPr marL="171450" indent="-171450">
              <a:buFont typeface="Arial" panose="020B0604020202020204" pitchFamily="34" charset="0"/>
              <a:buChar char="•"/>
            </a:pPr>
            <a:r>
              <a:rPr lang="zh-TW" altLang="en-US" sz="1200" dirty="0">
                <a:solidFill>
                  <a:schemeClr val="accent6"/>
                </a:solidFill>
                <a:latin typeface="+mj-ea"/>
                <a:ea typeface="+mj-ea"/>
              </a:rPr>
              <a:t>以複合年成長率計算</a:t>
            </a:r>
            <a:r>
              <a:rPr lang="en-US" altLang="zh-TW" sz="1200" dirty="0">
                <a:solidFill>
                  <a:srgbClr val="FF0000"/>
                </a:solidFill>
                <a:latin typeface="+mj-ea"/>
                <a:ea typeface="+mj-ea"/>
              </a:rPr>
              <a:t>LiDAR</a:t>
            </a:r>
            <a:r>
              <a:rPr lang="zh-TW" altLang="en-US" sz="1200" dirty="0">
                <a:solidFill>
                  <a:schemeClr val="accent6"/>
                </a:solidFill>
                <a:latin typeface="+mj-ea"/>
                <a:ea typeface="+mj-ea"/>
              </a:rPr>
              <a:t>成長率達</a:t>
            </a:r>
            <a:r>
              <a:rPr lang="en-US" altLang="zh-TW" sz="1200" dirty="0">
                <a:solidFill>
                  <a:schemeClr val="accent6"/>
                </a:solidFill>
                <a:latin typeface="+mj-ea"/>
                <a:ea typeface="+mj-ea"/>
              </a:rPr>
              <a:t>50.1%</a:t>
            </a:r>
            <a:r>
              <a:rPr lang="zh-TW" altLang="en-US" sz="1200" dirty="0">
                <a:solidFill>
                  <a:schemeClr val="accent6"/>
                </a:solidFill>
                <a:latin typeface="+mj-ea"/>
                <a:ea typeface="+mj-ea"/>
              </a:rPr>
              <a:t>最高，其次是毫米波雷達</a:t>
            </a:r>
            <a:r>
              <a:rPr lang="en-US" altLang="zh-TW" sz="1200" dirty="0">
                <a:solidFill>
                  <a:schemeClr val="accent6"/>
                </a:solidFill>
                <a:latin typeface="+mj-ea"/>
                <a:ea typeface="+mj-ea"/>
              </a:rPr>
              <a:t>10.1%</a:t>
            </a:r>
            <a:r>
              <a:rPr lang="zh-TW" altLang="en-US" sz="1200" dirty="0">
                <a:solidFill>
                  <a:schemeClr val="accent6"/>
                </a:solidFill>
                <a:latin typeface="+mj-ea"/>
                <a:ea typeface="+mj-ea"/>
              </a:rPr>
              <a:t>，相機及超音波成長率較低</a:t>
            </a:r>
          </a:p>
        </p:txBody>
      </p:sp>
      <p:sp>
        <p:nvSpPr>
          <p:cNvPr id="8" name="矩形 7">
            <a:extLst>
              <a:ext uri="{FF2B5EF4-FFF2-40B4-BE49-F238E27FC236}">
                <a16:creationId xmlns:a16="http://schemas.microsoft.com/office/drawing/2014/main" id="{BA977157-8366-4F5B-A6B6-BE2BAF995EC8}"/>
              </a:ext>
            </a:extLst>
          </p:cNvPr>
          <p:cNvSpPr/>
          <p:nvPr/>
        </p:nvSpPr>
        <p:spPr>
          <a:xfrm>
            <a:off x="1628" y="6453336"/>
            <a:ext cx="2589427" cy="276999"/>
          </a:xfrm>
          <a:prstGeom prst="rect">
            <a:avLst/>
          </a:prstGeom>
        </p:spPr>
        <p:txBody>
          <a:bodyPr wrap="none">
            <a:spAutoFit/>
          </a:bodyPr>
          <a:lstStyle/>
          <a:p>
            <a:r>
              <a:rPr lang="zh-TW" altLang="en-US" sz="1200" b="0" dirty="0"/>
              <a:t>資料來源</a:t>
            </a:r>
            <a:r>
              <a:rPr lang="en-US" altLang="zh-TW" sz="1200" b="0" dirty="0"/>
              <a:t>:</a:t>
            </a:r>
            <a:r>
              <a:rPr lang="zh-TW" altLang="en-US" sz="1200" b="0" dirty="0"/>
              <a:t> </a:t>
            </a:r>
            <a:r>
              <a:rPr lang="en-US" altLang="zh-TW" sz="1200" b="0" dirty="0"/>
              <a:t>YANO</a:t>
            </a:r>
            <a:r>
              <a:rPr lang="zh-TW" altLang="en-US" sz="1200" b="0" dirty="0"/>
              <a:t> </a:t>
            </a:r>
            <a:r>
              <a:rPr lang="en-US" altLang="zh-TW" sz="1200" b="0" dirty="0"/>
              <a:t>Research Institute</a:t>
            </a:r>
            <a:endParaRPr lang="zh-TW" altLang="en-US" sz="1200" b="0" dirty="0"/>
          </a:p>
        </p:txBody>
      </p:sp>
    </p:spTree>
    <p:extLst>
      <p:ext uri="{BB962C8B-B14F-4D97-AF65-F5344CB8AC3E}">
        <p14:creationId xmlns:p14="http://schemas.microsoft.com/office/powerpoint/2010/main" val="35031176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918617-F390-452C-8F0A-215DD5CD1FAB}"/>
              </a:ext>
            </a:extLst>
          </p:cNvPr>
          <p:cNvSpPr>
            <a:spLocks noGrp="1"/>
          </p:cNvSpPr>
          <p:nvPr>
            <p:ph type="title"/>
          </p:nvPr>
        </p:nvSpPr>
        <p:spPr/>
        <p:txBody>
          <a:bodyPr/>
          <a:lstStyle/>
          <a:p>
            <a:r>
              <a:rPr lang="en-US" altLang="zh-TW" dirty="0"/>
              <a:t>Goldman Sachs</a:t>
            </a:r>
            <a:r>
              <a:rPr lang="zh-TW" altLang="en-US" dirty="0"/>
              <a:t>全球智慧輔助駕駛市場規模預測</a:t>
            </a:r>
          </a:p>
        </p:txBody>
      </p:sp>
      <p:sp>
        <p:nvSpPr>
          <p:cNvPr id="4" name="矩形 3">
            <a:extLst>
              <a:ext uri="{FF2B5EF4-FFF2-40B4-BE49-F238E27FC236}">
                <a16:creationId xmlns:a16="http://schemas.microsoft.com/office/drawing/2014/main" id="{48819942-F7A9-4CB6-AA57-B9DCD4A1564F}"/>
              </a:ext>
            </a:extLst>
          </p:cNvPr>
          <p:cNvSpPr/>
          <p:nvPr/>
        </p:nvSpPr>
        <p:spPr>
          <a:xfrm>
            <a:off x="338591" y="5025853"/>
            <a:ext cx="8352927" cy="1384995"/>
          </a:xfrm>
          <a:prstGeom prst="rect">
            <a:avLst/>
          </a:prstGeom>
        </p:spPr>
        <p:txBody>
          <a:bodyPr wrap="square">
            <a:spAutoFit/>
          </a:bodyPr>
          <a:lstStyle/>
          <a:p>
            <a:pPr marL="171450" indent="-171450">
              <a:buFont typeface="Arial" panose="020B0604020202020204" pitchFamily="34" charset="0"/>
              <a:buChar char="•"/>
            </a:pPr>
            <a:r>
              <a:rPr lang="zh-TW" altLang="en-US" sz="1200" dirty="0">
                <a:solidFill>
                  <a:schemeClr val="accent6"/>
                </a:solidFill>
                <a:latin typeface="+mj-ea"/>
                <a:ea typeface="+mj-ea"/>
              </a:rPr>
              <a:t>根據</a:t>
            </a:r>
            <a:r>
              <a:rPr lang="en-US" altLang="zh-TW" sz="1200" dirty="0">
                <a:solidFill>
                  <a:schemeClr val="accent6"/>
                </a:solidFill>
                <a:latin typeface="+mj-ea"/>
                <a:ea typeface="+mj-ea"/>
              </a:rPr>
              <a:t>Goldman Sachs</a:t>
            </a:r>
            <a:r>
              <a:rPr lang="zh-TW" altLang="en-US" sz="1200" dirty="0">
                <a:solidFill>
                  <a:schemeClr val="accent6"/>
                </a:solidFill>
                <a:latin typeface="+mj-ea"/>
                <a:ea typeface="+mj-ea"/>
              </a:rPr>
              <a:t>的調查，全球自動駕駛零組件相關市場包含</a:t>
            </a:r>
            <a:r>
              <a:rPr lang="en-US" altLang="zh-TW" sz="1200" dirty="0">
                <a:solidFill>
                  <a:schemeClr val="accent6"/>
                </a:solidFill>
                <a:latin typeface="+mj-ea"/>
                <a:ea typeface="+mj-ea"/>
              </a:rPr>
              <a:t>: LIDAR</a:t>
            </a:r>
            <a:r>
              <a:rPr lang="zh-TW" altLang="en-US" sz="1200" dirty="0">
                <a:solidFill>
                  <a:schemeClr val="accent6"/>
                </a:solidFill>
                <a:latin typeface="+mj-ea"/>
                <a:ea typeface="+mj-ea"/>
              </a:rPr>
              <a:t>、雷達、</a:t>
            </a:r>
            <a:r>
              <a:rPr lang="en-US" altLang="zh-TW" sz="1200" dirty="0">
                <a:solidFill>
                  <a:schemeClr val="accent6"/>
                </a:solidFill>
                <a:latin typeface="+mj-ea"/>
                <a:ea typeface="+mj-ea"/>
              </a:rPr>
              <a:t>V2X</a:t>
            </a:r>
            <a:r>
              <a:rPr lang="zh-TW" altLang="en-US" sz="1200" dirty="0">
                <a:solidFill>
                  <a:schemeClr val="accent6"/>
                </a:solidFill>
                <a:latin typeface="+mj-ea"/>
                <a:ea typeface="+mj-ea"/>
              </a:rPr>
              <a:t>車聯網、攝影機、繪圖、安全軟體、嵌入式控制系統、人機界面、電力電子結構、致動器、被動元件、嵌入式數據機等將快速成長</a:t>
            </a:r>
            <a:endParaRPr lang="en-US" altLang="zh-TW" sz="1200" dirty="0">
              <a:solidFill>
                <a:schemeClr val="accent6"/>
              </a:solidFill>
              <a:latin typeface="+mj-ea"/>
              <a:ea typeface="+mj-ea"/>
            </a:endParaRPr>
          </a:p>
          <a:p>
            <a:pPr marL="171450" indent="-171450">
              <a:buFont typeface="Arial" panose="020B0604020202020204" pitchFamily="34" charset="0"/>
              <a:buChar char="•"/>
            </a:pPr>
            <a:r>
              <a:rPr lang="zh-TW" altLang="en-US" sz="1200" dirty="0">
                <a:solidFill>
                  <a:schemeClr val="accent6"/>
                </a:solidFill>
                <a:latin typeface="+mj-ea"/>
                <a:ea typeface="+mj-ea"/>
              </a:rPr>
              <a:t>全球市場規模從</a:t>
            </a:r>
            <a:r>
              <a:rPr lang="en-US" altLang="zh-TW" sz="1200" dirty="0">
                <a:solidFill>
                  <a:schemeClr val="accent6"/>
                </a:solidFill>
                <a:latin typeface="+mj-ea"/>
                <a:ea typeface="+mj-ea"/>
              </a:rPr>
              <a:t>2015</a:t>
            </a:r>
            <a:r>
              <a:rPr lang="zh-TW" altLang="en-US" sz="1200" dirty="0">
                <a:solidFill>
                  <a:schemeClr val="accent6"/>
                </a:solidFill>
                <a:latin typeface="+mj-ea"/>
                <a:ea typeface="+mj-ea"/>
              </a:rPr>
              <a:t>年的</a:t>
            </a:r>
            <a:r>
              <a:rPr lang="en-US" altLang="zh-TW" sz="1200" dirty="0">
                <a:solidFill>
                  <a:schemeClr val="accent6"/>
                </a:solidFill>
                <a:latin typeface="+mj-ea"/>
                <a:ea typeface="+mj-ea"/>
              </a:rPr>
              <a:t>28.94</a:t>
            </a:r>
            <a:r>
              <a:rPr lang="zh-TW" altLang="en-US" sz="1200" dirty="0">
                <a:solidFill>
                  <a:schemeClr val="accent6"/>
                </a:solidFill>
                <a:latin typeface="+mj-ea"/>
                <a:ea typeface="+mj-ea"/>
              </a:rPr>
              <a:t>億美元，成長至</a:t>
            </a:r>
            <a:r>
              <a:rPr lang="en-US" altLang="zh-TW" sz="1200" dirty="0">
                <a:solidFill>
                  <a:schemeClr val="accent6"/>
                </a:solidFill>
                <a:latin typeface="+mj-ea"/>
                <a:ea typeface="+mj-ea"/>
              </a:rPr>
              <a:t>2050</a:t>
            </a:r>
            <a:r>
              <a:rPr lang="zh-TW" altLang="en-US" sz="1200" dirty="0">
                <a:solidFill>
                  <a:schemeClr val="accent6"/>
                </a:solidFill>
                <a:latin typeface="+mj-ea"/>
                <a:ea typeface="+mj-ea"/>
              </a:rPr>
              <a:t>年的</a:t>
            </a:r>
            <a:r>
              <a:rPr lang="en-US" altLang="zh-TW" sz="1200" dirty="0">
                <a:solidFill>
                  <a:schemeClr val="accent6"/>
                </a:solidFill>
                <a:latin typeface="+mj-ea"/>
                <a:ea typeface="+mj-ea"/>
              </a:rPr>
              <a:t>3119.3</a:t>
            </a:r>
            <a:r>
              <a:rPr lang="zh-TW" altLang="en-US" sz="1200" dirty="0">
                <a:solidFill>
                  <a:schemeClr val="accent6"/>
                </a:solidFill>
                <a:latin typeface="+mj-ea"/>
                <a:ea typeface="+mj-ea"/>
              </a:rPr>
              <a:t>億美元。其中感測器相關產品，</a:t>
            </a:r>
            <a:r>
              <a:rPr lang="en-US" altLang="zh-TW" sz="1200" dirty="0">
                <a:solidFill>
                  <a:srgbClr val="FF0000"/>
                </a:solidFill>
                <a:latin typeface="+mj-ea"/>
                <a:ea typeface="+mj-ea"/>
              </a:rPr>
              <a:t>LiDAR</a:t>
            </a:r>
            <a:r>
              <a:rPr lang="zh-TW" altLang="en-US" sz="1200" dirty="0">
                <a:solidFill>
                  <a:schemeClr val="accent6"/>
                </a:solidFill>
                <a:latin typeface="+mj-ea"/>
                <a:ea typeface="+mj-ea"/>
              </a:rPr>
              <a:t>從</a:t>
            </a:r>
            <a:r>
              <a:rPr lang="en-US" altLang="zh-TW" sz="1200" dirty="0">
                <a:solidFill>
                  <a:schemeClr val="accent6"/>
                </a:solidFill>
                <a:latin typeface="+mj-ea"/>
                <a:ea typeface="+mj-ea"/>
              </a:rPr>
              <a:t>2015</a:t>
            </a:r>
            <a:r>
              <a:rPr lang="zh-TW" altLang="en-US" sz="1200" dirty="0">
                <a:solidFill>
                  <a:schemeClr val="accent6"/>
                </a:solidFill>
                <a:latin typeface="+mj-ea"/>
                <a:ea typeface="+mj-ea"/>
              </a:rPr>
              <a:t>年的</a:t>
            </a:r>
            <a:r>
              <a:rPr lang="en-US" altLang="zh-TW" sz="1200" dirty="0">
                <a:solidFill>
                  <a:schemeClr val="accent6"/>
                </a:solidFill>
                <a:latin typeface="+mj-ea"/>
                <a:ea typeface="+mj-ea"/>
              </a:rPr>
              <a:t>0</a:t>
            </a:r>
            <a:r>
              <a:rPr lang="zh-TW" altLang="en-US" sz="1200" dirty="0">
                <a:solidFill>
                  <a:schemeClr val="accent6"/>
                </a:solidFill>
                <a:latin typeface="+mj-ea"/>
                <a:ea typeface="+mj-ea"/>
              </a:rPr>
              <a:t>元，成長至</a:t>
            </a:r>
            <a:r>
              <a:rPr lang="en-US" altLang="zh-TW" sz="1200" dirty="0">
                <a:solidFill>
                  <a:schemeClr val="accent6"/>
                </a:solidFill>
                <a:latin typeface="+mj-ea"/>
                <a:ea typeface="+mj-ea"/>
              </a:rPr>
              <a:t>2050</a:t>
            </a:r>
            <a:r>
              <a:rPr lang="zh-TW" altLang="en-US" sz="1200" dirty="0">
                <a:solidFill>
                  <a:schemeClr val="accent6"/>
                </a:solidFill>
                <a:latin typeface="+mj-ea"/>
                <a:ea typeface="+mj-ea"/>
              </a:rPr>
              <a:t>年的</a:t>
            </a:r>
            <a:r>
              <a:rPr lang="en-US" altLang="zh-TW" sz="1200" dirty="0">
                <a:solidFill>
                  <a:schemeClr val="accent6"/>
                </a:solidFill>
                <a:latin typeface="+mj-ea"/>
                <a:ea typeface="+mj-ea"/>
              </a:rPr>
              <a:t>980.36</a:t>
            </a:r>
            <a:r>
              <a:rPr lang="zh-TW" altLang="en-US" sz="1200" dirty="0">
                <a:solidFill>
                  <a:schemeClr val="accent6"/>
                </a:solidFill>
                <a:latin typeface="+mj-ea"/>
                <a:ea typeface="+mj-ea"/>
              </a:rPr>
              <a:t>億美元，雷達從</a:t>
            </a:r>
            <a:r>
              <a:rPr lang="en-US" altLang="zh-TW" sz="1200" dirty="0">
                <a:solidFill>
                  <a:schemeClr val="accent6"/>
                </a:solidFill>
                <a:latin typeface="+mj-ea"/>
                <a:ea typeface="+mj-ea"/>
              </a:rPr>
              <a:t>5.27</a:t>
            </a:r>
            <a:r>
              <a:rPr lang="zh-TW" altLang="en-US" sz="1200" dirty="0">
                <a:solidFill>
                  <a:schemeClr val="accent6"/>
                </a:solidFill>
                <a:latin typeface="+mj-ea"/>
                <a:ea typeface="+mj-ea"/>
              </a:rPr>
              <a:t>億美元至</a:t>
            </a:r>
            <a:r>
              <a:rPr lang="en-US" altLang="zh-TW" sz="1200" dirty="0">
                <a:solidFill>
                  <a:schemeClr val="accent6"/>
                </a:solidFill>
                <a:latin typeface="+mj-ea"/>
                <a:ea typeface="+mj-ea"/>
              </a:rPr>
              <a:t>337.91</a:t>
            </a:r>
            <a:r>
              <a:rPr lang="zh-TW" altLang="en-US" sz="1200" dirty="0">
                <a:solidFill>
                  <a:schemeClr val="accent6"/>
                </a:solidFill>
                <a:latin typeface="+mj-ea"/>
                <a:ea typeface="+mj-ea"/>
              </a:rPr>
              <a:t>億美元，攝影機從</a:t>
            </a:r>
            <a:r>
              <a:rPr lang="en-US" altLang="zh-TW" sz="1200" dirty="0">
                <a:solidFill>
                  <a:schemeClr val="accent6"/>
                </a:solidFill>
                <a:latin typeface="+mj-ea"/>
                <a:ea typeface="+mj-ea"/>
              </a:rPr>
              <a:t>7.25</a:t>
            </a:r>
            <a:r>
              <a:rPr lang="zh-TW" altLang="en-US" sz="1200" dirty="0">
                <a:solidFill>
                  <a:schemeClr val="accent6"/>
                </a:solidFill>
                <a:latin typeface="+mj-ea"/>
                <a:ea typeface="+mj-ea"/>
              </a:rPr>
              <a:t>億美元至</a:t>
            </a:r>
            <a:r>
              <a:rPr lang="en-US" altLang="zh-TW" sz="1200" dirty="0">
                <a:solidFill>
                  <a:schemeClr val="accent6"/>
                </a:solidFill>
                <a:latin typeface="+mj-ea"/>
                <a:ea typeface="+mj-ea"/>
              </a:rPr>
              <a:t>283.89</a:t>
            </a:r>
            <a:r>
              <a:rPr lang="zh-TW" altLang="en-US" sz="1200" dirty="0">
                <a:solidFill>
                  <a:schemeClr val="accent6"/>
                </a:solidFill>
                <a:latin typeface="+mj-ea"/>
                <a:ea typeface="+mj-ea"/>
              </a:rPr>
              <a:t>億美元</a:t>
            </a:r>
          </a:p>
          <a:p>
            <a:pPr marL="171450" indent="-171450">
              <a:buFont typeface="Arial" panose="020B0604020202020204" pitchFamily="34" charset="0"/>
              <a:buChar char="•"/>
            </a:pPr>
            <a:r>
              <a:rPr lang="en-US" altLang="zh-TW" sz="1200" dirty="0">
                <a:solidFill>
                  <a:schemeClr val="accent6"/>
                </a:solidFill>
                <a:latin typeface="+mj-ea"/>
                <a:ea typeface="+mj-ea"/>
              </a:rPr>
              <a:t>LiDAR</a:t>
            </a:r>
            <a:r>
              <a:rPr lang="zh-TW" altLang="en-US" sz="1200" dirty="0">
                <a:solidFill>
                  <a:schemeClr val="accent6"/>
                </a:solidFill>
                <a:latin typeface="+mj-ea"/>
                <a:ea typeface="+mj-ea"/>
              </a:rPr>
              <a:t>初期因技術尚未成熟，單價高，故市場規模較小，隨著技術不斷進步，價格逐漸下降，應用大量增加，特別是至</a:t>
            </a:r>
            <a:r>
              <a:rPr lang="en-US" altLang="zh-TW" sz="1200" dirty="0">
                <a:solidFill>
                  <a:schemeClr val="accent6"/>
                </a:solidFill>
                <a:latin typeface="+mj-ea"/>
                <a:ea typeface="+mj-ea"/>
              </a:rPr>
              <a:t>Level 3</a:t>
            </a:r>
            <a:r>
              <a:rPr lang="zh-TW" altLang="en-US" sz="1200" dirty="0">
                <a:solidFill>
                  <a:schemeClr val="accent6"/>
                </a:solidFill>
                <a:latin typeface="+mj-ea"/>
                <a:ea typeface="+mj-ea"/>
              </a:rPr>
              <a:t>以上自動駕駛時，將列為主要配備，其單價較雷達為高，故至</a:t>
            </a:r>
            <a:r>
              <a:rPr lang="en-US" altLang="zh-TW" sz="1200" dirty="0">
                <a:solidFill>
                  <a:schemeClr val="accent6"/>
                </a:solidFill>
                <a:latin typeface="+mj-ea"/>
                <a:ea typeface="+mj-ea"/>
              </a:rPr>
              <a:t>2030</a:t>
            </a:r>
            <a:r>
              <a:rPr lang="zh-TW" altLang="en-US" sz="1200" dirty="0">
                <a:solidFill>
                  <a:schemeClr val="accent6"/>
                </a:solidFill>
                <a:latin typeface="+mj-ea"/>
                <a:ea typeface="+mj-ea"/>
              </a:rPr>
              <a:t>年以後市場規模將躍居第一位</a:t>
            </a:r>
            <a:endParaRPr lang="en-US" altLang="zh-TW" sz="1200" dirty="0">
              <a:solidFill>
                <a:schemeClr val="accent6"/>
              </a:solidFill>
              <a:latin typeface="+mj-ea"/>
              <a:ea typeface="+mj-ea"/>
            </a:endParaRPr>
          </a:p>
          <a:p>
            <a:pPr marL="171450" indent="-171450">
              <a:buFont typeface="Arial" panose="020B0604020202020204" pitchFamily="34" charset="0"/>
              <a:buChar char="•"/>
            </a:pPr>
            <a:r>
              <a:rPr lang="en-US" altLang="zh-TW" sz="1200" dirty="0">
                <a:solidFill>
                  <a:srgbClr val="FF0000"/>
                </a:solidFill>
                <a:latin typeface="+mj-ea"/>
                <a:ea typeface="+mj-ea"/>
              </a:rPr>
              <a:t>Goldman Sachs</a:t>
            </a:r>
            <a:r>
              <a:rPr lang="zh-TW" altLang="en-US" sz="1200" dirty="0">
                <a:solidFill>
                  <a:srgbClr val="FF0000"/>
                </a:solidFill>
                <a:latin typeface="+mj-ea"/>
                <a:ea typeface="+mj-ea"/>
              </a:rPr>
              <a:t>的預測較</a:t>
            </a:r>
            <a:r>
              <a:rPr lang="en-US" altLang="zh-TW" sz="1200" dirty="0">
                <a:solidFill>
                  <a:srgbClr val="FF0000"/>
                </a:solidFill>
                <a:latin typeface="+mj-ea"/>
                <a:ea typeface="+mj-ea"/>
              </a:rPr>
              <a:t>YANO</a:t>
            </a:r>
            <a:r>
              <a:rPr lang="zh-TW" altLang="en-US" sz="1200" dirty="0">
                <a:solidFill>
                  <a:srgbClr val="FF0000"/>
                </a:solidFill>
                <a:latin typeface="+mj-ea"/>
                <a:ea typeface="+mj-ea"/>
              </a:rPr>
              <a:t>樂觀許多</a:t>
            </a:r>
          </a:p>
        </p:txBody>
      </p:sp>
      <p:pic>
        <p:nvPicPr>
          <p:cNvPr id="6" name="圖片 5">
            <a:extLst>
              <a:ext uri="{FF2B5EF4-FFF2-40B4-BE49-F238E27FC236}">
                <a16:creationId xmlns:a16="http://schemas.microsoft.com/office/drawing/2014/main" id="{D1A2A65A-60F5-4086-B189-A5806F9338E9}"/>
              </a:ext>
            </a:extLst>
          </p:cNvPr>
          <p:cNvPicPr>
            <a:picLocks noChangeAspect="1"/>
          </p:cNvPicPr>
          <p:nvPr/>
        </p:nvPicPr>
        <p:blipFill>
          <a:blip r:embed="rId2"/>
          <a:stretch>
            <a:fillRect/>
          </a:stretch>
        </p:blipFill>
        <p:spPr>
          <a:xfrm>
            <a:off x="579684" y="849389"/>
            <a:ext cx="7984632" cy="4176464"/>
          </a:xfrm>
          <a:prstGeom prst="rect">
            <a:avLst/>
          </a:prstGeom>
        </p:spPr>
      </p:pic>
      <p:sp>
        <p:nvSpPr>
          <p:cNvPr id="7" name="矩形 6">
            <a:extLst>
              <a:ext uri="{FF2B5EF4-FFF2-40B4-BE49-F238E27FC236}">
                <a16:creationId xmlns:a16="http://schemas.microsoft.com/office/drawing/2014/main" id="{156B9BF3-4B58-4BC8-9951-326F942E8B7D}"/>
              </a:ext>
            </a:extLst>
          </p:cNvPr>
          <p:cNvSpPr/>
          <p:nvPr/>
        </p:nvSpPr>
        <p:spPr>
          <a:xfrm>
            <a:off x="0" y="6559646"/>
            <a:ext cx="1829347" cy="261610"/>
          </a:xfrm>
          <a:prstGeom prst="rect">
            <a:avLst/>
          </a:prstGeom>
        </p:spPr>
        <p:txBody>
          <a:bodyPr wrap="none">
            <a:spAutoFit/>
          </a:bodyPr>
          <a:lstStyle/>
          <a:p>
            <a:r>
              <a:rPr lang="zh-TW" altLang="en-US" sz="1100" b="0" dirty="0"/>
              <a:t>資料來源</a:t>
            </a:r>
            <a:r>
              <a:rPr lang="en-US" altLang="zh-TW" sz="1100" b="0" dirty="0"/>
              <a:t>:</a:t>
            </a:r>
            <a:r>
              <a:rPr lang="zh-TW" altLang="en-US" sz="1100" b="0" dirty="0"/>
              <a:t> </a:t>
            </a:r>
            <a:r>
              <a:rPr lang="en-US" altLang="zh-TW" sz="1100" b="0" dirty="0"/>
              <a:t>Goldman Sachs</a:t>
            </a:r>
            <a:endParaRPr lang="zh-TW" altLang="en-US" sz="1100" b="0" dirty="0"/>
          </a:p>
        </p:txBody>
      </p:sp>
      <p:sp>
        <p:nvSpPr>
          <p:cNvPr id="8" name="矩形 7">
            <a:extLst>
              <a:ext uri="{FF2B5EF4-FFF2-40B4-BE49-F238E27FC236}">
                <a16:creationId xmlns:a16="http://schemas.microsoft.com/office/drawing/2014/main" id="{FCE0B13A-CA54-4B95-A573-DAA1FDB68B67}"/>
              </a:ext>
            </a:extLst>
          </p:cNvPr>
          <p:cNvSpPr/>
          <p:nvPr/>
        </p:nvSpPr>
        <p:spPr>
          <a:xfrm>
            <a:off x="7473882" y="449887"/>
            <a:ext cx="1194558" cy="276999"/>
          </a:xfrm>
          <a:prstGeom prst="rect">
            <a:avLst/>
          </a:prstGeom>
        </p:spPr>
        <p:txBody>
          <a:bodyPr wrap="none">
            <a:spAutoFit/>
          </a:bodyPr>
          <a:lstStyle/>
          <a:p>
            <a:r>
              <a:rPr lang="zh-TW" altLang="en-US" sz="1200" b="0" dirty="0"/>
              <a:t>單位</a:t>
            </a:r>
            <a:r>
              <a:rPr lang="en-US" altLang="zh-TW" sz="1200" b="0" dirty="0"/>
              <a:t>:</a:t>
            </a:r>
            <a:r>
              <a:rPr lang="zh-TW" altLang="en-US" sz="1200" b="0" dirty="0"/>
              <a:t> 百萬美元</a:t>
            </a:r>
          </a:p>
        </p:txBody>
      </p:sp>
    </p:spTree>
    <p:extLst>
      <p:ext uri="{BB962C8B-B14F-4D97-AF65-F5344CB8AC3E}">
        <p14:creationId xmlns:p14="http://schemas.microsoft.com/office/powerpoint/2010/main" val="40877950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9AAC76-BB7F-4730-B950-28D3CB17BF30}"/>
              </a:ext>
            </a:extLst>
          </p:cNvPr>
          <p:cNvSpPr>
            <a:spLocks noGrp="1"/>
          </p:cNvSpPr>
          <p:nvPr>
            <p:ph type="title"/>
          </p:nvPr>
        </p:nvSpPr>
        <p:spPr>
          <a:xfrm>
            <a:off x="395536" y="2924944"/>
            <a:ext cx="8208911" cy="633412"/>
          </a:xfrm>
        </p:spPr>
        <p:txBody>
          <a:bodyPr/>
          <a:lstStyle/>
          <a:p>
            <a:r>
              <a:rPr lang="zh-TW" altLang="en-US" sz="3600" dirty="0">
                <a:solidFill>
                  <a:schemeClr val="accent6"/>
                </a:solidFill>
              </a:rPr>
              <a:t>主要廠商簡介</a:t>
            </a:r>
          </a:p>
        </p:txBody>
      </p:sp>
    </p:spTree>
    <p:extLst>
      <p:ext uri="{BB962C8B-B14F-4D97-AF65-F5344CB8AC3E}">
        <p14:creationId xmlns:p14="http://schemas.microsoft.com/office/powerpoint/2010/main" val="26150101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060F0A-4225-41D4-ACD1-86CBCDFB9B7B}"/>
              </a:ext>
            </a:extLst>
          </p:cNvPr>
          <p:cNvSpPr>
            <a:spLocks noGrp="1"/>
          </p:cNvSpPr>
          <p:nvPr>
            <p:ph type="title"/>
          </p:nvPr>
        </p:nvSpPr>
        <p:spPr/>
        <p:txBody>
          <a:bodyPr/>
          <a:lstStyle/>
          <a:p>
            <a:r>
              <a:rPr lang="en-US" altLang="zh-TW" dirty="0"/>
              <a:t>Velodyne</a:t>
            </a:r>
            <a:r>
              <a:rPr lang="zh-TW" altLang="en-US" dirty="0"/>
              <a:t>簡介</a:t>
            </a:r>
          </a:p>
        </p:txBody>
      </p:sp>
      <p:sp>
        <p:nvSpPr>
          <p:cNvPr id="3" name="內容版面配置區 2">
            <a:extLst>
              <a:ext uri="{FF2B5EF4-FFF2-40B4-BE49-F238E27FC236}">
                <a16:creationId xmlns:a16="http://schemas.microsoft.com/office/drawing/2014/main" id="{51C763D2-418D-40A0-BCA2-9EBA04319A9A}"/>
              </a:ext>
            </a:extLst>
          </p:cNvPr>
          <p:cNvSpPr>
            <a:spLocks noGrp="1"/>
          </p:cNvSpPr>
          <p:nvPr>
            <p:ph idx="1"/>
          </p:nvPr>
        </p:nvSpPr>
        <p:spPr>
          <a:xfrm>
            <a:off x="323528" y="980728"/>
            <a:ext cx="8712968" cy="4154662"/>
          </a:xfrm>
        </p:spPr>
        <p:txBody>
          <a:bodyPr/>
          <a:lstStyle/>
          <a:p>
            <a:pPr>
              <a:spcBef>
                <a:spcPts val="0"/>
              </a:spcBef>
            </a:pPr>
            <a:r>
              <a:rPr lang="zh-TW" altLang="en-US" sz="1400" dirty="0"/>
              <a:t>簡介</a:t>
            </a:r>
            <a:endParaRPr lang="en-US" altLang="zh-TW" sz="1400" dirty="0"/>
          </a:p>
          <a:p>
            <a:pPr lvl="1">
              <a:spcBef>
                <a:spcPts val="0"/>
              </a:spcBef>
            </a:pPr>
            <a:r>
              <a:rPr lang="en-US" altLang="zh-TW" sz="1200" dirty="0"/>
              <a:t>Velodyne</a:t>
            </a:r>
            <a:r>
              <a:rPr lang="zh-TW" altLang="en-US" sz="1200" dirty="0"/>
              <a:t>成立於</a:t>
            </a:r>
            <a:r>
              <a:rPr lang="en-US" altLang="zh-TW" sz="1200" dirty="0"/>
              <a:t>1983</a:t>
            </a:r>
            <a:r>
              <a:rPr lang="zh-TW" altLang="en-US" sz="1200" dirty="0"/>
              <a:t>年加州，</a:t>
            </a:r>
            <a:r>
              <a:rPr lang="en-US" altLang="zh-TW" sz="1200" dirty="0"/>
              <a:t>LiDAR</a:t>
            </a:r>
            <a:r>
              <a:rPr lang="zh-TW" altLang="en-US" sz="1200" dirty="0"/>
              <a:t>市占率第一名，員工</a:t>
            </a:r>
            <a:r>
              <a:rPr lang="en-US" altLang="zh-TW" sz="1200" dirty="0"/>
              <a:t>200</a:t>
            </a:r>
            <a:r>
              <a:rPr lang="zh-TW" altLang="en-US" sz="1200" dirty="0"/>
              <a:t>人。</a:t>
            </a:r>
            <a:r>
              <a:rPr lang="en-US" altLang="zh-TW" sz="1200" dirty="0"/>
              <a:t>2005</a:t>
            </a:r>
            <a:r>
              <a:rPr lang="zh-TW" altLang="en-US" sz="1200" dirty="0"/>
              <a:t>年發明</a:t>
            </a:r>
            <a:r>
              <a:rPr lang="en-US" altLang="zh-TW" sz="1200" dirty="0"/>
              <a:t>LiDAR</a:t>
            </a:r>
            <a:r>
              <a:rPr lang="zh-TW" altLang="en-US" sz="1200" dirty="0"/>
              <a:t>，</a:t>
            </a:r>
            <a:r>
              <a:rPr lang="en-US" altLang="zh-TW" sz="1200" dirty="0"/>
              <a:t>2007</a:t>
            </a:r>
            <a:r>
              <a:rPr lang="zh-TW" altLang="en-US" sz="1200" dirty="0"/>
              <a:t>年推出商業化產品</a:t>
            </a:r>
            <a:endParaRPr lang="en-US" altLang="zh-TW" sz="1200" dirty="0"/>
          </a:p>
          <a:p>
            <a:pPr lvl="1">
              <a:spcBef>
                <a:spcPts val="0"/>
              </a:spcBef>
            </a:pPr>
            <a:r>
              <a:rPr lang="en-US" altLang="zh-TW" sz="1200" dirty="0"/>
              <a:t>2016</a:t>
            </a:r>
            <a:r>
              <a:rPr lang="zh-TW" altLang="en-US" sz="1200" dirty="0"/>
              <a:t>年</a:t>
            </a:r>
            <a:r>
              <a:rPr lang="en-US" altLang="zh-TW" sz="1200" dirty="0"/>
              <a:t>8</a:t>
            </a:r>
            <a:r>
              <a:rPr lang="zh-TW" altLang="en-US" sz="1200" dirty="0"/>
              <a:t>月</a:t>
            </a:r>
            <a:r>
              <a:rPr lang="en-US" altLang="zh-TW" sz="1200" dirty="0"/>
              <a:t>Ford</a:t>
            </a:r>
            <a:r>
              <a:rPr lang="zh-TW" altLang="en-US" sz="1200" dirty="0"/>
              <a:t>及</a:t>
            </a:r>
            <a:r>
              <a:rPr lang="en-US" altLang="zh-TW" sz="1200" dirty="0"/>
              <a:t>Baidu</a:t>
            </a:r>
            <a:r>
              <a:rPr lang="zh-TW" altLang="en-US" sz="1200" dirty="0"/>
              <a:t>投資</a:t>
            </a:r>
            <a:r>
              <a:rPr lang="en-US" altLang="zh-TW" sz="1200" dirty="0"/>
              <a:t>Velodyne1.5</a:t>
            </a:r>
            <a:r>
              <a:rPr lang="zh-TW" altLang="en-US" sz="1200" dirty="0"/>
              <a:t>億美元，</a:t>
            </a:r>
            <a:r>
              <a:rPr lang="en-US" altLang="zh-TW" sz="1200" dirty="0"/>
              <a:t>2017</a:t>
            </a:r>
            <a:r>
              <a:rPr lang="zh-TW" altLang="en-US" sz="1200" dirty="0"/>
              <a:t>年在聖荷西開設自動化工廠。</a:t>
            </a:r>
            <a:r>
              <a:rPr lang="en-US" altLang="zh-TW" sz="1200" dirty="0"/>
              <a:t>2018</a:t>
            </a:r>
            <a:r>
              <a:rPr lang="zh-TW" altLang="en-US" sz="1200" dirty="0"/>
              <a:t>年與</a:t>
            </a:r>
            <a:r>
              <a:rPr lang="en-US" altLang="zh-TW" sz="1200" dirty="0"/>
              <a:t>Nikon(</a:t>
            </a:r>
            <a:r>
              <a:rPr lang="zh-TW" altLang="en-US" sz="1200" dirty="0"/>
              <a:t>日本廠</a:t>
            </a:r>
            <a:r>
              <a:rPr lang="en-US" altLang="zh-TW" sz="1200" dirty="0"/>
              <a:t>)</a:t>
            </a:r>
            <a:r>
              <a:rPr lang="zh-TW" altLang="en-US" sz="1200" dirty="0"/>
              <a:t>及</a:t>
            </a:r>
            <a:r>
              <a:rPr lang="en-US" altLang="zh-TW" sz="1200" dirty="0" err="1"/>
              <a:t>Veoneer</a:t>
            </a:r>
            <a:r>
              <a:rPr lang="zh-TW" altLang="en-US" sz="1200" dirty="0"/>
              <a:t>合作以便量產掃描型</a:t>
            </a:r>
            <a:r>
              <a:rPr lang="en-US" altLang="zh-TW" sz="1200" dirty="0"/>
              <a:t>LiDAR</a:t>
            </a:r>
            <a:r>
              <a:rPr lang="zh-TW" altLang="en-US" sz="1200" dirty="0"/>
              <a:t>。</a:t>
            </a:r>
            <a:r>
              <a:rPr lang="en-US" altLang="zh-TW" sz="1200" dirty="0"/>
              <a:t>2018</a:t>
            </a:r>
            <a:r>
              <a:rPr lang="zh-TW" altLang="en-US" sz="1200" dirty="0"/>
              <a:t>年</a:t>
            </a:r>
            <a:r>
              <a:rPr lang="en-US" altLang="zh-TW" sz="1200" dirty="0"/>
              <a:t>Nikon</a:t>
            </a:r>
            <a:r>
              <a:rPr lang="zh-TW" altLang="en-US" sz="1200" dirty="0"/>
              <a:t>投資</a:t>
            </a:r>
            <a:r>
              <a:rPr lang="en-US" altLang="zh-TW" sz="1200" dirty="0"/>
              <a:t>2500</a:t>
            </a:r>
            <a:r>
              <a:rPr lang="zh-TW" altLang="en-US" sz="1200" dirty="0"/>
              <a:t>萬美元，做為策略夥伴</a:t>
            </a:r>
            <a:endParaRPr lang="en-US" altLang="zh-TW" sz="1200" dirty="0"/>
          </a:p>
          <a:p>
            <a:pPr lvl="1">
              <a:spcBef>
                <a:spcPts val="0"/>
              </a:spcBef>
            </a:pPr>
            <a:r>
              <a:rPr lang="zh-TW" altLang="en-US" sz="1200" dirty="0"/>
              <a:t>主要合作對象包含</a:t>
            </a:r>
            <a:r>
              <a:rPr lang="en-US" altLang="zh-TW" sz="1200" dirty="0"/>
              <a:t>:</a:t>
            </a:r>
            <a:r>
              <a:rPr lang="zh-TW" altLang="en-US" sz="1200" dirty="0"/>
              <a:t> </a:t>
            </a:r>
            <a:r>
              <a:rPr lang="en-US" altLang="zh-TW" sz="1200" dirty="0"/>
              <a:t>Waymo</a:t>
            </a:r>
            <a:r>
              <a:rPr lang="zh-TW" altLang="en-US" sz="1200" dirty="0"/>
              <a:t>、</a:t>
            </a:r>
            <a:r>
              <a:rPr lang="en-US" altLang="zh-TW" sz="1200" dirty="0"/>
              <a:t>Caterpillar</a:t>
            </a:r>
            <a:r>
              <a:rPr lang="zh-TW" altLang="en-US" sz="1200" dirty="0"/>
              <a:t>、</a:t>
            </a:r>
            <a:r>
              <a:rPr lang="en-US" altLang="zh-TW" sz="1200" dirty="0"/>
              <a:t>HERE</a:t>
            </a:r>
            <a:r>
              <a:rPr lang="zh-TW" altLang="en-US" sz="1200" dirty="0"/>
              <a:t>、騰訊、百度、</a:t>
            </a:r>
            <a:r>
              <a:rPr lang="en-US" altLang="zh-TW" sz="1200" dirty="0"/>
              <a:t>Ford</a:t>
            </a:r>
            <a:r>
              <a:rPr lang="zh-TW" altLang="en-US" sz="1200" dirty="0"/>
              <a:t>、</a:t>
            </a:r>
            <a:r>
              <a:rPr lang="en-US" altLang="zh-TW" sz="1200" dirty="0"/>
              <a:t>Renovo</a:t>
            </a:r>
            <a:r>
              <a:rPr lang="zh-TW" altLang="en-US" sz="1200" dirty="0"/>
              <a:t>、</a:t>
            </a:r>
            <a:r>
              <a:rPr lang="en-US" altLang="zh-TW" sz="1200" dirty="0"/>
              <a:t>Mercedes-Benz</a:t>
            </a:r>
            <a:r>
              <a:rPr lang="zh-TW" altLang="en-US" sz="1200" dirty="0"/>
              <a:t>及多家各類型廠商約</a:t>
            </a:r>
            <a:r>
              <a:rPr lang="en-US" altLang="zh-TW" sz="1200" dirty="0"/>
              <a:t>250</a:t>
            </a:r>
            <a:r>
              <a:rPr lang="zh-TW" altLang="en-US" sz="1200" dirty="0"/>
              <a:t>家客戶</a:t>
            </a:r>
          </a:p>
          <a:p>
            <a:pPr lvl="1">
              <a:spcBef>
                <a:spcPts val="0"/>
              </a:spcBef>
            </a:pPr>
            <a:r>
              <a:rPr lang="en-US" altLang="zh-TW" sz="1200" dirty="0"/>
              <a:t>2007 </a:t>
            </a:r>
            <a:r>
              <a:rPr lang="zh-TW" altLang="en-US" sz="1200" dirty="0"/>
              <a:t>年以來至今，</a:t>
            </a:r>
            <a:r>
              <a:rPr lang="en-US" altLang="zh-TW" sz="1200" dirty="0"/>
              <a:t>Velodyne LiDAR</a:t>
            </a:r>
            <a:r>
              <a:rPr lang="zh-TW" altLang="en-US" sz="1200" dirty="0"/>
              <a:t>銷量超過 </a:t>
            </a:r>
            <a:r>
              <a:rPr lang="en-US" altLang="zh-TW" sz="1200" dirty="0"/>
              <a:t>3 </a:t>
            </a:r>
            <a:r>
              <a:rPr lang="zh-TW" altLang="en-US" sz="1200" dirty="0"/>
              <a:t>萬台，銷售額約 </a:t>
            </a:r>
            <a:r>
              <a:rPr lang="en-US" altLang="zh-TW" sz="1200" dirty="0"/>
              <a:t>5 </a:t>
            </a:r>
            <a:r>
              <a:rPr lang="zh-TW" altLang="en-US" sz="1200" dirty="0"/>
              <a:t>億美元。</a:t>
            </a:r>
            <a:r>
              <a:rPr lang="en-US" altLang="zh-TW" sz="1200" dirty="0"/>
              <a:t>Velodyne</a:t>
            </a:r>
            <a:r>
              <a:rPr lang="zh-TW" altLang="en-US" sz="1200" dirty="0"/>
              <a:t>在 </a:t>
            </a:r>
            <a:r>
              <a:rPr lang="en-US" altLang="zh-TW" sz="1200" dirty="0"/>
              <a:t>Level 4</a:t>
            </a:r>
            <a:r>
              <a:rPr lang="zh-TW" altLang="en-US" sz="1200" dirty="0"/>
              <a:t>、</a:t>
            </a:r>
            <a:r>
              <a:rPr lang="en-US" altLang="zh-TW" sz="1200" dirty="0"/>
              <a:t>5 </a:t>
            </a:r>
            <a:r>
              <a:rPr lang="zh-TW" altLang="en-US" sz="1200" dirty="0"/>
              <a:t>市場具有優勢，但產品單價過高。</a:t>
            </a:r>
            <a:r>
              <a:rPr lang="en-US" altLang="zh-TW" sz="1200" dirty="0"/>
              <a:t> Velodyne</a:t>
            </a:r>
            <a:r>
              <a:rPr lang="zh-TW" altLang="en-US" sz="1200" dirty="0"/>
              <a:t>未來將關注 </a:t>
            </a:r>
            <a:r>
              <a:rPr lang="en-US" altLang="zh-TW" sz="1200" dirty="0"/>
              <a:t>ADAS</a:t>
            </a:r>
            <a:r>
              <a:rPr lang="zh-TW" altLang="en-US" sz="1200" dirty="0"/>
              <a:t>，用近程光學雷達產品滿足用戶需求</a:t>
            </a:r>
            <a:endParaRPr lang="en-US" altLang="zh-TW" sz="1200" dirty="0"/>
          </a:p>
          <a:p>
            <a:pPr lvl="1">
              <a:spcBef>
                <a:spcPts val="0"/>
              </a:spcBef>
            </a:pPr>
            <a:r>
              <a:rPr lang="en-US" altLang="zh-TW" sz="1200" dirty="0"/>
              <a:t>Velodyne</a:t>
            </a:r>
            <a:r>
              <a:rPr lang="zh-TW" altLang="en-US" sz="1200" dirty="0"/>
              <a:t>已建立自動化生產線，除汽車外也應用在無人機、工業安全、機器人、安全領域及海洋用途等。工廠位於加州聖荷西，該工廠使用機器人裝配技術來製造</a:t>
            </a:r>
            <a:r>
              <a:rPr lang="en-US" altLang="zh-TW" sz="1200" dirty="0"/>
              <a:t>LiDAR</a:t>
            </a:r>
            <a:r>
              <a:rPr lang="zh-TW" altLang="en-US" sz="1200" dirty="0"/>
              <a:t>，並與</a:t>
            </a:r>
            <a:r>
              <a:rPr lang="en-US" altLang="zh-TW" sz="1200" dirty="0"/>
              <a:t>NIKON</a:t>
            </a:r>
            <a:r>
              <a:rPr lang="zh-TW" altLang="en-US" sz="1200" dirty="0"/>
              <a:t>合作由</a:t>
            </a:r>
            <a:r>
              <a:rPr lang="en-US" altLang="zh-TW" sz="1200" dirty="0"/>
              <a:t>NIKON</a:t>
            </a:r>
            <a:r>
              <a:rPr lang="zh-TW" altLang="en-US" sz="1200" dirty="0"/>
              <a:t>協助其生產</a:t>
            </a:r>
            <a:r>
              <a:rPr lang="en-US" altLang="zh-TW" sz="1200" dirty="0"/>
              <a:t>LiDAR</a:t>
            </a:r>
          </a:p>
          <a:p>
            <a:pPr>
              <a:spcBef>
                <a:spcPts val="0"/>
              </a:spcBef>
            </a:pPr>
            <a:r>
              <a:rPr lang="zh-TW" altLang="en-US" sz="1400" dirty="0"/>
              <a:t>產品</a:t>
            </a:r>
            <a:endParaRPr lang="en-US" altLang="zh-TW" sz="1400" dirty="0"/>
          </a:p>
          <a:p>
            <a:pPr lvl="1">
              <a:spcBef>
                <a:spcPts val="0"/>
              </a:spcBef>
            </a:pPr>
            <a:r>
              <a:rPr lang="en-US" altLang="zh-TW" sz="1200" dirty="0"/>
              <a:t>2019</a:t>
            </a:r>
            <a:r>
              <a:rPr lang="zh-TW" altLang="en-US" sz="1200" dirty="0"/>
              <a:t>年</a:t>
            </a:r>
            <a:r>
              <a:rPr lang="en-US" altLang="zh-TW" sz="1200" dirty="0"/>
              <a:t>CES</a:t>
            </a:r>
            <a:r>
              <a:rPr lang="zh-TW" altLang="en-US" sz="1200" dirty="0"/>
              <a:t>秀展展示</a:t>
            </a:r>
            <a:r>
              <a:rPr lang="en-US" altLang="zh-TW" sz="1200" dirty="0"/>
              <a:t>Velodyne Alpha Puck™(128</a:t>
            </a:r>
            <a:r>
              <a:rPr lang="zh-TW" altLang="en-US" sz="1200" dirty="0"/>
              <a:t>通路</a:t>
            </a:r>
            <a:r>
              <a:rPr lang="en-US" altLang="zh-TW" sz="1200" dirty="0"/>
              <a:t>)</a:t>
            </a:r>
            <a:r>
              <a:rPr lang="zh-TW" altLang="en-US" sz="1200" dirty="0"/>
              <a:t>、</a:t>
            </a:r>
            <a:r>
              <a:rPr lang="en-US" altLang="zh-TW" sz="1200" dirty="0"/>
              <a:t>Velodyne </a:t>
            </a:r>
            <a:r>
              <a:rPr lang="en-US" altLang="zh-TW" sz="1200" dirty="0" err="1"/>
              <a:t>Velarray</a:t>
            </a:r>
            <a:r>
              <a:rPr lang="en-US" altLang="zh-TW" sz="1200" dirty="0"/>
              <a:t>™(</a:t>
            </a:r>
            <a:r>
              <a:rPr lang="zh-TW" altLang="en-US" sz="1200" dirty="0"/>
              <a:t>前向</a:t>
            </a:r>
            <a:r>
              <a:rPr lang="en-US" altLang="zh-TW" sz="1200" dirty="0"/>
              <a:t>)</a:t>
            </a:r>
            <a:r>
              <a:rPr lang="zh-TW" altLang="en-US" sz="1200" dirty="0"/>
              <a:t>、</a:t>
            </a:r>
            <a:r>
              <a:rPr lang="en-US" altLang="zh-TW" sz="1200" dirty="0" err="1"/>
              <a:t>VelaDom</a:t>
            </a:r>
            <a:r>
              <a:rPr lang="zh-TW" altLang="en-US" sz="1200" dirty="0"/>
              <a:t> </a:t>
            </a:r>
            <a:r>
              <a:rPr lang="en-US" altLang="zh-TW" sz="1200" dirty="0"/>
              <a:t>(180°x 180°)LiDAR</a:t>
            </a:r>
            <a:r>
              <a:rPr lang="zh-TW" altLang="en-US" sz="1200" dirty="0"/>
              <a:t>。</a:t>
            </a:r>
            <a:r>
              <a:rPr lang="en-US" altLang="zh-TW" sz="1200" dirty="0" err="1"/>
              <a:t>VelaDome</a:t>
            </a:r>
            <a:r>
              <a:rPr lang="zh-TW" altLang="en-US" sz="1200" dirty="0"/>
              <a:t>短程雷射雷達，單顆傳感器定價約</a:t>
            </a:r>
            <a:r>
              <a:rPr lang="zh-TW" altLang="en-US" sz="1200" dirty="0">
                <a:solidFill>
                  <a:srgbClr val="FF0000"/>
                </a:solidFill>
              </a:rPr>
              <a:t>為</a:t>
            </a:r>
            <a:r>
              <a:rPr lang="en-US" altLang="zh-TW" sz="1200" dirty="0">
                <a:solidFill>
                  <a:srgbClr val="FF0000"/>
                </a:solidFill>
              </a:rPr>
              <a:t>4,000</a:t>
            </a:r>
            <a:r>
              <a:rPr lang="zh-TW" altLang="en-US" sz="1200" dirty="0">
                <a:solidFill>
                  <a:srgbClr val="FF0000"/>
                </a:solidFill>
              </a:rPr>
              <a:t>美元</a:t>
            </a:r>
            <a:r>
              <a:rPr lang="zh-TW" altLang="en-US" sz="1200" dirty="0"/>
              <a:t>，</a:t>
            </a:r>
            <a:endParaRPr lang="en-US" altLang="zh-TW" sz="1200" dirty="0"/>
          </a:p>
          <a:p>
            <a:pPr lvl="1">
              <a:spcBef>
                <a:spcPts val="0"/>
              </a:spcBef>
            </a:pPr>
            <a:r>
              <a:rPr lang="en-US" altLang="zh-TW" sz="1200" dirty="0"/>
              <a:t>Velodyne</a:t>
            </a:r>
            <a:r>
              <a:rPr lang="zh-TW" altLang="en-US" sz="1200" dirty="0"/>
              <a:t>目標</a:t>
            </a:r>
            <a:r>
              <a:rPr lang="en-US" altLang="zh-TW" sz="1200" dirty="0"/>
              <a:t>2019</a:t>
            </a:r>
            <a:r>
              <a:rPr lang="zh-TW" altLang="en-US" sz="1200" dirty="0"/>
              <a:t>年銷售台數超過</a:t>
            </a:r>
            <a:r>
              <a:rPr lang="en-US" altLang="zh-TW" sz="1200" dirty="0"/>
              <a:t>10,000</a:t>
            </a:r>
            <a:r>
              <a:rPr lang="zh-TW" altLang="en-US" sz="1200" dirty="0"/>
              <a:t>個</a:t>
            </a:r>
            <a:r>
              <a:rPr lang="en-US" altLang="zh-TW" sz="1200" dirty="0"/>
              <a:t>LiDAR</a:t>
            </a:r>
            <a:r>
              <a:rPr lang="zh-TW" altLang="en-US" sz="1200" dirty="0"/>
              <a:t>。大多數市場是自動駕駛汽車，但大約十分之一的傳感器最終用於新興的工業和商業應用</a:t>
            </a:r>
            <a:endParaRPr lang="en-US" altLang="zh-TW" sz="1200" dirty="0"/>
          </a:p>
          <a:p>
            <a:pPr lvl="1">
              <a:spcBef>
                <a:spcPts val="0"/>
              </a:spcBef>
            </a:pPr>
            <a:r>
              <a:rPr lang="en-US" altLang="zh-TW" sz="1200" dirty="0"/>
              <a:t>Velodyne H64E </a:t>
            </a:r>
            <a:r>
              <a:rPr lang="zh-TW" altLang="en-US" sz="1200" dirty="0"/>
              <a:t>使用</a:t>
            </a:r>
            <a:r>
              <a:rPr lang="en-US" altLang="zh-TW" sz="1200" dirty="0"/>
              <a:t>64 </a:t>
            </a:r>
            <a:r>
              <a:rPr lang="zh-TW" altLang="en-US" sz="1200" dirty="0"/>
              <a:t>個</a:t>
            </a:r>
            <a:r>
              <a:rPr lang="en-US" altLang="zh-TW" sz="1200" dirty="0"/>
              <a:t>905</a:t>
            </a:r>
            <a:r>
              <a:rPr lang="zh-TW" altLang="en-US" sz="1200" dirty="0"/>
              <a:t>奈米波長半導體雷射陣列和</a:t>
            </a:r>
            <a:r>
              <a:rPr lang="en-US" altLang="zh-TW" sz="1200" dirty="0"/>
              <a:t>64</a:t>
            </a:r>
            <a:r>
              <a:rPr lang="zh-TW" altLang="en-US" sz="1200" dirty="0"/>
              <a:t>個光感測陣列，排列成</a:t>
            </a:r>
            <a:r>
              <a:rPr lang="en-US" altLang="zh-TW" sz="1200" dirty="0"/>
              <a:t>1</a:t>
            </a:r>
            <a:r>
              <a:rPr lang="zh-TW" altLang="en-US" sz="1200" dirty="0"/>
              <a:t>垂直陣列，每次可收到</a:t>
            </a:r>
            <a:r>
              <a:rPr lang="en-US" altLang="zh-TW" sz="1200" dirty="0"/>
              <a:t>64 </a:t>
            </a:r>
            <a:r>
              <a:rPr lang="zh-TW" altLang="en-US" sz="1200" dirty="0"/>
              <a:t>組資訊，每隔</a:t>
            </a:r>
            <a:r>
              <a:rPr lang="en-US" altLang="zh-TW" sz="1200" dirty="0"/>
              <a:t>0.1</a:t>
            </a:r>
            <a:r>
              <a:rPr lang="zh-TW" altLang="en-US" sz="1200" dirty="0"/>
              <a:t>度量測</a:t>
            </a:r>
            <a:r>
              <a:rPr lang="en-US" altLang="zh-TW" sz="1200" dirty="0"/>
              <a:t>1</a:t>
            </a:r>
            <a:r>
              <a:rPr lang="zh-TW" altLang="en-US" sz="1200" dirty="0"/>
              <a:t>次，每圈</a:t>
            </a:r>
            <a:r>
              <a:rPr lang="en-US" altLang="zh-TW" sz="1200" dirty="0"/>
              <a:t>360 </a:t>
            </a:r>
            <a:r>
              <a:rPr lang="zh-TW" altLang="en-US" sz="1200" dirty="0"/>
              <a:t>度共量測</a:t>
            </a:r>
            <a:r>
              <a:rPr lang="en-US" altLang="zh-TW" sz="1200" dirty="0"/>
              <a:t>3600</a:t>
            </a:r>
            <a:r>
              <a:rPr lang="zh-TW" altLang="en-US" sz="1200" dirty="0"/>
              <a:t>次，每秒轉</a:t>
            </a:r>
            <a:r>
              <a:rPr lang="en-US" altLang="zh-TW" sz="1200" dirty="0"/>
              <a:t>5</a:t>
            </a:r>
            <a:r>
              <a:rPr lang="zh-TW" altLang="en-US" sz="1200" dirty="0"/>
              <a:t>圈量測資料量</a:t>
            </a:r>
            <a:r>
              <a:rPr lang="en-US" altLang="zh-TW" sz="1200" dirty="0"/>
              <a:t>1152k</a:t>
            </a:r>
            <a:r>
              <a:rPr lang="zh-TW" altLang="en-US" sz="1200" dirty="0"/>
              <a:t>，</a:t>
            </a:r>
            <a:r>
              <a:rPr lang="zh-TW" altLang="en-US" sz="1200" dirty="0">
                <a:solidFill>
                  <a:srgbClr val="FF0000"/>
                </a:solidFill>
              </a:rPr>
              <a:t>一台</a:t>
            </a:r>
            <a:r>
              <a:rPr lang="en-US" altLang="zh-TW" sz="1200" dirty="0">
                <a:solidFill>
                  <a:srgbClr val="FF0000"/>
                </a:solidFill>
              </a:rPr>
              <a:t>H64E</a:t>
            </a:r>
            <a:r>
              <a:rPr lang="zh-TW" altLang="en-US" sz="1200" dirty="0">
                <a:solidFill>
                  <a:srgbClr val="FF0000"/>
                </a:solidFill>
              </a:rPr>
              <a:t>單價達</a:t>
            </a:r>
            <a:r>
              <a:rPr lang="en-US" altLang="zh-TW" sz="1200" dirty="0">
                <a:solidFill>
                  <a:srgbClr val="FF0000"/>
                </a:solidFill>
              </a:rPr>
              <a:t>7 </a:t>
            </a:r>
            <a:r>
              <a:rPr lang="zh-TW" altLang="en-US" sz="1200" dirty="0">
                <a:solidFill>
                  <a:srgbClr val="FF0000"/>
                </a:solidFill>
              </a:rPr>
              <a:t>萬美元</a:t>
            </a:r>
            <a:endParaRPr lang="zh-TW" altLang="en-US" sz="1200" dirty="0"/>
          </a:p>
          <a:p>
            <a:pPr lvl="1">
              <a:spcBef>
                <a:spcPts val="0"/>
              </a:spcBef>
            </a:pPr>
            <a:r>
              <a:rPr lang="en-US" altLang="zh-TW" sz="1200" dirty="0"/>
              <a:t>Ultra Puck VLP-32C</a:t>
            </a:r>
            <a:r>
              <a:rPr lang="zh-TW" altLang="en-US" sz="1200" dirty="0"/>
              <a:t>模組，測距可達</a:t>
            </a:r>
            <a:r>
              <a:rPr lang="en-US" altLang="zh-TW" sz="1200" dirty="0"/>
              <a:t>200</a:t>
            </a:r>
            <a:r>
              <a:rPr lang="zh-TW" altLang="en-US" sz="1200" dirty="0"/>
              <a:t>公尺，目標在</a:t>
            </a:r>
            <a:r>
              <a:rPr lang="en-US" altLang="zh-TW" sz="1200" dirty="0"/>
              <a:t>2020</a:t>
            </a:r>
            <a:r>
              <a:rPr lang="zh-TW" altLang="en-US" sz="1200" dirty="0"/>
              <a:t>年訂價降至</a:t>
            </a:r>
            <a:r>
              <a:rPr lang="en-US" altLang="zh-TW" sz="1200" dirty="0"/>
              <a:t>500</a:t>
            </a:r>
            <a:r>
              <a:rPr lang="zh-TW" altLang="en-US" sz="1200" dirty="0"/>
              <a:t>美元，</a:t>
            </a:r>
            <a:r>
              <a:rPr lang="en-US" altLang="zh-TW" sz="1200" dirty="0"/>
              <a:t>2025</a:t>
            </a:r>
            <a:r>
              <a:rPr lang="zh-TW" altLang="en-US" sz="1200" dirty="0"/>
              <a:t>年控制到</a:t>
            </a:r>
            <a:r>
              <a:rPr lang="en-US" altLang="zh-TW" sz="1200" dirty="0"/>
              <a:t>200</a:t>
            </a:r>
            <a:r>
              <a:rPr lang="zh-TW" altLang="en-US" sz="1200" dirty="0"/>
              <a:t>美元以內</a:t>
            </a:r>
          </a:p>
          <a:p>
            <a:pPr lvl="1">
              <a:spcBef>
                <a:spcPts val="0"/>
              </a:spcBef>
            </a:pPr>
            <a:r>
              <a:rPr lang="en-US" altLang="zh-TW" sz="1200" dirty="0" err="1"/>
              <a:t>Velarray</a:t>
            </a:r>
            <a:r>
              <a:rPr lang="zh-TW" altLang="en-US" sz="1200" dirty="0"/>
              <a:t>可置於保險桿內和擋風玻璃後，</a:t>
            </a:r>
            <a:r>
              <a:rPr lang="en-US" altLang="zh-TW" sz="1200" dirty="0"/>
              <a:t>125mm x 50mm x 55mm</a:t>
            </a:r>
            <a:r>
              <a:rPr lang="zh-TW" altLang="en-US" sz="1200" dirty="0"/>
              <a:t>、水平</a:t>
            </a:r>
            <a:r>
              <a:rPr lang="en-US" altLang="zh-TW" sz="1200" dirty="0"/>
              <a:t>120</a:t>
            </a:r>
            <a:r>
              <a:rPr lang="en-US" altLang="zh-TW" sz="1200" baseline="30000" dirty="0"/>
              <a:t>0</a:t>
            </a:r>
            <a:r>
              <a:rPr lang="zh-TW" altLang="en-US" sz="1200" dirty="0"/>
              <a:t>、垂直</a:t>
            </a:r>
            <a:r>
              <a:rPr lang="en-US" altLang="zh-TW" sz="1200" dirty="0"/>
              <a:t>35</a:t>
            </a:r>
            <a:r>
              <a:rPr lang="en-US" altLang="zh-TW" sz="1200" baseline="30000" dirty="0"/>
              <a:t>0</a:t>
            </a:r>
            <a:r>
              <a:rPr lang="zh-TW" altLang="en-US" sz="1200" dirty="0"/>
              <a:t>視角、</a:t>
            </a:r>
            <a:r>
              <a:rPr lang="en-US" altLang="zh-TW" sz="1200" dirty="0"/>
              <a:t>200m</a:t>
            </a:r>
            <a:r>
              <a:rPr lang="zh-TW" altLang="en-US" sz="1200" dirty="0"/>
              <a:t>距離</a:t>
            </a:r>
            <a:endParaRPr lang="en-US" altLang="zh-TW" sz="1200" dirty="0"/>
          </a:p>
          <a:p>
            <a:pPr lvl="1">
              <a:spcBef>
                <a:spcPts val="0"/>
              </a:spcBef>
            </a:pPr>
            <a:r>
              <a:rPr lang="en-US" altLang="zh-TW" sz="1200" dirty="0"/>
              <a:t>Alpha Puck</a:t>
            </a:r>
            <a:r>
              <a:rPr lang="zh-TW" altLang="en-US" sz="1200" dirty="0"/>
              <a:t>，測距</a:t>
            </a:r>
            <a:r>
              <a:rPr lang="en-US" altLang="zh-TW" sz="1200" dirty="0"/>
              <a:t>300</a:t>
            </a:r>
            <a:r>
              <a:rPr lang="zh-TW" altLang="en-US" sz="1200" dirty="0"/>
              <a:t>米，</a:t>
            </a:r>
            <a:r>
              <a:rPr lang="en-US" altLang="zh-TW" sz="1200" dirty="0"/>
              <a:t>128</a:t>
            </a:r>
            <a:r>
              <a:rPr lang="zh-TW" altLang="en-US" sz="1200" dirty="0"/>
              <a:t>個通路雷射發射</a:t>
            </a:r>
            <a:r>
              <a:rPr lang="en-US" altLang="zh-TW" sz="1200" dirty="0"/>
              <a:t>/</a:t>
            </a:r>
            <a:r>
              <a:rPr lang="zh-TW" altLang="en-US" sz="1200" dirty="0"/>
              <a:t>接收感測器，</a:t>
            </a:r>
            <a:r>
              <a:rPr lang="en-US" altLang="zh-TW" sz="1200" dirty="0"/>
              <a:t>FOV</a:t>
            </a:r>
            <a:r>
              <a:rPr lang="zh-TW" altLang="en-US" sz="1200" dirty="0"/>
              <a:t>水平</a:t>
            </a:r>
            <a:r>
              <a:rPr lang="en-US" altLang="zh-TW" sz="1200" dirty="0"/>
              <a:t>360</a:t>
            </a:r>
            <a:r>
              <a:rPr lang="en-US" altLang="zh-TW" sz="1200" baseline="30000" dirty="0"/>
              <a:t>0</a:t>
            </a:r>
            <a:r>
              <a:rPr lang="zh-TW" altLang="en-US" sz="1200" dirty="0"/>
              <a:t>、垂直</a:t>
            </a:r>
            <a:r>
              <a:rPr lang="en-US" altLang="zh-TW" sz="1200" dirty="0"/>
              <a:t>+15°- -25°</a:t>
            </a:r>
            <a:r>
              <a:rPr lang="zh-TW" altLang="en-US" sz="1200" dirty="0"/>
              <a:t>，測定速度</a:t>
            </a:r>
            <a:r>
              <a:rPr lang="en-US" altLang="zh-TW" sz="1200" dirty="0"/>
              <a:t>5-20Hz</a:t>
            </a:r>
            <a:r>
              <a:rPr lang="zh-TW" altLang="en-US" sz="1200" dirty="0"/>
              <a:t>，點數</a:t>
            </a:r>
            <a:r>
              <a:rPr lang="en-US" altLang="zh-TW" sz="1200" dirty="0"/>
              <a:t>2,400,000</a:t>
            </a:r>
            <a:r>
              <a:rPr lang="zh-TW" altLang="en-US" sz="1200" dirty="0"/>
              <a:t>點</a:t>
            </a:r>
            <a:r>
              <a:rPr lang="en-US" altLang="zh-TW" sz="1200" dirty="0"/>
              <a:t>/</a:t>
            </a:r>
            <a:r>
              <a:rPr lang="zh-TW" altLang="en-US" sz="1200" dirty="0"/>
              <a:t>秒，雷射波長</a:t>
            </a:r>
            <a:r>
              <a:rPr lang="en-US" altLang="zh-TW" sz="1200" dirty="0"/>
              <a:t>903nm</a:t>
            </a:r>
            <a:r>
              <a:rPr lang="zh-TW" altLang="en-US" sz="1200" dirty="0"/>
              <a:t>，重量</a:t>
            </a:r>
            <a:r>
              <a:rPr lang="en-US" altLang="zh-TW" sz="1200" dirty="0"/>
              <a:t>3.5kg</a:t>
            </a:r>
            <a:r>
              <a:rPr lang="zh-TW" altLang="en-US" sz="1200" dirty="0"/>
              <a:t>，</a:t>
            </a:r>
            <a:r>
              <a:rPr lang="en-US" altLang="zh-TW" sz="1200" dirty="0"/>
              <a:t>138.3mm</a:t>
            </a:r>
            <a:r>
              <a:rPr lang="zh-TW" altLang="en-US" sz="1200" dirty="0"/>
              <a:t> </a:t>
            </a:r>
            <a:r>
              <a:rPr lang="en-US" altLang="zh-TW" sz="1200" dirty="0"/>
              <a:t>x </a:t>
            </a:r>
            <a:r>
              <a:rPr lang="zh-TW" altLang="en-US" sz="1200" dirty="0"/>
              <a:t>直徑</a:t>
            </a:r>
            <a:r>
              <a:rPr lang="en-US" altLang="zh-TW" sz="1200" dirty="0"/>
              <a:t>165.8mm</a:t>
            </a:r>
          </a:p>
          <a:p>
            <a:pPr lvl="1">
              <a:spcBef>
                <a:spcPts val="0"/>
              </a:spcBef>
            </a:pPr>
            <a:r>
              <a:rPr lang="en-US" altLang="zh-TW" sz="1200" dirty="0" err="1"/>
              <a:t>VelaDome</a:t>
            </a:r>
            <a:r>
              <a:rPr lang="zh-TW" altLang="en-US" sz="1200" dirty="0"/>
              <a:t>，可提供</a:t>
            </a:r>
            <a:r>
              <a:rPr lang="en-US" altLang="zh-TW" sz="1200" dirty="0"/>
              <a:t>180°x 180°</a:t>
            </a:r>
            <a:r>
              <a:rPr lang="zh-TW" altLang="en-US" sz="1200" dirty="0"/>
              <a:t>廣角圖像，實現</a:t>
            </a:r>
            <a:r>
              <a:rPr lang="en-US" altLang="zh-TW" sz="1200" dirty="0"/>
              <a:t>2cm</a:t>
            </a:r>
            <a:r>
              <a:rPr lang="zh-TW" altLang="en-US" sz="1200" dirty="0"/>
              <a:t>探測距離，最遠探測距離</a:t>
            </a:r>
            <a:r>
              <a:rPr lang="en-US" altLang="zh-TW" sz="1200" dirty="0"/>
              <a:t>30m</a:t>
            </a:r>
            <a:r>
              <a:rPr lang="zh-TW" altLang="en-US" sz="1200" dirty="0"/>
              <a:t>，協助車輛近距離避免障礙</a:t>
            </a:r>
          </a:p>
          <a:p>
            <a:pPr lvl="1">
              <a:spcBef>
                <a:spcPts val="0"/>
              </a:spcBef>
            </a:pPr>
            <a:endParaRPr lang="zh-TW" altLang="en-US" sz="1200" dirty="0"/>
          </a:p>
        </p:txBody>
      </p:sp>
      <p:grpSp>
        <p:nvGrpSpPr>
          <p:cNvPr id="8" name="群組 7">
            <a:extLst>
              <a:ext uri="{FF2B5EF4-FFF2-40B4-BE49-F238E27FC236}">
                <a16:creationId xmlns:a16="http://schemas.microsoft.com/office/drawing/2014/main" id="{C729FAD8-E207-492C-BF24-3A3D5A83F4F6}"/>
              </a:ext>
            </a:extLst>
          </p:cNvPr>
          <p:cNvGrpSpPr/>
          <p:nvPr/>
        </p:nvGrpSpPr>
        <p:grpSpPr>
          <a:xfrm>
            <a:off x="2771800" y="5147175"/>
            <a:ext cx="4061796" cy="1732599"/>
            <a:chOff x="2652733" y="4293096"/>
            <a:chExt cx="4061796" cy="1732599"/>
          </a:xfrm>
        </p:grpSpPr>
        <p:pic>
          <p:nvPicPr>
            <p:cNvPr id="4" name="圖片 3">
              <a:extLst>
                <a:ext uri="{FF2B5EF4-FFF2-40B4-BE49-F238E27FC236}">
                  <a16:creationId xmlns:a16="http://schemas.microsoft.com/office/drawing/2014/main" id="{F7C735D3-E162-4004-AF66-5F921E6A28F7}"/>
                </a:ext>
              </a:extLst>
            </p:cNvPr>
            <p:cNvPicPr>
              <a:picLocks noChangeAspect="1"/>
            </p:cNvPicPr>
            <p:nvPr/>
          </p:nvPicPr>
          <p:blipFill rotWithShape="1">
            <a:blip r:embed="rId2"/>
            <a:srcRect l="18412" t="23606" r="15664" b="25805"/>
            <a:stretch/>
          </p:blipFill>
          <p:spPr>
            <a:xfrm>
              <a:off x="2652733" y="4293096"/>
              <a:ext cx="3838534" cy="1443815"/>
            </a:xfrm>
            <a:prstGeom prst="rect">
              <a:avLst/>
            </a:prstGeom>
          </p:spPr>
        </p:pic>
        <p:sp>
          <p:nvSpPr>
            <p:cNvPr id="5" name="矩形 4">
              <a:extLst>
                <a:ext uri="{FF2B5EF4-FFF2-40B4-BE49-F238E27FC236}">
                  <a16:creationId xmlns:a16="http://schemas.microsoft.com/office/drawing/2014/main" id="{3684E4FF-B2F3-4360-BD58-E1EDAEA9930C}"/>
                </a:ext>
              </a:extLst>
            </p:cNvPr>
            <p:cNvSpPr/>
            <p:nvPr/>
          </p:nvSpPr>
          <p:spPr>
            <a:xfrm>
              <a:off x="4518011" y="5723978"/>
              <a:ext cx="780535" cy="276999"/>
            </a:xfrm>
            <a:prstGeom prst="rect">
              <a:avLst/>
            </a:prstGeom>
          </p:spPr>
          <p:txBody>
            <a:bodyPr wrap="none">
              <a:spAutoFit/>
            </a:bodyPr>
            <a:lstStyle/>
            <a:p>
              <a:r>
                <a:rPr lang="en-US" altLang="zh-TW" sz="1200" dirty="0" err="1"/>
                <a:t>Velarray</a:t>
              </a:r>
              <a:endParaRPr lang="zh-TW" altLang="en-US" sz="1200" dirty="0"/>
            </a:p>
          </p:txBody>
        </p:sp>
        <p:sp>
          <p:nvSpPr>
            <p:cNvPr id="6" name="矩形 5">
              <a:extLst>
                <a:ext uri="{FF2B5EF4-FFF2-40B4-BE49-F238E27FC236}">
                  <a16:creationId xmlns:a16="http://schemas.microsoft.com/office/drawing/2014/main" id="{E30C13BE-0721-425F-ABE5-5856F5751D32}"/>
                </a:ext>
              </a:extLst>
            </p:cNvPr>
            <p:cNvSpPr/>
            <p:nvPr/>
          </p:nvSpPr>
          <p:spPr>
            <a:xfrm>
              <a:off x="5796136" y="5748696"/>
              <a:ext cx="918393" cy="276999"/>
            </a:xfrm>
            <a:prstGeom prst="rect">
              <a:avLst/>
            </a:prstGeom>
          </p:spPr>
          <p:txBody>
            <a:bodyPr wrap="none">
              <a:spAutoFit/>
            </a:bodyPr>
            <a:lstStyle/>
            <a:p>
              <a:r>
                <a:rPr lang="en-US" altLang="zh-TW" sz="1200" dirty="0" err="1"/>
                <a:t>VelaDome</a:t>
              </a:r>
              <a:endParaRPr lang="zh-TW" altLang="en-US" sz="1200" dirty="0"/>
            </a:p>
          </p:txBody>
        </p:sp>
        <p:sp>
          <p:nvSpPr>
            <p:cNvPr id="7" name="矩形 6">
              <a:extLst>
                <a:ext uri="{FF2B5EF4-FFF2-40B4-BE49-F238E27FC236}">
                  <a16:creationId xmlns:a16="http://schemas.microsoft.com/office/drawing/2014/main" id="{2A4F4F30-F1EB-4729-85A0-DBBE658B913B}"/>
                </a:ext>
              </a:extLst>
            </p:cNvPr>
            <p:cNvSpPr/>
            <p:nvPr/>
          </p:nvSpPr>
          <p:spPr>
            <a:xfrm>
              <a:off x="3037298" y="5736231"/>
              <a:ext cx="1023037" cy="276999"/>
            </a:xfrm>
            <a:prstGeom prst="rect">
              <a:avLst/>
            </a:prstGeom>
          </p:spPr>
          <p:txBody>
            <a:bodyPr wrap="none">
              <a:spAutoFit/>
            </a:bodyPr>
            <a:lstStyle/>
            <a:p>
              <a:r>
                <a:rPr lang="en-US" altLang="zh-TW" sz="1200" dirty="0"/>
                <a:t>Alpha Puck</a:t>
              </a:r>
            </a:p>
          </p:txBody>
        </p:sp>
      </p:grpSp>
    </p:spTree>
    <p:extLst>
      <p:ext uri="{BB962C8B-B14F-4D97-AF65-F5344CB8AC3E}">
        <p14:creationId xmlns:p14="http://schemas.microsoft.com/office/powerpoint/2010/main" val="2179284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30D8A7-6899-4877-A440-60F3EB339CAE}"/>
              </a:ext>
            </a:extLst>
          </p:cNvPr>
          <p:cNvSpPr>
            <a:spLocks noGrp="1"/>
          </p:cNvSpPr>
          <p:nvPr>
            <p:ph type="title"/>
          </p:nvPr>
        </p:nvSpPr>
        <p:spPr/>
        <p:txBody>
          <a:bodyPr/>
          <a:lstStyle/>
          <a:p>
            <a:r>
              <a:rPr lang="en-US" altLang="zh-TW" dirty="0" err="1"/>
              <a:t>LeddarTech</a:t>
            </a:r>
            <a:r>
              <a:rPr lang="zh-TW" altLang="en-US" dirty="0"/>
              <a:t>簡介</a:t>
            </a:r>
          </a:p>
        </p:txBody>
      </p:sp>
      <p:sp>
        <p:nvSpPr>
          <p:cNvPr id="3" name="內容版面配置區 2">
            <a:extLst>
              <a:ext uri="{FF2B5EF4-FFF2-40B4-BE49-F238E27FC236}">
                <a16:creationId xmlns:a16="http://schemas.microsoft.com/office/drawing/2014/main" id="{631D7A9A-5AD1-43FC-8D3F-346F9FCB69D2}"/>
              </a:ext>
            </a:extLst>
          </p:cNvPr>
          <p:cNvSpPr>
            <a:spLocks noGrp="1"/>
          </p:cNvSpPr>
          <p:nvPr>
            <p:ph idx="1"/>
          </p:nvPr>
        </p:nvSpPr>
        <p:spPr>
          <a:xfrm>
            <a:off x="323528" y="948637"/>
            <a:ext cx="8640959" cy="3416467"/>
          </a:xfrm>
        </p:spPr>
        <p:txBody>
          <a:bodyPr/>
          <a:lstStyle/>
          <a:p>
            <a:pPr>
              <a:spcBef>
                <a:spcPts val="600"/>
              </a:spcBef>
            </a:pPr>
            <a:r>
              <a:rPr lang="zh-TW" altLang="en-US" sz="1400" dirty="0">
                <a:latin typeface="微軟正黑體" panose="020B0604030504040204" pitchFamily="34" charset="-120"/>
              </a:rPr>
              <a:t>簡介</a:t>
            </a:r>
            <a:endParaRPr lang="en-US" altLang="zh-TW" sz="1400" dirty="0">
              <a:latin typeface="微軟正黑體" panose="020B0604030504040204" pitchFamily="34" charset="-120"/>
            </a:endParaRPr>
          </a:p>
          <a:p>
            <a:pPr lvl="1">
              <a:spcBef>
                <a:spcPts val="600"/>
              </a:spcBef>
            </a:pPr>
            <a:r>
              <a:rPr lang="en-US" altLang="zh-TW" sz="1200" dirty="0" err="1">
                <a:latin typeface="微軟正黑體" panose="020B0604030504040204" pitchFamily="34" charset="-120"/>
              </a:rPr>
              <a:t>LeddarTech</a:t>
            </a:r>
            <a:r>
              <a:rPr lang="zh-TW" altLang="en-US" sz="1200" dirty="0">
                <a:latin typeface="微軟正黑體" panose="020B0604030504040204" pitchFamily="34" charset="-120"/>
              </a:rPr>
              <a:t>成立於</a:t>
            </a:r>
            <a:r>
              <a:rPr lang="en-US" altLang="zh-TW" sz="1200" dirty="0">
                <a:latin typeface="微軟正黑體" panose="020B0604030504040204" pitchFamily="34" charset="-120"/>
              </a:rPr>
              <a:t>2007</a:t>
            </a:r>
            <a:r>
              <a:rPr lang="zh-TW" altLang="en-US" sz="1200" dirty="0">
                <a:latin typeface="微軟正黑體" panose="020B0604030504040204" pitchFamily="34" charset="-120"/>
              </a:rPr>
              <a:t>年，</a:t>
            </a:r>
            <a:r>
              <a:rPr lang="en-US" altLang="zh-CN" sz="1200" dirty="0">
                <a:latin typeface="微軟正黑體" panose="020B0604030504040204" pitchFamily="34" charset="-120"/>
                <a:ea typeface="微軟正黑體" panose="020B0604030504040204" pitchFamily="34" charset="-120"/>
              </a:rPr>
              <a:t>2017</a:t>
            </a:r>
            <a:r>
              <a:rPr lang="zh-CN" altLang="en-US" sz="1200" dirty="0">
                <a:latin typeface="微軟正黑體" panose="020B0604030504040204" pitchFamily="34" charset="-120"/>
                <a:ea typeface="微軟正黑體" panose="020B0604030504040204" pitchFamily="34" charset="-120"/>
              </a:rPr>
              <a:t>年</a:t>
            </a:r>
            <a:r>
              <a:rPr lang="en-US" altLang="zh-CN" sz="1200" dirty="0">
                <a:latin typeface="微軟正黑體" panose="020B0604030504040204" pitchFamily="34" charset="-120"/>
                <a:ea typeface="微軟正黑體" panose="020B0604030504040204" pitchFamily="34" charset="-120"/>
              </a:rPr>
              <a:t>9</a:t>
            </a:r>
            <a:r>
              <a:rPr lang="zh-CN" altLang="en-US" sz="1200" dirty="0">
                <a:latin typeface="微軟正黑體" panose="020B0604030504040204" pitchFamily="34" charset="-120"/>
                <a:ea typeface="微軟正黑體" panose="020B0604030504040204" pitchFamily="34" charset="-120"/>
              </a:rPr>
              <a:t>月，</a:t>
            </a:r>
            <a:r>
              <a:rPr lang="en-US" altLang="zh-CN" sz="1200" dirty="0" err="1">
                <a:latin typeface="微軟正黑體" panose="020B0604030504040204" pitchFamily="34" charset="-120"/>
                <a:ea typeface="微軟正黑體" panose="020B0604030504040204" pitchFamily="34" charset="-120"/>
              </a:rPr>
              <a:t>LeddarTech</a:t>
            </a:r>
            <a:r>
              <a:rPr lang="zh-CN" altLang="en-US" sz="1200" dirty="0">
                <a:latin typeface="微軟正黑體" panose="020B0604030504040204" pitchFamily="34" charset="-120"/>
                <a:ea typeface="微軟正黑體" panose="020B0604030504040204" pitchFamily="34" charset="-120"/>
              </a:rPr>
              <a:t>公司獲得</a:t>
            </a:r>
            <a:r>
              <a:rPr lang="en-US" altLang="zh-CN" sz="1200" dirty="0">
                <a:latin typeface="微軟正黑體" panose="020B0604030504040204" pitchFamily="34" charset="-120"/>
                <a:ea typeface="微軟正黑體" panose="020B0604030504040204" pitchFamily="34" charset="-120"/>
              </a:rPr>
              <a:t>Osram</a:t>
            </a:r>
            <a:r>
              <a:rPr lang="zh-CN" altLang="en-US"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Delphi</a:t>
            </a:r>
            <a:r>
              <a:rPr lang="zh-CN" altLang="en-US"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Magneti Marelli</a:t>
            </a:r>
            <a:r>
              <a:rPr lang="zh-TW" altLang="en-US" sz="1200" dirty="0">
                <a:latin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IDT</a:t>
            </a:r>
            <a:r>
              <a:rPr lang="zh-CN" altLang="en-US" sz="1200" dirty="0">
                <a:latin typeface="微軟正黑體" panose="020B0604030504040204" pitchFamily="34" charset="-120"/>
                <a:ea typeface="微軟正黑體" panose="020B0604030504040204" pitchFamily="34" charset="-120"/>
              </a:rPr>
              <a:t>等投資</a:t>
            </a:r>
            <a:r>
              <a:rPr lang="en-US" altLang="zh-CN" sz="1200" dirty="0">
                <a:latin typeface="微軟正黑體" panose="020B0604030504040204" pitchFamily="34" charset="-120"/>
                <a:ea typeface="微軟正黑體" panose="020B0604030504040204" pitchFamily="34" charset="-120"/>
              </a:rPr>
              <a:t>1.01</a:t>
            </a:r>
            <a:r>
              <a:rPr lang="zh-CN" altLang="en-US" sz="1200" dirty="0">
                <a:latin typeface="微軟正黑體" panose="020B0604030504040204" pitchFamily="34" charset="-120"/>
                <a:ea typeface="微軟正黑體" panose="020B0604030504040204" pitchFamily="34" charset="-120"/>
              </a:rPr>
              <a:t>億美元</a:t>
            </a:r>
            <a:r>
              <a:rPr lang="en-US" altLang="zh-CN" sz="1200" dirty="0" err="1">
                <a:latin typeface="微軟正黑體" panose="020B0604030504040204" pitchFamily="34" charset="-120"/>
                <a:ea typeface="微軟正黑體" panose="020B0604030504040204" pitchFamily="34" charset="-120"/>
              </a:rPr>
              <a:t>LeddarTech</a:t>
            </a:r>
            <a:r>
              <a:rPr lang="zh-TW" altLang="en-US" sz="1200" dirty="0">
                <a:latin typeface="微軟正黑體" panose="020B0604030504040204" pitchFamily="34" charset="-120"/>
                <a:ea typeface="微軟正黑體" panose="020B0604030504040204" pitchFamily="34" charset="-120"/>
              </a:rPr>
              <a:t> </a:t>
            </a:r>
            <a:r>
              <a:rPr lang="en-US" altLang="zh-CN" sz="1200" dirty="0">
                <a:latin typeface="微軟正黑體" panose="020B0604030504040204" pitchFamily="34" charset="-120"/>
                <a:ea typeface="微軟正黑體" panose="020B0604030504040204" pitchFamily="34" charset="-120"/>
              </a:rPr>
              <a:t>3D</a:t>
            </a:r>
            <a:r>
              <a:rPr lang="zh-CN" altLang="en-US" sz="1200" dirty="0">
                <a:latin typeface="微軟正黑體" panose="020B0604030504040204" pitchFamily="34" charset="-120"/>
                <a:ea typeface="微軟正黑體" panose="020B0604030504040204" pitchFamily="34" charset="-120"/>
              </a:rPr>
              <a:t>固態</a:t>
            </a:r>
            <a:r>
              <a:rPr lang="en-US" altLang="zh-CN" sz="1200" dirty="0">
                <a:latin typeface="微軟正黑體" panose="020B0604030504040204" pitchFamily="34" charset="-120"/>
                <a:ea typeface="微軟正黑體" panose="020B0604030504040204" pitchFamily="34" charset="-120"/>
              </a:rPr>
              <a:t>Flash LiDAR</a:t>
            </a:r>
            <a:r>
              <a:rPr lang="zh-CN" altLang="en-US" sz="1200" dirty="0">
                <a:latin typeface="微軟正黑體" panose="020B0604030504040204" pitchFamily="34" charset="-120"/>
                <a:ea typeface="微軟正黑體" panose="020B0604030504040204" pitchFamily="34" charset="-120"/>
              </a:rPr>
              <a:t>晶片</a:t>
            </a:r>
            <a:r>
              <a:rPr lang="en-US" altLang="zh-CN" sz="1200" dirty="0">
                <a:latin typeface="微軟正黑體" panose="020B0604030504040204" pitchFamily="34" charset="-120"/>
                <a:ea typeface="微軟正黑體" panose="020B0604030504040204" pitchFamily="34" charset="-120"/>
              </a:rPr>
              <a:t>LeddarCore LCA2</a:t>
            </a:r>
            <a:r>
              <a:rPr lang="zh-CN" altLang="en-US" sz="1200" dirty="0">
                <a:latin typeface="微軟正黑體" panose="020B0604030504040204" pitchFamily="34" charset="-120"/>
                <a:ea typeface="微軟正黑體" panose="020B0604030504040204" pitchFamily="34" charset="-120"/>
              </a:rPr>
              <a:t>晶片</a:t>
            </a:r>
            <a:r>
              <a:rPr lang="zh-TW" altLang="en-US" sz="1200" dirty="0">
                <a:latin typeface="微軟正黑體" panose="020B0604030504040204" pitchFamily="34" charset="-120"/>
                <a:ea typeface="微軟正黑體" panose="020B0604030504040204" pitchFamily="34" charset="-120"/>
              </a:rPr>
              <a:t>及模組樣品</a:t>
            </a:r>
            <a:r>
              <a:rPr lang="zh-CN" altLang="en-US" sz="1200" dirty="0">
                <a:latin typeface="微軟正黑體" panose="020B0604030504040204" pitchFamily="34" charset="-120"/>
                <a:ea typeface="微軟正黑體" panose="020B0604030504040204" pitchFamily="34" charset="-120"/>
              </a:rPr>
              <a:t>亮相</a:t>
            </a:r>
            <a:r>
              <a:rPr lang="zh-TW" altLang="en-US" sz="1200" dirty="0">
                <a:latin typeface="微軟正黑體" panose="020B0604030504040204" pitchFamily="34" charset="-120"/>
                <a:ea typeface="微軟正黑體" panose="020B0604030504040204" pitchFamily="34" charset="-120"/>
              </a:rPr>
              <a:t>於</a:t>
            </a:r>
            <a:r>
              <a:rPr lang="en-US" altLang="zh-CN" sz="1200" dirty="0">
                <a:latin typeface="微軟正黑體" panose="020B0604030504040204" pitchFamily="34" charset="-120"/>
                <a:ea typeface="微軟正黑體" panose="020B0604030504040204" pitchFamily="34" charset="-120"/>
              </a:rPr>
              <a:t>CES 2018 </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能夠使汽車</a:t>
            </a:r>
            <a:r>
              <a:rPr lang="en-US" altLang="zh-CN" sz="1200" dirty="0">
                <a:latin typeface="微軟正黑體" panose="020B0604030504040204" pitchFamily="34" charset="-120"/>
                <a:ea typeface="微軟正黑體" panose="020B0604030504040204" pitchFamily="34" charset="-120"/>
              </a:rPr>
              <a:t>OEM</a:t>
            </a:r>
            <a:r>
              <a:rPr lang="zh-CN" altLang="en-US" sz="1200" dirty="0">
                <a:latin typeface="微軟正黑體" panose="020B0604030504040204" pitchFamily="34" charset="-120"/>
                <a:ea typeface="微軟正黑體" panose="020B0604030504040204" pitchFamily="34" charset="-120"/>
              </a:rPr>
              <a:t>製造商在</a:t>
            </a:r>
            <a:r>
              <a:rPr lang="en-US" altLang="zh-CN" sz="1200" dirty="0">
                <a:latin typeface="微軟正黑體" panose="020B0604030504040204" pitchFamily="34" charset="-120"/>
                <a:ea typeface="微軟正黑體" panose="020B0604030504040204" pitchFamily="34" charset="-120"/>
              </a:rPr>
              <a:t>2020</a:t>
            </a:r>
            <a:r>
              <a:rPr lang="zh-CN" altLang="en-US" sz="1200" dirty="0">
                <a:latin typeface="微軟正黑體" panose="020B0604030504040204" pitchFamily="34" charset="-120"/>
                <a:ea typeface="微軟正黑體" panose="020B0604030504040204" pitchFamily="34" charset="-120"/>
              </a:rPr>
              <a:t>年實現固態</a:t>
            </a:r>
            <a:r>
              <a:rPr lang="en-US" altLang="zh-CN" sz="1200" dirty="0">
                <a:latin typeface="微軟正黑體" panose="020B0604030504040204" pitchFamily="34" charset="-120"/>
                <a:ea typeface="微軟正黑體" panose="020B0604030504040204" pitchFamily="34" charset="-120"/>
              </a:rPr>
              <a:t>LiDAR</a:t>
            </a:r>
            <a:r>
              <a:rPr lang="zh-CN" altLang="en-US" sz="1200" dirty="0">
                <a:latin typeface="微軟正黑體" panose="020B0604030504040204" pitchFamily="34" charset="-120"/>
                <a:ea typeface="微軟正黑體" panose="020B0604030504040204" pitchFamily="34" charset="-120"/>
              </a:rPr>
              <a:t>的大規模商業化應用</a:t>
            </a:r>
            <a:r>
              <a:rPr lang="zh-TW" altLang="en-US"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rPr>
              <a:t>生產成本從低於</a:t>
            </a:r>
            <a:r>
              <a:rPr lang="en-US" altLang="zh-TW" sz="1200" dirty="0">
                <a:latin typeface="微軟正黑體" panose="020B0604030504040204" pitchFamily="34" charset="-120"/>
              </a:rPr>
              <a:t>100</a:t>
            </a:r>
            <a:r>
              <a:rPr lang="zh-TW" altLang="en-US" sz="1200" dirty="0">
                <a:latin typeface="微軟正黑體" panose="020B0604030504040204" pitchFamily="34" charset="-120"/>
              </a:rPr>
              <a:t>美元入門級到</a:t>
            </a:r>
            <a:r>
              <a:rPr lang="en-US" altLang="zh-TW" sz="1200" dirty="0">
                <a:latin typeface="微軟正黑體" panose="020B0604030504040204" pitchFamily="34" charset="-120"/>
              </a:rPr>
              <a:t>300</a:t>
            </a:r>
            <a:r>
              <a:rPr lang="zh-TW" altLang="en-US" sz="1200" dirty="0">
                <a:latin typeface="微軟正黑體" panose="020B0604030504040204" pitchFamily="34" charset="-120"/>
              </a:rPr>
              <a:t>美元高階解決方案。</a:t>
            </a:r>
            <a:r>
              <a:rPr lang="en-US" altLang="zh-CN" sz="1200" dirty="0">
                <a:latin typeface="微軟正黑體" panose="020B0604030504040204" pitchFamily="34" charset="-120"/>
                <a:ea typeface="微軟正黑體" panose="020B0604030504040204" pitchFamily="34" charset="-120"/>
              </a:rPr>
              <a:t>LeddarCore LCA3</a:t>
            </a:r>
            <a:r>
              <a:rPr lang="zh-TW" altLang="en-US" sz="1200" dirty="0">
                <a:latin typeface="微軟正黑體" panose="020B0604030504040204" pitchFamily="34" charset="-120"/>
                <a:ea typeface="微軟正黑體" panose="020B0604030504040204" pitchFamily="34" charset="-120"/>
              </a:rPr>
              <a:t>也發展中。</a:t>
            </a:r>
            <a:r>
              <a:rPr lang="zh-CN" altLang="en-US" sz="1200" dirty="0">
                <a:latin typeface="微軟正黑體" panose="020B0604030504040204" pitchFamily="34" charset="-120"/>
                <a:ea typeface="微軟正黑體" panose="020B0604030504040204" pitchFamily="34" charset="-120"/>
              </a:rPr>
              <a:t>參與展出的企業包括：光學元件</a:t>
            </a:r>
            <a:r>
              <a:rPr lang="en-US" altLang="zh-TW"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Osram</a:t>
            </a:r>
            <a:r>
              <a:rPr lang="zh-CN" altLang="en-US"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Hamamatsu</a:t>
            </a:r>
            <a:r>
              <a:rPr lang="zh-CN" altLang="en-US" sz="1200" dirty="0">
                <a:latin typeface="微軟正黑體" panose="020B0604030504040204" pitchFamily="34" charset="-120"/>
                <a:ea typeface="微軟正黑體" panose="020B0604030504040204" pitchFamily="34" charset="-120"/>
              </a:rPr>
              <a:t>、</a:t>
            </a:r>
            <a:r>
              <a:rPr lang="en-US" altLang="zh-CN" sz="1200" dirty="0" err="1">
                <a:latin typeface="微軟正黑體" panose="020B0604030504040204" pitchFamily="34" charset="-120"/>
                <a:ea typeface="微軟正黑體" panose="020B0604030504040204" pitchFamily="34" charset="-120"/>
              </a:rPr>
              <a:t>Trilumina</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Renesas</a:t>
            </a:r>
            <a:r>
              <a:rPr lang="zh-CN" altLang="en-US"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IC</a:t>
            </a:r>
            <a:r>
              <a:rPr lang="en-US" altLang="zh-TW"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IDT</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作業系統</a:t>
            </a:r>
            <a:r>
              <a:rPr lang="en-US" altLang="zh-TW"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Blackberry</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光學模擬工具</a:t>
            </a:r>
            <a:r>
              <a:rPr lang="en-US" altLang="zh-TW"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OPTIS</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、整合商</a:t>
            </a:r>
            <a:r>
              <a:rPr lang="en-US" altLang="zh-TW" sz="1200" dirty="0">
                <a:latin typeface="微軟正黑體" panose="020B0604030504040204" pitchFamily="34" charset="-120"/>
                <a:ea typeface="微軟正黑體" panose="020B0604030504040204" pitchFamily="34" charset="-120"/>
              </a:rPr>
              <a:t>(</a:t>
            </a:r>
            <a:r>
              <a:rPr lang="en-US" altLang="zh-CN" sz="1200" dirty="0" err="1">
                <a:latin typeface="微軟正黑體" panose="020B0604030504040204" pitchFamily="34" charset="-120"/>
                <a:ea typeface="微軟正黑體" panose="020B0604030504040204" pitchFamily="34" charset="-120"/>
              </a:rPr>
              <a:t>AutonomouStuff</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等</a:t>
            </a:r>
            <a:endParaRPr lang="en-US" altLang="zh-CN" sz="1200" dirty="0">
              <a:latin typeface="微軟正黑體" panose="020B0604030504040204" pitchFamily="34" charset="-120"/>
              <a:ea typeface="微軟正黑體" panose="020B0604030504040204" pitchFamily="34" charset="-120"/>
            </a:endParaRPr>
          </a:p>
          <a:p>
            <a:pPr>
              <a:spcBef>
                <a:spcPts val="600"/>
              </a:spcBef>
            </a:pPr>
            <a:r>
              <a:rPr lang="en-US" altLang="zh-TW" sz="1400" dirty="0">
                <a:latin typeface="微軟正黑體" panose="020B0604030504040204" pitchFamily="34" charset="-120"/>
              </a:rPr>
              <a:t>LCA2</a:t>
            </a:r>
            <a:r>
              <a:rPr lang="zh-TW" altLang="en-US" sz="1400" dirty="0">
                <a:latin typeface="微軟正黑體" panose="020B0604030504040204" pitchFamily="34" charset="-120"/>
              </a:rPr>
              <a:t>晶片</a:t>
            </a:r>
            <a:endParaRPr lang="en-US" altLang="zh-TW" sz="1400" dirty="0">
              <a:latin typeface="微軟正黑體" panose="020B0604030504040204" pitchFamily="34" charset="-120"/>
            </a:endParaRPr>
          </a:p>
          <a:p>
            <a:pPr lvl="1">
              <a:spcBef>
                <a:spcPts val="600"/>
              </a:spcBef>
            </a:pPr>
            <a:r>
              <a:rPr lang="en-US" altLang="zh-TW" sz="1200" dirty="0">
                <a:latin typeface="微軟正黑體" panose="020B0604030504040204" pitchFamily="34" charset="-120"/>
              </a:rPr>
              <a:t>2019</a:t>
            </a:r>
            <a:r>
              <a:rPr lang="zh-TW" altLang="en-US" sz="1200" dirty="0">
                <a:latin typeface="微軟正黑體" panose="020B0604030504040204" pitchFamily="34" charset="-120"/>
              </a:rPr>
              <a:t>年</a:t>
            </a:r>
            <a:r>
              <a:rPr lang="en-US" altLang="zh-TW" sz="1200" dirty="0">
                <a:latin typeface="微軟正黑體" panose="020B0604030504040204" pitchFamily="34" charset="-120"/>
              </a:rPr>
              <a:t>1</a:t>
            </a:r>
            <a:r>
              <a:rPr lang="zh-TW" altLang="en-US" sz="1200" dirty="0">
                <a:latin typeface="微軟正黑體" panose="020B0604030504040204" pitchFamily="34" charset="-120"/>
              </a:rPr>
              <a:t>月推出量產型</a:t>
            </a:r>
            <a:r>
              <a:rPr lang="en-US" altLang="zh-TW" sz="1200" dirty="0">
                <a:latin typeface="微軟正黑體" panose="020B0604030504040204" pitchFamily="34" charset="-120"/>
              </a:rPr>
              <a:t>LCA2</a:t>
            </a:r>
            <a:r>
              <a:rPr lang="zh-TW" altLang="en-US" sz="1200" dirty="0">
                <a:latin typeface="微軟正黑體" panose="020B0604030504040204" pitchFamily="34" charset="-120"/>
              </a:rPr>
              <a:t>系統晶片，在</a:t>
            </a:r>
            <a:r>
              <a:rPr lang="en-US" altLang="zh-TW" sz="1200" dirty="0">
                <a:latin typeface="微軟正黑體" panose="020B0604030504040204" pitchFamily="34" charset="-120"/>
              </a:rPr>
              <a:t>10%</a:t>
            </a:r>
            <a:r>
              <a:rPr lang="zh-TW" altLang="en-US" sz="1200" dirty="0">
                <a:latin typeface="微軟正黑體" panose="020B0604030504040204" pitchFamily="34" charset="-120"/>
              </a:rPr>
              <a:t>反射率下增加測量範圍</a:t>
            </a:r>
            <a:r>
              <a:rPr lang="zh-TW" altLang="en-US" sz="1200" dirty="0">
                <a:solidFill>
                  <a:srgbClr val="FF0000"/>
                </a:solidFill>
                <a:latin typeface="微軟正黑體" panose="020B0604030504040204" pitchFamily="34" charset="-120"/>
              </a:rPr>
              <a:t>大於</a:t>
            </a:r>
            <a:r>
              <a:rPr lang="en-US" altLang="zh-TW" sz="1200" dirty="0">
                <a:solidFill>
                  <a:srgbClr val="FF0000"/>
                </a:solidFill>
                <a:latin typeface="微軟正黑體" panose="020B0604030504040204" pitchFamily="34" charset="-120"/>
              </a:rPr>
              <a:t>100m</a:t>
            </a:r>
            <a:r>
              <a:rPr lang="zh-TW" altLang="en-US" sz="1200" dirty="0">
                <a:latin typeface="微軟正黑體" panose="020B0604030504040204" pitchFamily="34" charset="-120"/>
              </a:rPr>
              <a:t>。提高解析度並在設計中使用</a:t>
            </a:r>
            <a:r>
              <a:rPr lang="en-US" altLang="zh-TW" sz="1200" dirty="0">
                <a:latin typeface="微軟正黑體" panose="020B0604030504040204" pitchFamily="34" charset="-120"/>
              </a:rPr>
              <a:t>MEMS </a:t>
            </a:r>
            <a:r>
              <a:rPr lang="zh-TW" altLang="en-US" sz="1200" dirty="0">
                <a:latin typeface="微軟正黑體" panose="020B0604030504040204" pitchFamily="34" charset="-120"/>
              </a:rPr>
              <a:t>控制雷射光束。晶片和軟體符合</a:t>
            </a:r>
            <a:r>
              <a:rPr lang="en-US" altLang="zh-TW" sz="1200" dirty="0">
                <a:latin typeface="微軟正黑體" panose="020B0604030504040204" pitchFamily="34" charset="-120"/>
              </a:rPr>
              <a:t>ISO 26262 ASIL-B</a:t>
            </a:r>
            <a:r>
              <a:rPr lang="zh-TW" altLang="en-US" sz="1200" dirty="0">
                <a:latin typeface="微軟正黑體" panose="020B0604030504040204" pitchFamily="34" charset="-120"/>
              </a:rPr>
              <a:t>標準設計。</a:t>
            </a:r>
            <a:r>
              <a:rPr lang="en-US" altLang="zh-TW" sz="1200" dirty="0" err="1">
                <a:latin typeface="微軟正黑體" panose="020B0604030504040204" pitchFamily="34" charset="-120"/>
              </a:rPr>
              <a:t>LeddarEngine</a:t>
            </a:r>
            <a:r>
              <a:rPr lang="zh-TW" altLang="en-US" sz="1200" dirty="0">
                <a:latin typeface="微軟正黑體" panose="020B0604030504040204" pitchFamily="34" charset="-120"/>
              </a:rPr>
              <a:t>由</a:t>
            </a:r>
            <a:r>
              <a:rPr lang="en-US" altLang="zh-TW" sz="1200" dirty="0">
                <a:latin typeface="微軟正黑體" panose="020B0604030504040204" pitchFamily="34" charset="-120"/>
              </a:rPr>
              <a:t>LeddarCore LCA2</a:t>
            </a:r>
            <a:r>
              <a:rPr lang="zh-TW" altLang="en-US" sz="1200" dirty="0">
                <a:latin typeface="微軟正黑體" panose="020B0604030504040204" pitchFamily="34" charset="-120"/>
              </a:rPr>
              <a:t>晶片和</a:t>
            </a:r>
            <a:r>
              <a:rPr lang="en-US" altLang="zh-TW" sz="1200" dirty="0" err="1">
                <a:latin typeface="微軟正黑體" panose="020B0604030504040204" pitchFamily="34" charset="-120"/>
              </a:rPr>
              <a:t>LeddarSP</a:t>
            </a:r>
            <a:r>
              <a:rPr lang="zh-TW" altLang="en-US" sz="1200" dirty="0">
                <a:latin typeface="微軟正黑體" panose="020B0604030504040204" pitchFamily="34" charset="-120"/>
              </a:rPr>
              <a:t>信號處理軟體組成，為主要零件和系統供應商提供所需技術、工具和資源，包括：</a:t>
            </a:r>
            <a:r>
              <a:rPr lang="en-US" altLang="zh-TW" sz="1200" dirty="0">
                <a:latin typeface="微軟正黑體" panose="020B0604030504040204" pitchFamily="34" charset="-120"/>
              </a:rPr>
              <a:t>1)ADAS</a:t>
            </a:r>
            <a:r>
              <a:rPr lang="zh-TW" altLang="en-US" sz="1200" dirty="0">
                <a:latin typeface="微軟正黑體" panose="020B0604030504040204" pitchFamily="34" charset="-120"/>
              </a:rPr>
              <a:t>和</a:t>
            </a:r>
            <a:r>
              <a:rPr lang="en-US" altLang="zh-TW" sz="1200" dirty="0">
                <a:latin typeface="微軟正黑體" panose="020B0604030504040204" pitchFamily="34" charset="-120"/>
              </a:rPr>
              <a:t>AD(</a:t>
            </a:r>
            <a:r>
              <a:rPr lang="zh-TW" altLang="en-US" sz="1200" dirty="0">
                <a:latin typeface="微軟正黑體" panose="020B0604030504040204" pitchFamily="34" charset="-120"/>
              </a:rPr>
              <a:t>自動駕駛</a:t>
            </a:r>
            <a:r>
              <a:rPr lang="en-US" altLang="zh-TW" sz="1200" dirty="0">
                <a:latin typeface="微軟正黑體" panose="020B0604030504040204" pitchFamily="34" charset="-120"/>
              </a:rPr>
              <a:t>)</a:t>
            </a:r>
            <a:r>
              <a:rPr lang="zh-TW" altLang="en-US" sz="1200" dirty="0">
                <a:latin typeface="微軟正黑體" panose="020B0604030504040204" pitchFamily="34" charset="-120"/>
              </a:rPr>
              <a:t>、</a:t>
            </a:r>
            <a:r>
              <a:rPr lang="en-US" altLang="zh-TW" sz="1200" dirty="0">
                <a:latin typeface="微軟正黑體" panose="020B0604030504040204" pitchFamily="34" charset="-120"/>
              </a:rPr>
              <a:t>2)LiDAR</a:t>
            </a:r>
            <a:r>
              <a:rPr lang="zh-TW" altLang="en-US" sz="1200" dirty="0">
                <a:latin typeface="微軟正黑體" panose="020B0604030504040204" pitchFamily="34" charset="-120"/>
              </a:rPr>
              <a:t>感測器及移動</a:t>
            </a:r>
            <a:r>
              <a:rPr lang="en-US" altLang="zh-TW" sz="1200" dirty="0">
                <a:latin typeface="微軟正黑體" panose="020B0604030504040204" pitchFamily="34" charset="-120"/>
              </a:rPr>
              <a:t>LiDAR</a:t>
            </a:r>
            <a:r>
              <a:rPr lang="zh-TW" altLang="en-US" sz="1200" dirty="0">
                <a:latin typeface="微軟正黑體" panose="020B0604030504040204" pitchFamily="34" charset="-120"/>
              </a:rPr>
              <a:t>平臺。</a:t>
            </a:r>
            <a:r>
              <a:rPr lang="en-US" altLang="zh-TW" sz="1200" dirty="0" err="1">
                <a:latin typeface="微軟正黑體" panose="020B0604030504040204" pitchFamily="34" charset="-120"/>
              </a:rPr>
              <a:t>LeddarEngine</a:t>
            </a:r>
            <a:r>
              <a:rPr lang="zh-TW" altLang="en-US" sz="1200" dirty="0">
                <a:latin typeface="微軟正黑體" panose="020B0604030504040204" pitchFamily="34" charset="-120"/>
              </a:rPr>
              <a:t>支援多種光源和波長、光電探測器、照明和射束控制方法等</a:t>
            </a:r>
          </a:p>
          <a:p>
            <a:pPr lvl="1">
              <a:spcBef>
                <a:spcPts val="600"/>
              </a:spcBef>
            </a:pPr>
            <a:r>
              <a:rPr lang="zh-CN" altLang="en-US" sz="1200" dirty="0">
                <a:latin typeface="微軟正黑體" panose="020B0604030504040204" pitchFamily="34" charset="-120"/>
                <a:ea typeface="微軟正黑體" panose="020B0604030504040204" pitchFamily="34" charset="-120"/>
              </a:rPr>
              <a:t>主要特徵：</a:t>
            </a:r>
            <a:r>
              <a:rPr lang="en-US" altLang="zh-CN" sz="1200" dirty="0">
                <a:latin typeface="微軟正黑體" panose="020B0604030504040204" pitchFamily="34" charset="-120"/>
                <a:ea typeface="微軟正黑體" panose="020B0604030504040204" pitchFamily="34" charset="-120"/>
              </a:rPr>
              <a:t>16</a:t>
            </a:r>
            <a:r>
              <a:rPr lang="zh-CN" altLang="en-US" sz="1200" dirty="0">
                <a:latin typeface="微軟正黑體" panose="020B0604030504040204" pitchFamily="34" charset="-120"/>
                <a:ea typeface="微軟正黑體" panose="020B0604030504040204" pitchFamily="34" charset="-120"/>
              </a:rPr>
              <a:t>個獨立採樣片斷帶有採集功能</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光束選擇 </a:t>
            </a:r>
            <a:r>
              <a:rPr lang="en-US" altLang="zh-CN" sz="1200" dirty="0">
                <a:latin typeface="微軟正黑體" panose="020B0604030504040204" pitchFamily="34" charset="-120"/>
                <a:ea typeface="微軟正黑體" panose="020B0604030504040204" pitchFamily="34" charset="-120"/>
              </a:rPr>
              <a:t>9°</a:t>
            </a:r>
            <a:r>
              <a:rPr lang="zh-CN" altLang="en-US" sz="1200" dirty="0">
                <a:latin typeface="微軟正黑體" panose="020B0604030504040204" pitchFamily="34" charset="-120"/>
                <a:ea typeface="微軟正黑體" panose="020B0604030504040204" pitchFamily="34" charset="-120"/>
              </a:rPr>
              <a:t>到 </a:t>
            </a:r>
            <a:r>
              <a:rPr lang="en-US" altLang="zh-CN" sz="1200" dirty="0">
                <a:latin typeface="微軟正黑體" panose="020B0604030504040204" pitchFamily="34" charset="-120"/>
                <a:ea typeface="微軟正黑體" panose="020B0604030504040204" pitchFamily="34" charset="-120"/>
              </a:rPr>
              <a:t>45°</a:t>
            </a:r>
            <a:r>
              <a:rPr lang="zh-TW" altLang="en-US"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0</a:t>
            </a:r>
            <a:r>
              <a:rPr lang="zh-CN" altLang="en-US" sz="1200" dirty="0">
                <a:latin typeface="微軟正黑體" panose="020B0604030504040204" pitchFamily="34" charset="-120"/>
                <a:ea typeface="微軟正黑體" panose="020B0604030504040204" pitchFamily="34" charset="-120"/>
              </a:rPr>
              <a:t>到</a:t>
            </a:r>
            <a:r>
              <a:rPr lang="en-US" altLang="zh-CN" sz="1200" dirty="0">
                <a:latin typeface="微軟正黑體" panose="020B0604030504040204" pitchFamily="34" charset="-120"/>
                <a:ea typeface="微軟正黑體" panose="020B0604030504040204" pitchFamily="34" charset="-120"/>
              </a:rPr>
              <a:t>50</a:t>
            </a:r>
            <a:r>
              <a:rPr lang="zh-CN" altLang="en-US" sz="1200" dirty="0">
                <a:latin typeface="微軟正黑體" panose="020B0604030504040204" pitchFamily="34" charset="-120"/>
                <a:ea typeface="微軟正黑體" panose="020B0604030504040204" pitchFamily="34" charset="-120"/>
              </a:rPr>
              <a:t>米探測</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資料更新率</a:t>
            </a:r>
            <a:r>
              <a:rPr lang="en-US" altLang="zh-CN" sz="1200" dirty="0">
                <a:latin typeface="微軟正黑體" panose="020B0604030504040204" pitchFamily="34" charset="-120"/>
                <a:ea typeface="微軟正黑體" panose="020B0604030504040204" pitchFamily="34" charset="-120"/>
              </a:rPr>
              <a:t>50Hz</a:t>
            </a:r>
            <a:r>
              <a:rPr lang="zh-TW" altLang="en-US" sz="1200" dirty="0">
                <a:latin typeface="微軟正黑體" panose="020B0604030504040204" pitchFamily="34" charset="-120"/>
                <a:ea typeface="微軟正黑體" panose="020B0604030504040204" pitchFamily="34" charset="-120"/>
              </a:rPr>
              <a:t>、</a:t>
            </a:r>
            <a:r>
              <a:rPr lang="en-US" altLang="zh-CN" sz="1200" dirty="0">
                <a:latin typeface="微軟正黑體" panose="020B0604030504040204" pitchFamily="34" charset="-120"/>
                <a:ea typeface="微軟正黑體" panose="020B0604030504040204" pitchFamily="34" charset="-120"/>
              </a:rPr>
              <a:t>IP67 </a:t>
            </a:r>
            <a:r>
              <a:rPr lang="zh-CN" altLang="en-US" sz="1200" dirty="0">
                <a:latin typeface="微軟正黑體" panose="020B0604030504040204" pitchFamily="34" charset="-120"/>
                <a:ea typeface="微軟正黑體" panose="020B0604030504040204" pitchFamily="34" charset="-120"/>
              </a:rPr>
              <a:t>耐候性外殼</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精度 </a:t>
            </a:r>
            <a:r>
              <a:rPr lang="en-US" altLang="zh-CN" sz="1200" dirty="0">
                <a:latin typeface="微軟正黑體" panose="020B0604030504040204" pitchFamily="34" charset="-120"/>
                <a:ea typeface="微軟正黑體" panose="020B0604030504040204" pitchFamily="34" charset="-120"/>
              </a:rPr>
              <a:t>5cm</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工作溫度範圍  </a:t>
            </a:r>
            <a:r>
              <a:rPr lang="en-US" altLang="zh-CN" sz="1200" dirty="0">
                <a:latin typeface="微軟正黑體" panose="020B0604030504040204" pitchFamily="34" charset="-120"/>
                <a:ea typeface="微軟正黑體" panose="020B0604030504040204" pitchFamily="34" charset="-120"/>
              </a:rPr>
              <a:t>-40°C </a:t>
            </a:r>
            <a:r>
              <a:rPr lang="en-US" altLang="zh-TW"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 </a:t>
            </a:r>
            <a:r>
              <a:rPr lang="en-US" altLang="zh-CN" sz="1200" dirty="0">
                <a:latin typeface="微軟正黑體" panose="020B0604030504040204" pitchFamily="34" charset="-120"/>
                <a:ea typeface="微軟正黑體" panose="020B0604030504040204" pitchFamily="34" charset="-120"/>
              </a:rPr>
              <a:t>+85°C</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距離解析度 </a:t>
            </a:r>
            <a:r>
              <a:rPr lang="en-US" altLang="zh-TW" sz="1200" dirty="0">
                <a:latin typeface="微軟正黑體" panose="020B0604030504040204" pitchFamily="34" charset="-120"/>
                <a:ea typeface="微軟正黑體" panose="020B0604030504040204" pitchFamily="34" charset="-120"/>
              </a:rPr>
              <a:t>2-</a:t>
            </a:r>
            <a:r>
              <a:rPr lang="en-US" altLang="zh-CN" sz="1200" dirty="0">
                <a:latin typeface="微軟正黑體" panose="020B0604030504040204" pitchFamily="34" charset="-120"/>
                <a:ea typeface="微軟正黑體" panose="020B0604030504040204" pitchFamily="34" charset="-120"/>
              </a:rPr>
              <a:t>3cm</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波長 </a:t>
            </a:r>
            <a:r>
              <a:rPr lang="en-US" altLang="zh-CN" sz="1200" dirty="0">
                <a:latin typeface="微軟正黑體" panose="020B0604030504040204" pitchFamily="34" charset="-120"/>
                <a:ea typeface="微軟正黑體" panose="020B0604030504040204" pitchFamily="34" charset="-120"/>
              </a:rPr>
              <a:t>940nm</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尺寸 </a:t>
            </a:r>
            <a:r>
              <a:rPr lang="en-US" altLang="zh-CN" sz="1200" dirty="0">
                <a:latin typeface="微軟正黑體" panose="020B0604030504040204" pitchFamily="34" charset="-120"/>
                <a:ea typeface="微軟正黑體" panose="020B0604030504040204" pitchFamily="34" charset="-120"/>
              </a:rPr>
              <a:t>134 mm x 83 mm x 69 mm</a:t>
            </a:r>
            <a:r>
              <a:rPr lang="zh-TW" altLang="en-US"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重量 </a:t>
            </a:r>
            <a:r>
              <a:rPr lang="en-US" altLang="zh-CN" sz="1200" dirty="0">
                <a:latin typeface="微軟正黑體" panose="020B0604030504040204" pitchFamily="34" charset="-120"/>
                <a:ea typeface="微軟正黑體" panose="020B0604030504040204" pitchFamily="34" charset="-120"/>
              </a:rPr>
              <a:t>480 g</a:t>
            </a:r>
          </a:p>
          <a:p>
            <a:pPr lvl="1">
              <a:spcBef>
                <a:spcPts val="600"/>
              </a:spcBef>
            </a:pPr>
            <a:r>
              <a:rPr lang="en-US" altLang="zh-CN" sz="1200" dirty="0" err="1">
                <a:latin typeface="微軟正黑體" panose="020B0604030504040204" pitchFamily="34" charset="-120"/>
                <a:ea typeface="微軟正黑體" panose="020B0604030504040204" pitchFamily="34" charset="-120"/>
              </a:rPr>
              <a:t>LeddarTech</a:t>
            </a:r>
            <a:r>
              <a:rPr lang="zh-CN" altLang="en-US" sz="1200" dirty="0">
                <a:latin typeface="微軟正黑體" panose="020B0604030504040204" pitchFamily="34" charset="-120"/>
                <a:ea typeface="微軟正黑體" panose="020B0604030504040204" pitchFamily="34" charset="-120"/>
              </a:rPr>
              <a:t>選擇</a:t>
            </a:r>
            <a:r>
              <a:rPr lang="en-US" altLang="zh-CN" sz="1200" dirty="0" err="1">
                <a:latin typeface="微軟正黑體" panose="020B0604030504040204" pitchFamily="34" charset="-120"/>
                <a:ea typeface="微軟正黑體" panose="020B0604030504040204" pitchFamily="34" charset="-120"/>
              </a:rPr>
              <a:t>TowerJazz</a:t>
            </a:r>
            <a:r>
              <a:rPr lang="zh-CN" altLang="en-US" sz="1200" dirty="0">
                <a:latin typeface="微軟正黑體" panose="020B0604030504040204" pitchFamily="34" charset="-120"/>
                <a:ea typeface="微軟正黑體" panose="020B0604030504040204" pitchFamily="34" charset="-120"/>
              </a:rPr>
              <a:t>的</a:t>
            </a:r>
            <a:r>
              <a:rPr lang="en-US" altLang="zh-CN" sz="1200" dirty="0">
                <a:latin typeface="微軟正黑體" panose="020B0604030504040204" pitchFamily="34" charset="-120"/>
                <a:ea typeface="微軟正黑體" panose="020B0604030504040204" pitchFamily="34" charset="-120"/>
              </a:rPr>
              <a:t>0.18um CIS SPAD</a:t>
            </a:r>
            <a:r>
              <a:rPr lang="zh-TW" altLang="en-US" sz="1200" dirty="0">
                <a:latin typeface="微軟正黑體" panose="020B0604030504040204" pitchFamily="34" charset="-120"/>
                <a:ea typeface="微軟正黑體" panose="020B0604030504040204" pitchFamily="34" charset="-120"/>
              </a:rPr>
              <a:t>製程</a:t>
            </a:r>
            <a:r>
              <a:rPr lang="zh-CN" altLang="en-US" sz="1200" dirty="0">
                <a:latin typeface="微軟正黑體" panose="020B0604030504040204" pitchFamily="34" charset="-120"/>
                <a:ea typeface="微軟正黑體" panose="020B0604030504040204" pitchFamily="34" charset="-120"/>
              </a:rPr>
              <a:t>平臺，</a:t>
            </a:r>
            <a:r>
              <a:rPr lang="zh-TW" altLang="en-US" sz="1200" dirty="0">
                <a:latin typeface="微軟正黑體" panose="020B0604030504040204" pitchFamily="34" charset="-120"/>
                <a:ea typeface="微軟正黑體" panose="020B0604030504040204" pitchFamily="34" charset="-120"/>
              </a:rPr>
              <a:t>生</a:t>
            </a:r>
            <a:r>
              <a:rPr lang="zh-CN" altLang="en-US" sz="1200" dirty="0">
                <a:latin typeface="微軟正黑體" panose="020B0604030504040204" pitchFamily="34" charset="-120"/>
                <a:ea typeface="微軟正黑體" panose="020B0604030504040204" pitchFamily="34" charset="-120"/>
              </a:rPr>
              <a:t>產下一代晶片。</a:t>
            </a:r>
            <a:r>
              <a:rPr lang="en-US" altLang="zh-CN" sz="1200" dirty="0">
                <a:latin typeface="微軟正黑體" panose="020B0604030504040204" pitchFamily="34" charset="-120"/>
                <a:ea typeface="微軟正黑體" panose="020B0604030504040204" pitchFamily="34" charset="-120"/>
              </a:rPr>
              <a:t>CIS SPAD</a:t>
            </a:r>
            <a:r>
              <a:rPr lang="zh-CN" altLang="en-US" sz="1200" dirty="0">
                <a:latin typeface="微軟正黑體" panose="020B0604030504040204" pitchFamily="34" charset="-120"/>
                <a:ea typeface="微軟正黑體" panose="020B0604030504040204" pitchFamily="34" charset="-120"/>
              </a:rPr>
              <a:t>在同一晶片上</a:t>
            </a:r>
            <a:r>
              <a:rPr lang="zh-TW" altLang="en-US" sz="1200" dirty="0">
                <a:latin typeface="微軟正黑體" panose="020B0604030504040204" pitchFamily="34" charset="-120"/>
                <a:ea typeface="微軟正黑體" panose="020B0604030504040204" pitchFamily="34" charset="-120"/>
              </a:rPr>
              <a:t>整合</a:t>
            </a:r>
            <a:r>
              <a:rPr lang="en-US" altLang="zh-CN" sz="1200" dirty="0">
                <a:latin typeface="微軟正黑體" panose="020B0604030504040204" pitchFamily="34" charset="-120"/>
                <a:ea typeface="微軟正黑體" panose="020B0604030504040204" pitchFamily="34" charset="-120"/>
              </a:rPr>
              <a:t>CIS</a:t>
            </a:r>
            <a:r>
              <a:rPr lang="zh-CN" altLang="en-US" sz="1200" dirty="0">
                <a:latin typeface="微軟正黑體" panose="020B0604030504040204" pitchFamily="34" charset="-120"/>
                <a:ea typeface="微軟正黑體" panose="020B0604030504040204" pitchFamily="34" charset="-120"/>
              </a:rPr>
              <a:t>和</a:t>
            </a:r>
            <a:r>
              <a:rPr lang="en-US" altLang="zh-CN" sz="1200" dirty="0">
                <a:latin typeface="微軟正黑體" panose="020B0604030504040204" pitchFamily="34" charset="-120"/>
                <a:ea typeface="微軟正黑體" panose="020B0604030504040204" pitchFamily="34" charset="-120"/>
              </a:rPr>
              <a:t>SPAD</a:t>
            </a:r>
            <a:r>
              <a:rPr lang="zh-CN" altLang="en-US" sz="1200" dirty="0">
                <a:latin typeface="微軟正黑體" panose="020B0604030504040204" pitchFamily="34" charset="-120"/>
                <a:ea typeface="微軟正黑體" panose="020B0604030504040204" pitchFamily="34" charset="-120"/>
              </a:rPr>
              <a:t>（單光子雪崩二極體）</a:t>
            </a:r>
            <a:r>
              <a:rPr lang="zh-TW" altLang="en-US" sz="1200" dirty="0">
                <a:latin typeface="微軟正黑體" panose="020B0604030504040204" pitchFamily="34" charset="-120"/>
                <a:ea typeface="微軟正黑體" panose="020B0604030504040204" pitchFamily="34" charset="-120"/>
              </a:rPr>
              <a:t> </a:t>
            </a:r>
            <a:endParaRPr lang="zh-CN" altLang="en-US" sz="1400" dirty="0">
              <a:latin typeface="微軟正黑體" panose="020B0604030504040204" pitchFamily="34" charset="-120"/>
              <a:ea typeface="微軟正黑體" panose="020B0604030504040204" pitchFamily="34" charset="-120"/>
            </a:endParaRPr>
          </a:p>
        </p:txBody>
      </p:sp>
      <p:grpSp>
        <p:nvGrpSpPr>
          <p:cNvPr id="17" name="群組 16">
            <a:extLst>
              <a:ext uri="{FF2B5EF4-FFF2-40B4-BE49-F238E27FC236}">
                <a16:creationId xmlns:a16="http://schemas.microsoft.com/office/drawing/2014/main" id="{04EDE703-000E-4E99-B7A2-35009BA4985B}"/>
              </a:ext>
            </a:extLst>
          </p:cNvPr>
          <p:cNvGrpSpPr/>
          <p:nvPr/>
        </p:nvGrpSpPr>
        <p:grpSpPr>
          <a:xfrm>
            <a:off x="1021332" y="4635705"/>
            <a:ext cx="2902596" cy="2055054"/>
            <a:chOff x="323528" y="4635705"/>
            <a:chExt cx="2902596" cy="2055054"/>
          </a:xfrm>
        </p:grpSpPr>
        <p:pic>
          <p:nvPicPr>
            <p:cNvPr id="4" name="圖片 3">
              <a:extLst>
                <a:ext uri="{FF2B5EF4-FFF2-40B4-BE49-F238E27FC236}">
                  <a16:creationId xmlns:a16="http://schemas.microsoft.com/office/drawing/2014/main" id="{7734A908-5E03-4D42-B400-42B28288DABA}"/>
                </a:ext>
              </a:extLst>
            </p:cNvPr>
            <p:cNvPicPr>
              <a:picLocks noChangeAspect="1"/>
            </p:cNvPicPr>
            <p:nvPr/>
          </p:nvPicPr>
          <p:blipFill>
            <a:blip r:embed="rId2"/>
            <a:stretch>
              <a:fillRect/>
            </a:stretch>
          </p:blipFill>
          <p:spPr>
            <a:xfrm>
              <a:off x="1979712" y="4897100"/>
              <a:ext cx="1246412" cy="1793659"/>
            </a:xfrm>
            <a:prstGeom prst="rect">
              <a:avLst/>
            </a:prstGeom>
          </p:spPr>
        </p:pic>
        <p:sp>
          <p:nvSpPr>
            <p:cNvPr id="5" name="矩形 4">
              <a:extLst>
                <a:ext uri="{FF2B5EF4-FFF2-40B4-BE49-F238E27FC236}">
                  <a16:creationId xmlns:a16="http://schemas.microsoft.com/office/drawing/2014/main" id="{D0F86B96-2087-416F-972B-C61B310741B4}"/>
                </a:ext>
              </a:extLst>
            </p:cNvPr>
            <p:cNvSpPr/>
            <p:nvPr/>
          </p:nvSpPr>
          <p:spPr>
            <a:xfrm>
              <a:off x="1906532" y="4635705"/>
              <a:ext cx="1319592" cy="276999"/>
            </a:xfrm>
            <a:prstGeom prst="rect">
              <a:avLst/>
            </a:prstGeom>
          </p:spPr>
          <p:txBody>
            <a:bodyPr wrap="none">
              <a:spAutoFit/>
            </a:bodyPr>
            <a:lstStyle/>
            <a:p>
              <a:r>
                <a:rPr lang="en-US" altLang="zh-TW" sz="1200" dirty="0" err="1">
                  <a:latin typeface="微軟正黑體" panose="020B0604030504040204" pitchFamily="34" charset="-120"/>
                  <a:ea typeface="微軟正黑體" panose="020B0604030504040204" pitchFamily="34" charset="-120"/>
                </a:rPr>
                <a:t>Leddar</a:t>
              </a: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ISI6</a:t>
              </a:r>
              <a:r>
                <a:rPr lang="zh-TW" altLang="en-US" sz="1200" dirty="0">
                  <a:latin typeface="微軟正黑體" panose="020B0604030504040204" pitchFamily="34" charset="-120"/>
                  <a:ea typeface="微軟正黑體" panose="020B0604030504040204" pitchFamily="34" charset="-120"/>
                </a:rPr>
                <a:t>模組</a:t>
              </a:r>
            </a:p>
          </p:txBody>
        </p:sp>
        <p:pic>
          <p:nvPicPr>
            <p:cNvPr id="6" name="圖片 5">
              <a:extLst>
                <a:ext uri="{FF2B5EF4-FFF2-40B4-BE49-F238E27FC236}">
                  <a16:creationId xmlns:a16="http://schemas.microsoft.com/office/drawing/2014/main" id="{713FB686-6C23-4607-99FA-B9EA0B4F4507}"/>
                </a:ext>
              </a:extLst>
            </p:cNvPr>
            <p:cNvPicPr>
              <a:picLocks noChangeAspect="1"/>
            </p:cNvPicPr>
            <p:nvPr/>
          </p:nvPicPr>
          <p:blipFill>
            <a:blip r:embed="rId3"/>
            <a:stretch>
              <a:fillRect/>
            </a:stretch>
          </p:blipFill>
          <p:spPr>
            <a:xfrm>
              <a:off x="323528" y="5104905"/>
              <a:ext cx="1440160" cy="1378047"/>
            </a:xfrm>
            <a:prstGeom prst="rect">
              <a:avLst/>
            </a:prstGeom>
          </p:spPr>
        </p:pic>
        <p:sp>
          <p:nvSpPr>
            <p:cNvPr id="7" name="矩形 6">
              <a:extLst>
                <a:ext uri="{FF2B5EF4-FFF2-40B4-BE49-F238E27FC236}">
                  <a16:creationId xmlns:a16="http://schemas.microsoft.com/office/drawing/2014/main" id="{D0EE3A38-A431-4859-B24E-95993CED9BC8}"/>
                </a:ext>
              </a:extLst>
            </p:cNvPr>
            <p:cNvSpPr/>
            <p:nvPr/>
          </p:nvSpPr>
          <p:spPr>
            <a:xfrm>
              <a:off x="323528" y="4652008"/>
              <a:ext cx="1380506" cy="276999"/>
            </a:xfrm>
            <a:prstGeom prst="rect">
              <a:avLst/>
            </a:prstGeom>
          </p:spPr>
          <p:txBody>
            <a:bodyPr wrap="none">
              <a:spAutoFit/>
            </a:bodyPr>
            <a:lstStyle/>
            <a:p>
              <a:r>
                <a:rPr lang="en-US" altLang="zh-TW" sz="1200" dirty="0" err="1">
                  <a:latin typeface="微軟正黑體" panose="020B0604030504040204" pitchFamily="34" charset="-120"/>
                  <a:ea typeface="微軟正黑體" panose="020B0604030504040204" pitchFamily="34" charset="-120"/>
                </a:rPr>
                <a:t>Leddar</a:t>
              </a: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M16</a:t>
              </a:r>
              <a:r>
                <a:rPr lang="zh-TW" altLang="en-US" sz="1200" dirty="0">
                  <a:latin typeface="微軟正黑體" panose="020B0604030504040204" pitchFamily="34" charset="-120"/>
                  <a:ea typeface="微軟正黑體" panose="020B0604030504040204" pitchFamily="34" charset="-120"/>
                </a:rPr>
                <a:t>模組</a:t>
              </a:r>
            </a:p>
          </p:txBody>
        </p:sp>
      </p:grpSp>
      <p:grpSp>
        <p:nvGrpSpPr>
          <p:cNvPr id="16" name="群組 15">
            <a:extLst>
              <a:ext uri="{FF2B5EF4-FFF2-40B4-BE49-F238E27FC236}">
                <a16:creationId xmlns:a16="http://schemas.microsoft.com/office/drawing/2014/main" id="{75395504-2CD3-424E-8C9B-DE40AB03BF18}"/>
              </a:ext>
            </a:extLst>
          </p:cNvPr>
          <p:cNvGrpSpPr/>
          <p:nvPr/>
        </p:nvGrpSpPr>
        <p:grpSpPr>
          <a:xfrm>
            <a:off x="4521342" y="4596505"/>
            <a:ext cx="3701716" cy="2261495"/>
            <a:chOff x="4521342" y="4596505"/>
            <a:chExt cx="3701716" cy="2261495"/>
          </a:xfrm>
        </p:grpSpPr>
        <p:pic>
          <p:nvPicPr>
            <p:cNvPr id="8" name="圖片 7">
              <a:extLst>
                <a:ext uri="{FF2B5EF4-FFF2-40B4-BE49-F238E27FC236}">
                  <a16:creationId xmlns:a16="http://schemas.microsoft.com/office/drawing/2014/main" id="{D9EC1306-8006-49A8-B000-2DF739E4861B}"/>
                </a:ext>
              </a:extLst>
            </p:cNvPr>
            <p:cNvPicPr>
              <a:picLocks noChangeAspect="1"/>
            </p:cNvPicPr>
            <p:nvPr/>
          </p:nvPicPr>
          <p:blipFill>
            <a:blip r:embed="rId4"/>
            <a:stretch>
              <a:fillRect/>
            </a:stretch>
          </p:blipFill>
          <p:spPr>
            <a:xfrm>
              <a:off x="4572000" y="4855246"/>
              <a:ext cx="3600400" cy="2002754"/>
            </a:xfrm>
            <a:prstGeom prst="rect">
              <a:avLst/>
            </a:prstGeom>
          </p:spPr>
        </p:pic>
        <p:sp>
          <p:nvSpPr>
            <p:cNvPr id="10" name="矩形 9">
              <a:extLst>
                <a:ext uri="{FF2B5EF4-FFF2-40B4-BE49-F238E27FC236}">
                  <a16:creationId xmlns:a16="http://schemas.microsoft.com/office/drawing/2014/main" id="{0E96CA9D-C62F-44A9-B5B2-C841BEB7F48F}"/>
                </a:ext>
              </a:extLst>
            </p:cNvPr>
            <p:cNvSpPr/>
            <p:nvPr/>
          </p:nvSpPr>
          <p:spPr>
            <a:xfrm>
              <a:off x="5468841" y="4596505"/>
              <a:ext cx="2292615" cy="276999"/>
            </a:xfrm>
            <a:prstGeom prst="rect">
              <a:avLst/>
            </a:prstGeom>
          </p:spPr>
          <p:txBody>
            <a:bodyPr wrap="square">
              <a:spAutoFit/>
            </a:bodyPr>
            <a:lstStyle/>
            <a:p>
              <a:r>
                <a:rPr lang="en-US" altLang="zh-CN" sz="1200" dirty="0" err="1">
                  <a:latin typeface="微軟正黑體" panose="020B0604030504040204" pitchFamily="34" charset="-120"/>
                  <a:ea typeface="微軟正黑體" panose="020B0604030504040204" pitchFamily="34" charset="-120"/>
                </a:rPr>
                <a:t>LeddarTech</a:t>
              </a:r>
              <a:r>
                <a:rPr lang="zh-CN" altLang="en-US" sz="1200" dirty="0">
                  <a:latin typeface="微軟正黑體" panose="020B0604030504040204" pitchFamily="34" charset="-120"/>
                  <a:ea typeface="微軟正黑體" panose="020B0604030504040204" pitchFamily="34" charset="-120"/>
                </a:rPr>
                <a:t>固態</a:t>
              </a:r>
              <a:r>
                <a:rPr lang="en-US" altLang="zh-TW" sz="1200" dirty="0">
                  <a:latin typeface="微軟正黑體" panose="020B0604030504040204" pitchFamily="34" charset="-120"/>
                  <a:ea typeface="微軟正黑體" panose="020B0604030504040204" pitchFamily="34" charset="-120"/>
                </a:rPr>
                <a:t>LiDAR</a:t>
              </a:r>
              <a:r>
                <a:rPr lang="zh-CN" altLang="en-US" sz="1200" dirty="0">
                  <a:latin typeface="微軟正黑體" panose="020B0604030504040204" pitchFamily="34" charset="-120"/>
                  <a:ea typeface="微軟正黑體" panose="020B0604030504040204" pitchFamily="34" charset="-120"/>
                </a:rPr>
                <a:t>套件</a:t>
              </a:r>
              <a:endParaRPr lang="zh-TW" altLang="en-US" sz="120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781D89A1-E094-4916-B219-8CD6D2CCFC31}"/>
                </a:ext>
              </a:extLst>
            </p:cNvPr>
            <p:cNvSpPr/>
            <p:nvPr/>
          </p:nvSpPr>
          <p:spPr>
            <a:xfrm>
              <a:off x="4521342" y="5175623"/>
              <a:ext cx="1396536" cy="253916"/>
            </a:xfrm>
            <a:prstGeom prst="rect">
              <a:avLst/>
            </a:prstGeom>
          </p:spPr>
          <p:txBody>
            <a:bodyPr wrap="none">
              <a:spAutoFit/>
            </a:bodyPr>
            <a:lstStyle/>
            <a:p>
              <a:r>
                <a:rPr lang="zh-TW" altLang="en-US" sz="1050" dirty="0">
                  <a:solidFill>
                    <a:schemeClr val="bg1"/>
                  </a:solidFill>
                  <a:latin typeface="+mj-ea"/>
                </a:rPr>
                <a:t>雷射發射器線性陣列</a:t>
              </a:r>
            </a:p>
          </p:txBody>
        </p:sp>
        <p:sp>
          <p:nvSpPr>
            <p:cNvPr id="12" name="矩形 11">
              <a:extLst>
                <a:ext uri="{FF2B5EF4-FFF2-40B4-BE49-F238E27FC236}">
                  <a16:creationId xmlns:a16="http://schemas.microsoft.com/office/drawing/2014/main" id="{B89EF9A7-0650-47D3-BC5B-EFA9598947F8}"/>
                </a:ext>
              </a:extLst>
            </p:cNvPr>
            <p:cNvSpPr/>
            <p:nvPr/>
          </p:nvSpPr>
          <p:spPr>
            <a:xfrm>
              <a:off x="4553704" y="6352147"/>
              <a:ext cx="857927" cy="253916"/>
            </a:xfrm>
            <a:prstGeom prst="rect">
              <a:avLst/>
            </a:prstGeom>
          </p:spPr>
          <p:txBody>
            <a:bodyPr wrap="none">
              <a:spAutoFit/>
            </a:bodyPr>
            <a:lstStyle/>
            <a:p>
              <a:r>
                <a:rPr lang="zh-TW" altLang="en-US" sz="1050" dirty="0">
                  <a:solidFill>
                    <a:schemeClr val="bg1"/>
                  </a:solidFill>
                  <a:latin typeface="+mj-ea"/>
                </a:rPr>
                <a:t>發射器鏡片</a:t>
              </a:r>
            </a:p>
          </p:txBody>
        </p:sp>
        <p:sp>
          <p:nvSpPr>
            <p:cNvPr id="13" name="矩形 12">
              <a:extLst>
                <a:ext uri="{FF2B5EF4-FFF2-40B4-BE49-F238E27FC236}">
                  <a16:creationId xmlns:a16="http://schemas.microsoft.com/office/drawing/2014/main" id="{CC9FD41F-AFCB-4188-8EBD-0AEC81EB2461}"/>
                </a:ext>
              </a:extLst>
            </p:cNvPr>
            <p:cNvSpPr/>
            <p:nvPr/>
          </p:nvSpPr>
          <p:spPr>
            <a:xfrm>
              <a:off x="7336367" y="6220367"/>
              <a:ext cx="857927" cy="253916"/>
            </a:xfrm>
            <a:prstGeom prst="rect">
              <a:avLst/>
            </a:prstGeom>
          </p:spPr>
          <p:txBody>
            <a:bodyPr wrap="none">
              <a:spAutoFit/>
            </a:bodyPr>
            <a:lstStyle/>
            <a:p>
              <a:r>
                <a:rPr lang="zh-TW" altLang="en-US" sz="1050" dirty="0">
                  <a:solidFill>
                    <a:schemeClr val="bg1"/>
                  </a:solidFill>
                  <a:latin typeface="+mj-ea"/>
                </a:rPr>
                <a:t>接收器鏡片</a:t>
              </a:r>
            </a:p>
          </p:txBody>
        </p:sp>
        <p:sp>
          <p:nvSpPr>
            <p:cNvPr id="14" name="矩形 13">
              <a:extLst>
                <a:ext uri="{FF2B5EF4-FFF2-40B4-BE49-F238E27FC236}">
                  <a16:creationId xmlns:a16="http://schemas.microsoft.com/office/drawing/2014/main" id="{3619D06E-997B-48E2-9275-250F31F2C8F4}"/>
                </a:ext>
              </a:extLst>
            </p:cNvPr>
            <p:cNvSpPr/>
            <p:nvPr/>
          </p:nvSpPr>
          <p:spPr>
            <a:xfrm>
              <a:off x="6937303" y="4840984"/>
              <a:ext cx="453970" cy="253916"/>
            </a:xfrm>
            <a:prstGeom prst="rect">
              <a:avLst/>
            </a:prstGeom>
          </p:spPr>
          <p:txBody>
            <a:bodyPr wrap="none">
              <a:spAutoFit/>
            </a:bodyPr>
            <a:lstStyle/>
            <a:p>
              <a:r>
                <a:rPr lang="zh-TW" altLang="en-US" sz="1050" dirty="0">
                  <a:solidFill>
                    <a:schemeClr val="bg1"/>
                  </a:solidFill>
                  <a:latin typeface="+mj-ea"/>
                </a:rPr>
                <a:t>晶片</a:t>
              </a:r>
            </a:p>
          </p:txBody>
        </p:sp>
        <p:sp>
          <p:nvSpPr>
            <p:cNvPr id="15" name="矩形 14">
              <a:extLst>
                <a:ext uri="{FF2B5EF4-FFF2-40B4-BE49-F238E27FC236}">
                  <a16:creationId xmlns:a16="http://schemas.microsoft.com/office/drawing/2014/main" id="{EFE1073B-93D7-43E3-AB4A-BB5AE665A503}"/>
                </a:ext>
              </a:extLst>
            </p:cNvPr>
            <p:cNvSpPr/>
            <p:nvPr/>
          </p:nvSpPr>
          <p:spPr>
            <a:xfrm>
              <a:off x="7050942" y="5155953"/>
              <a:ext cx="1172116" cy="261610"/>
            </a:xfrm>
            <a:prstGeom prst="rect">
              <a:avLst/>
            </a:prstGeom>
          </p:spPr>
          <p:txBody>
            <a:bodyPr wrap="none">
              <a:spAutoFit/>
            </a:bodyPr>
            <a:lstStyle/>
            <a:p>
              <a:r>
                <a:rPr lang="zh-TW" altLang="en-US" sz="1050" dirty="0">
                  <a:solidFill>
                    <a:schemeClr val="bg1"/>
                  </a:solidFill>
                  <a:latin typeface="+mj-ea"/>
                </a:rPr>
                <a:t>光電二極體陣列</a:t>
              </a:r>
            </a:p>
          </p:txBody>
        </p:sp>
      </p:grpSp>
    </p:spTree>
    <p:extLst>
      <p:ext uri="{BB962C8B-B14F-4D97-AF65-F5344CB8AC3E}">
        <p14:creationId xmlns:p14="http://schemas.microsoft.com/office/powerpoint/2010/main" val="2497028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4507DC-3B82-44FB-ABD2-792F400B88B0}"/>
              </a:ext>
            </a:extLst>
          </p:cNvPr>
          <p:cNvSpPr>
            <a:spLocks noGrp="1"/>
          </p:cNvSpPr>
          <p:nvPr>
            <p:ph type="title"/>
          </p:nvPr>
        </p:nvSpPr>
        <p:spPr/>
        <p:txBody>
          <a:bodyPr/>
          <a:lstStyle/>
          <a:p>
            <a:r>
              <a:rPr lang="en-US" altLang="zh-TW" dirty="0" err="1"/>
              <a:t>Innoviz</a:t>
            </a:r>
            <a:r>
              <a:rPr lang="zh-TW" altLang="en-US" dirty="0"/>
              <a:t>簡介</a:t>
            </a:r>
          </a:p>
        </p:txBody>
      </p:sp>
      <p:sp>
        <p:nvSpPr>
          <p:cNvPr id="3" name="內容版面配置區 2">
            <a:extLst>
              <a:ext uri="{FF2B5EF4-FFF2-40B4-BE49-F238E27FC236}">
                <a16:creationId xmlns:a16="http://schemas.microsoft.com/office/drawing/2014/main" id="{EA6026B3-4701-4356-9A91-E916E47A6149}"/>
              </a:ext>
            </a:extLst>
          </p:cNvPr>
          <p:cNvSpPr>
            <a:spLocks noGrp="1"/>
          </p:cNvSpPr>
          <p:nvPr>
            <p:ph idx="1"/>
          </p:nvPr>
        </p:nvSpPr>
        <p:spPr>
          <a:xfrm>
            <a:off x="457200" y="1052736"/>
            <a:ext cx="8435280" cy="4176464"/>
          </a:xfrm>
        </p:spPr>
        <p:txBody>
          <a:bodyPr/>
          <a:lstStyle/>
          <a:p>
            <a:r>
              <a:rPr lang="zh-TW" altLang="en-US" sz="1400" dirty="0">
                <a:latin typeface="微軟正黑體" panose="020B0604030504040204" pitchFamily="34" charset="-120"/>
                <a:ea typeface="微軟正黑體" panose="020B0604030504040204" pitchFamily="34" charset="-120"/>
              </a:rPr>
              <a:t>簡介</a:t>
            </a:r>
            <a:endParaRPr lang="en-US" altLang="zh-TW" sz="1400" dirty="0">
              <a:latin typeface="微軟正黑體" panose="020B0604030504040204" pitchFamily="34" charset="-120"/>
              <a:ea typeface="微軟正黑體" panose="020B0604030504040204" pitchFamily="34" charset="-120"/>
            </a:endParaRPr>
          </a:p>
          <a:p>
            <a:pPr lvl="1"/>
            <a:r>
              <a:rPr lang="en-US" altLang="zh-TW" sz="1200" dirty="0" err="1">
                <a:latin typeface="微軟正黑體" panose="020B0604030504040204" pitchFamily="34" charset="-120"/>
                <a:ea typeface="微軟正黑體" panose="020B0604030504040204" pitchFamily="34" charset="-120"/>
              </a:rPr>
              <a:t>Innoviz</a:t>
            </a:r>
            <a:r>
              <a:rPr lang="en-US" altLang="zh-TW" sz="1200" dirty="0">
                <a:latin typeface="微軟正黑體" panose="020B0604030504040204" pitchFamily="34" charset="-120"/>
                <a:ea typeface="微軟正黑體" panose="020B0604030504040204" pitchFamily="34" charset="-120"/>
              </a:rPr>
              <a:t> Technologies</a:t>
            </a:r>
            <a:r>
              <a:rPr lang="zh-TW" altLang="en-US" sz="1200" dirty="0">
                <a:latin typeface="微軟正黑體" panose="020B0604030504040204" pitchFamily="34" charset="-120"/>
                <a:ea typeface="微軟正黑體" panose="020B0604030504040204" pitchFamily="34" charset="-120"/>
              </a:rPr>
              <a:t>位於以色列，成立於</a:t>
            </a:r>
            <a:r>
              <a:rPr lang="en-US" altLang="zh-TW" sz="1200" dirty="0">
                <a:latin typeface="微軟正黑體" panose="020B0604030504040204" pitchFamily="34" charset="-120"/>
                <a:ea typeface="微軟正黑體" panose="020B0604030504040204" pitchFamily="34" charset="-120"/>
              </a:rPr>
              <a:t>2016</a:t>
            </a:r>
            <a:r>
              <a:rPr lang="zh-TW" altLang="en-US" sz="1200" dirty="0">
                <a:latin typeface="微軟正黑體" panose="020B0604030504040204" pitchFamily="34" charset="-120"/>
                <a:ea typeface="微軟正黑體" panose="020B0604030504040204" pitchFamily="34" charset="-120"/>
              </a:rPr>
              <a:t>年，員工約</a:t>
            </a:r>
            <a:r>
              <a:rPr lang="en-US" altLang="zh-TW" sz="1200" dirty="0">
                <a:latin typeface="微軟正黑體" panose="020B0604030504040204" pitchFamily="34" charset="-120"/>
                <a:ea typeface="微軟正黑體" panose="020B0604030504040204" pitchFamily="34" charset="-120"/>
              </a:rPr>
              <a:t>200</a:t>
            </a:r>
            <a:r>
              <a:rPr lang="zh-TW" altLang="en-US" sz="1200" dirty="0">
                <a:latin typeface="微軟正黑體" panose="020B0604030504040204" pitchFamily="34" charset="-120"/>
                <a:ea typeface="微軟正黑體" panose="020B0604030504040204" pitchFamily="34" charset="-120"/>
              </a:rPr>
              <a:t>人，發展半導體</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，推出</a:t>
            </a:r>
            <a:r>
              <a:rPr lang="en-US" altLang="zh-TW" sz="1200" dirty="0" err="1">
                <a:latin typeface="微軟正黑體" panose="020B0604030504040204" pitchFamily="34" charset="-120"/>
                <a:ea typeface="微軟正黑體" panose="020B0604030504040204" pitchFamily="34" charset="-120"/>
              </a:rPr>
              <a:t>InnovizPRo</a:t>
            </a:r>
            <a:r>
              <a:rPr lang="zh-TW" altLang="en-US" sz="1200" dirty="0">
                <a:latin typeface="微軟正黑體" panose="020B0604030504040204" pitchFamily="34" charset="-120"/>
                <a:ea typeface="微軟正黑體" panose="020B0604030504040204" pitchFamily="34" charset="-120"/>
              </a:rPr>
              <a:t>及</a:t>
            </a:r>
            <a:r>
              <a:rPr lang="en-US" altLang="zh-TW" sz="1200" dirty="0" err="1">
                <a:latin typeface="微軟正黑體" panose="020B0604030504040204" pitchFamily="34" charset="-120"/>
                <a:ea typeface="微軟正黑體" panose="020B0604030504040204" pitchFamily="34" charset="-120"/>
              </a:rPr>
              <a:t>InnovizOne</a:t>
            </a:r>
            <a:r>
              <a:rPr lang="zh-TW" altLang="en-US" sz="1200" dirty="0">
                <a:latin typeface="微軟正黑體" panose="020B0604030504040204" pitchFamily="34" charset="-120"/>
                <a:ea typeface="微軟正黑體" panose="020B0604030504040204" pitchFamily="34" charset="-120"/>
              </a:rPr>
              <a:t>等軟硬體，公司與</a:t>
            </a:r>
            <a:r>
              <a:rPr lang="en-US" altLang="zh-TW" sz="1200" dirty="0">
                <a:latin typeface="微軟正黑體" panose="020B0604030504040204" pitchFamily="34" charset="-120"/>
                <a:ea typeface="微軟正黑體" panose="020B0604030504040204" pitchFamily="34" charset="-120"/>
              </a:rPr>
              <a:t>Magna</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Samsung/Harman</a:t>
            </a:r>
            <a:r>
              <a:rPr lang="zh-TW" altLang="en-US" sz="1200" dirty="0">
                <a:latin typeface="微軟正黑體" panose="020B0604030504040204" pitchFamily="34" charset="-120"/>
                <a:ea typeface="微軟正黑體" panose="020B0604030504040204" pitchFamily="34" charset="-120"/>
              </a:rPr>
              <a:t>、</a:t>
            </a:r>
            <a:r>
              <a:rPr lang="en-US" altLang="zh-TW" sz="1200" dirty="0" err="1">
                <a:latin typeface="微軟正黑體" panose="020B0604030504040204" pitchFamily="34" charset="-120"/>
                <a:ea typeface="微軟正黑體" panose="020B0604030504040204" pitchFamily="34" charset="-120"/>
              </a:rPr>
              <a:t>Aptiv</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BMW</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Delphi</a:t>
            </a:r>
            <a:r>
              <a:rPr lang="zh-TW" altLang="en-US" sz="1200" dirty="0">
                <a:latin typeface="微軟正黑體" panose="020B0604030504040204" pitchFamily="34" charset="-120"/>
                <a:ea typeface="微軟正黑體" panose="020B0604030504040204" pitchFamily="34" charset="-120"/>
              </a:rPr>
              <a:t>等合作並獲得</a:t>
            </a:r>
            <a:r>
              <a:rPr lang="en-US" altLang="zh-TW" sz="1200" dirty="0">
                <a:latin typeface="微軟正黑體" panose="020B0604030504040204" pitchFamily="34" charset="-120"/>
                <a:ea typeface="微軟正黑體" panose="020B0604030504040204" pitchFamily="34" charset="-120"/>
              </a:rPr>
              <a:t>SoftBank</a:t>
            </a:r>
            <a:r>
              <a:rPr lang="zh-TW" altLang="en-US" sz="1200" dirty="0">
                <a:latin typeface="微軟正黑體" panose="020B0604030504040204" pitchFamily="34" charset="-120"/>
                <a:ea typeface="微軟正黑體" panose="020B0604030504040204" pitchFamily="34" charset="-120"/>
              </a:rPr>
              <a:t>等多家創投公司投資。</a:t>
            </a:r>
            <a:r>
              <a:rPr lang="en-US" altLang="zh-TW" sz="1200" dirty="0">
                <a:latin typeface="微軟正黑體" panose="020B0604030504040204" pitchFamily="34" charset="-120"/>
                <a:ea typeface="微軟正黑體" panose="020B0604030504040204" pitchFamily="34" charset="-120"/>
              </a:rPr>
              <a:t>2019</a:t>
            </a:r>
            <a:r>
              <a:rPr lang="zh-TW" altLang="en-US" sz="1200" dirty="0">
                <a:latin typeface="微軟正黑體" panose="020B0604030504040204" pitchFamily="34" charset="-120"/>
                <a:ea typeface="微軟正黑體" panose="020B0604030504040204" pitchFamily="34" charset="-120"/>
              </a:rPr>
              <a:t>年</a:t>
            </a:r>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月又獲得</a:t>
            </a:r>
            <a:r>
              <a:rPr lang="en-US" altLang="zh-TW" sz="1200" dirty="0">
                <a:latin typeface="微軟正黑體" panose="020B0604030504040204" pitchFamily="34" charset="-120"/>
                <a:ea typeface="微軟正黑體" panose="020B0604030504040204" pitchFamily="34" charset="-120"/>
              </a:rPr>
              <a:t>C</a:t>
            </a:r>
            <a:r>
              <a:rPr lang="zh-TW" altLang="en-US" sz="1200" dirty="0">
                <a:latin typeface="微軟正黑體" panose="020B0604030504040204" pitchFamily="34" charset="-120"/>
                <a:ea typeface="微軟正黑體" panose="020B0604030504040204" pitchFamily="34" charset="-120"/>
              </a:rPr>
              <a:t>輪</a:t>
            </a:r>
            <a:r>
              <a:rPr lang="en-US" altLang="zh-TW" sz="1200" dirty="0">
                <a:latin typeface="微軟正黑體" panose="020B0604030504040204" pitchFamily="34" charset="-120"/>
                <a:ea typeface="微軟正黑體" panose="020B0604030504040204" pitchFamily="34" charset="-120"/>
              </a:rPr>
              <a:t>1.32</a:t>
            </a:r>
            <a:r>
              <a:rPr lang="zh-TW" altLang="en-US" sz="1200" dirty="0">
                <a:latin typeface="微軟正黑體" panose="020B0604030504040204" pitchFamily="34" charset="-120"/>
                <a:ea typeface="微軟正黑體" panose="020B0604030504040204" pitchFamily="34" charset="-120"/>
              </a:rPr>
              <a:t>億美元投資，主要投資者為中國招商局資本、深圳資本等</a:t>
            </a:r>
            <a:endParaRPr lang="en-US" altLang="zh-TW" sz="12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產品</a:t>
            </a:r>
            <a:endParaRPr lang="en-US" altLang="zh-TW" sz="1400" dirty="0">
              <a:latin typeface="微軟正黑體" panose="020B0604030504040204" pitchFamily="34" charset="-120"/>
              <a:ea typeface="微軟正黑體" panose="020B0604030504040204" pitchFamily="34" charset="-120"/>
            </a:endParaRPr>
          </a:p>
          <a:p>
            <a:pPr lvl="1"/>
            <a:r>
              <a:rPr lang="zh-TW" altLang="en-US" sz="1200" dirty="0">
                <a:latin typeface="微軟正黑體" panose="020B0604030504040204" pitchFamily="34" charset="-120"/>
                <a:ea typeface="微軟正黑體" panose="020B0604030504040204" pitchFamily="34" charset="-120"/>
              </a:rPr>
              <a:t>在 </a:t>
            </a:r>
            <a:r>
              <a:rPr lang="en-US" altLang="zh-TW" sz="1200" dirty="0">
                <a:latin typeface="微軟正黑體" panose="020B0604030504040204" pitchFamily="34" charset="-120"/>
                <a:ea typeface="微軟正黑體" panose="020B0604030504040204" pitchFamily="34" charset="-120"/>
              </a:rPr>
              <a:t>CES 2019</a:t>
            </a:r>
            <a:r>
              <a:rPr lang="zh-TW" altLang="en-US" sz="1200" dirty="0">
                <a:latin typeface="微軟正黑體" panose="020B0604030504040204" pitchFamily="34" charset="-120"/>
                <a:ea typeface="微軟正黑體" panose="020B0604030504040204" pitchFamily="34" charset="-120"/>
              </a:rPr>
              <a:t>上， </a:t>
            </a:r>
            <a:r>
              <a:rPr lang="en-US" altLang="zh-TW" sz="1200" dirty="0">
                <a:latin typeface="微軟正黑體" panose="020B0604030504040204" pitchFamily="34" charset="-120"/>
                <a:ea typeface="微軟正黑體" panose="020B0604030504040204" pitchFamily="34" charset="-120"/>
              </a:rPr>
              <a:t>Innoviz Technologies </a:t>
            </a:r>
            <a:r>
              <a:rPr lang="zh-TW" altLang="en-US" sz="1200" dirty="0">
                <a:latin typeface="微軟正黑體" panose="020B0604030504040204" pitchFamily="34" charset="-120"/>
                <a:ea typeface="微軟正黑體" panose="020B0604030504040204" pitchFamily="34" charset="-120"/>
              </a:rPr>
              <a:t>獲得了車輛智慧和自動駕駛技術類別中「最佳創新」獎。該公司</a:t>
            </a:r>
            <a:r>
              <a:rPr lang="en-US" altLang="zh-TW" sz="1200" dirty="0">
                <a:latin typeface="微軟正黑體" panose="020B0604030504040204" pitchFamily="34" charset="-120"/>
                <a:ea typeface="微軟正黑體" panose="020B0604030504040204" pitchFamily="34" charset="-120"/>
              </a:rPr>
              <a:t>2018</a:t>
            </a:r>
            <a:r>
              <a:rPr lang="zh-TW" altLang="en-US" sz="1200" dirty="0">
                <a:latin typeface="微軟正黑體" panose="020B0604030504040204" pitchFamily="34" charset="-120"/>
                <a:ea typeface="微軟正黑體" panose="020B0604030504040204" pitchFamily="34" charset="-120"/>
              </a:rPr>
              <a:t>年向商業市場發表基於</a:t>
            </a:r>
            <a:r>
              <a:rPr lang="en-US" altLang="zh-TW" sz="1200" dirty="0">
                <a:latin typeface="微軟正黑體" panose="020B0604030504040204" pitchFamily="34" charset="-120"/>
                <a:ea typeface="微軟正黑體" panose="020B0604030504040204" pitchFamily="34" charset="-120"/>
              </a:rPr>
              <a:t>MEMS</a:t>
            </a:r>
            <a:r>
              <a:rPr lang="zh-TW" altLang="en-US" sz="1200" dirty="0">
                <a:latin typeface="微軟正黑體" panose="020B0604030504040204" pitchFamily="34" charset="-120"/>
                <a:ea typeface="微軟正黑體" panose="020B0604030504040204" pitchFamily="34" charset="-120"/>
              </a:rPr>
              <a:t>的掃描</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感測器</a:t>
            </a:r>
            <a:r>
              <a:rPr lang="en-US" altLang="zh-TW" sz="1200" dirty="0">
                <a:latin typeface="微軟正黑體" panose="020B0604030504040204" pitchFamily="34" charset="-120"/>
                <a:ea typeface="微軟正黑體" panose="020B0604030504040204" pitchFamily="34" charset="-120"/>
              </a:rPr>
              <a:t>InnovizPro</a:t>
            </a:r>
            <a:r>
              <a:rPr lang="zh-TW" altLang="en-US" sz="1200" dirty="0">
                <a:latin typeface="微軟正黑體" panose="020B0604030504040204" pitchFamily="34" charset="-120"/>
                <a:ea typeface="微軟正黑體" panose="020B0604030504040204" pitchFamily="34" charset="-120"/>
              </a:rPr>
              <a:t>。基於半導體</a:t>
            </a:r>
            <a:r>
              <a:rPr lang="en-US" altLang="zh-TW" sz="1200" dirty="0">
                <a:latin typeface="微軟正黑體" panose="020B0604030504040204" pitchFamily="34" charset="-120"/>
                <a:ea typeface="微軟正黑體" panose="020B0604030504040204" pitchFamily="34" charset="-120"/>
              </a:rPr>
              <a:t>LiDAR</a:t>
            </a:r>
            <a:r>
              <a:rPr lang="zh-TW" altLang="en-US" sz="1200" dirty="0">
                <a:latin typeface="微軟正黑體" panose="020B0604030504040204" pitchFamily="34" charset="-120"/>
                <a:ea typeface="微軟正黑體" panose="020B0604030504040204" pitchFamily="34" charset="-120"/>
              </a:rPr>
              <a:t>和電腦視覺軟體的</a:t>
            </a:r>
            <a:r>
              <a:rPr lang="en-US" altLang="zh-TW" sz="1200" dirty="0" err="1">
                <a:latin typeface="微軟正黑體" panose="020B0604030504040204" pitchFamily="34" charset="-120"/>
                <a:ea typeface="微軟正黑體" panose="020B0604030504040204" pitchFamily="34" charset="-120"/>
              </a:rPr>
              <a:t>InnovizOne</a:t>
            </a:r>
            <a:r>
              <a:rPr lang="zh-TW" altLang="en-US" sz="1200" dirty="0">
                <a:latin typeface="微軟正黑體" panose="020B0604030504040204" pitchFamily="34" charset="-120"/>
                <a:ea typeface="微軟正黑體" panose="020B0604030504040204" pitchFamily="34" charset="-120"/>
              </a:rPr>
              <a:t>，有助於物體檢測、分類、跟蹤、車道標記和同步定位與製圖（</a:t>
            </a:r>
            <a:r>
              <a:rPr lang="en-US" altLang="zh-TW" sz="1200" dirty="0">
                <a:latin typeface="微軟正黑體" panose="020B0604030504040204" pitchFamily="34" charset="-120"/>
                <a:ea typeface="微軟正黑體" panose="020B0604030504040204" pitchFamily="34" charset="-120"/>
              </a:rPr>
              <a:t>SLAM</a:t>
            </a:r>
            <a:r>
              <a:rPr lang="zh-TW" altLang="en-US" sz="1200" dirty="0">
                <a:latin typeface="微軟正黑體" panose="020B0604030504040204" pitchFamily="34" charset="-120"/>
                <a:ea typeface="微軟正黑體" panose="020B0604030504040204" pitchFamily="34" charset="-120"/>
              </a:rPr>
              <a:t>），該軟硬體被</a:t>
            </a:r>
            <a:r>
              <a:rPr lang="en-US" altLang="zh-TW" sz="1200" dirty="0">
                <a:latin typeface="微軟正黑體" panose="020B0604030504040204" pitchFamily="34" charset="-120"/>
                <a:ea typeface="微軟正黑體" panose="020B0604030504040204" pitchFamily="34" charset="-120"/>
              </a:rPr>
              <a:t>BMW</a:t>
            </a:r>
            <a:r>
              <a:rPr lang="zh-TW" altLang="en-US" sz="1200" dirty="0">
                <a:latin typeface="微軟正黑體" panose="020B0604030504040204" pitchFamily="34" charset="-120"/>
                <a:ea typeface="微軟正黑體" panose="020B0604030504040204" pitchFamily="34" charset="-120"/>
              </a:rPr>
              <a:t>用於</a:t>
            </a:r>
            <a:r>
              <a:rPr lang="en-US" altLang="zh-TW" sz="1200" dirty="0">
                <a:latin typeface="微軟正黑體" panose="020B0604030504040204" pitchFamily="34" charset="-120"/>
                <a:ea typeface="微軟正黑體" panose="020B0604030504040204" pitchFamily="34" charset="-120"/>
              </a:rPr>
              <a:t>2021</a:t>
            </a:r>
            <a:r>
              <a:rPr lang="zh-TW" altLang="en-US" sz="1200" dirty="0">
                <a:latin typeface="微軟正黑體" panose="020B0604030504040204" pitchFamily="34" charset="-120"/>
                <a:ea typeface="微軟正黑體" panose="020B0604030504040204" pitchFamily="34" charset="-120"/>
              </a:rPr>
              <a:t>自駕計劃中</a:t>
            </a:r>
            <a:endParaRPr lang="en-US" altLang="zh-TW" sz="1200" dirty="0">
              <a:latin typeface="微軟正黑體" panose="020B0604030504040204" pitchFamily="34" charset="-120"/>
              <a:ea typeface="微軟正黑體" panose="020B0604030504040204" pitchFamily="34" charset="-120"/>
            </a:endParaRPr>
          </a:p>
          <a:p>
            <a:r>
              <a:rPr lang="en-US" altLang="zh-TW" sz="1400" dirty="0" err="1">
                <a:latin typeface="微軟正黑體" panose="020B0604030504040204" pitchFamily="34" charset="-120"/>
                <a:ea typeface="微軟正黑體" panose="020B0604030504040204" pitchFamily="34" charset="-120"/>
              </a:rPr>
              <a:t>InnovizPro</a:t>
            </a:r>
            <a:r>
              <a:rPr lang="zh-TW" altLang="en-US" sz="1400" dirty="0">
                <a:latin typeface="微軟正黑體" panose="020B0604030504040204" pitchFamily="34" charset="-120"/>
                <a:ea typeface="微軟正黑體" panose="020B0604030504040204" pitchFamily="34" charset="-120"/>
              </a:rPr>
              <a:t>特色</a:t>
            </a:r>
            <a:endParaRPr lang="en-US" altLang="zh-TW" sz="1400" dirty="0">
              <a:latin typeface="微軟正黑體" panose="020B0604030504040204" pitchFamily="34" charset="-120"/>
              <a:ea typeface="微軟正黑體" panose="020B0604030504040204" pitchFamily="34" charset="-120"/>
            </a:endParaRPr>
          </a:p>
          <a:p>
            <a:pPr lvl="1"/>
            <a:r>
              <a:rPr lang="en-US" altLang="zh-TW" sz="1200" dirty="0">
                <a:latin typeface="微軟正黑體" panose="020B0604030504040204" pitchFamily="34" charset="-120"/>
                <a:ea typeface="微軟正黑體" panose="020B0604030504040204" pitchFamily="34" charset="-120"/>
              </a:rPr>
              <a:t>Angular Resolution (</a:t>
            </a:r>
            <a:r>
              <a:rPr lang="en-US" altLang="zh-TW" sz="1200" dirty="0" err="1">
                <a:latin typeface="微軟正黑體" panose="020B0604030504040204" pitchFamily="34" charset="-120"/>
                <a:ea typeface="微軟正黑體" panose="020B0604030504040204" pitchFamily="34" charset="-120"/>
              </a:rPr>
              <a:t>HxV</a:t>
            </a:r>
            <a:r>
              <a:rPr lang="en-US" altLang="zh-TW" sz="1200" dirty="0">
                <a:latin typeface="微軟正黑體" panose="020B0604030504040204" pitchFamily="34" charset="-120"/>
                <a:ea typeface="微軟正黑體" panose="020B0604030504040204" pitchFamily="34" charset="-120"/>
              </a:rPr>
              <a:t>): 0.2°x0.45°</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Detection Range: 150m</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Field of View (</a:t>
            </a:r>
            <a:r>
              <a:rPr lang="en-US" altLang="zh-TW" sz="1200" dirty="0" err="1">
                <a:latin typeface="微軟正黑體" panose="020B0604030504040204" pitchFamily="34" charset="-120"/>
                <a:ea typeface="微軟正黑體" panose="020B0604030504040204" pitchFamily="34" charset="-120"/>
              </a:rPr>
              <a:t>HxV</a:t>
            </a:r>
            <a:r>
              <a:rPr lang="en-US" altLang="zh-TW" sz="1200" dirty="0">
                <a:latin typeface="微軟正黑體" panose="020B0604030504040204" pitchFamily="34" charset="-120"/>
                <a:ea typeface="微軟正黑體" panose="020B0604030504040204" pitchFamily="34" charset="-120"/>
              </a:rPr>
              <a:t>): 73°x20°</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Configurable Frame Rate: 20 FPS</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Dimensions (</a:t>
            </a:r>
            <a:r>
              <a:rPr lang="en-US" altLang="zh-TW" sz="1200" dirty="0" err="1">
                <a:latin typeface="微軟正黑體" panose="020B0604030504040204" pitchFamily="34" charset="-120"/>
                <a:ea typeface="微軟正黑體" panose="020B0604030504040204" pitchFamily="34" charset="-120"/>
              </a:rPr>
              <a:t>HxWxD</a:t>
            </a:r>
            <a:r>
              <a:rPr lang="en-US" altLang="zh-TW" sz="1200" dirty="0">
                <a:latin typeface="微軟正黑體" panose="020B0604030504040204" pitchFamily="34" charset="-120"/>
                <a:ea typeface="微軟正黑體" panose="020B0604030504040204" pitchFamily="34" charset="-120"/>
              </a:rPr>
              <a:t>): 73x66x165mm</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Environmental protection: IP67</a:t>
            </a:r>
          </a:p>
          <a:p>
            <a:pPr lvl="1"/>
            <a:endParaRPr lang="en-US" altLang="zh-TW" sz="1200" dirty="0">
              <a:latin typeface="微軟正黑體" panose="020B0604030504040204" pitchFamily="34" charset="-120"/>
              <a:ea typeface="微軟正黑體" panose="020B0604030504040204" pitchFamily="34" charset="-120"/>
            </a:endParaRPr>
          </a:p>
          <a:p>
            <a:pPr lvl="1"/>
            <a:endParaRPr lang="en-US" altLang="zh-TW" sz="1200" dirty="0">
              <a:latin typeface="微軟正黑體" panose="020B0604030504040204" pitchFamily="34" charset="-120"/>
              <a:ea typeface="微軟正黑體" panose="020B0604030504040204" pitchFamily="34" charset="-120"/>
            </a:endParaRPr>
          </a:p>
          <a:p>
            <a:pPr lvl="1"/>
            <a:endParaRPr lang="en-US" altLang="zh-TW" sz="1200" dirty="0">
              <a:latin typeface="微軟正黑體" panose="020B0604030504040204" pitchFamily="34" charset="-120"/>
              <a:ea typeface="微軟正黑體" panose="020B0604030504040204" pitchFamily="34" charset="-120"/>
            </a:endParaRPr>
          </a:p>
          <a:p>
            <a:r>
              <a:rPr lang="en-US" altLang="zh-TW" sz="1400" dirty="0" err="1">
                <a:latin typeface="微軟正黑體" panose="020B0604030504040204" pitchFamily="34" charset="-120"/>
                <a:ea typeface="微軟正黑體" panose="020B0604030504040204" pitchFamily="34" charset="-120"/>
              </a:rPr>
              <a:t>InnovizOne</a:t>
            </a:r>
            <a:r>
              <a:rPr lang="zh-TW" altLang="en-US" sz="1400" dirty="0">
                <a:latin typeface="微軟正黑體" panose="020B0604030504040204" pitchFamily="34" charset="-120"/>
                <a:ea typeface="微軟正黑體" panose="020B0604030504040204" pitchFamily="34" charset="-120"/>
              </a:rPr>
              <a:t>特色</a:t>
            </a:r>
            <a:endParaRPr lang="en-US" altLang="zh-TW" sz="1400" dirty="0">
              <a:latin typeface="微軟正黑體" panose="020B0604030504040204" pitchFamily="34" charset="-120"/>
              <a:ea typeface="微軟正黑體" panose="020B0604030504040204" pitchFamily="34" charset="-120"/>
            </a:endParaRPr>
          </a:p>
          <a:p>
            <a:pPr lvl="1"/>
            <a:r>
              <a:rPr lang="en-US" altLang="zh-TW" sz="1200" dirty="0">
                <a:latin typeface="微軟正黑體" panose="020B0604030504040204" pitchFamily="34" charset="-120"/>
                <a:ea typeface="微軟正黑體" panose="020B0604030504040204" pitchFamily="34" charset="-120"/>
              </a:rPr>
              <a:t>Angular Resolution (</a:t>
            </a:r>
            <a:r>
              <a:rPr lang="en-US" altLang="zh-TW" sz="1200" dirty="0" err="1">
                <a:latin typeface="微軟正黑體" panose="020B0604030504040204" pitchFamily="34" charset="-120"/>
                <a:ea typeface="微軟正黑體" panose="020B0604030504040204" pitchFamily="34" charset="-120"/>
              </a:rPr>
              <a:t>HxV</a:t>
            </a:r>
            <a:r>
              <a:rPr lang="en-US" altLang="zh-TW" sz="1200" dirty="0">
                <a:latin typeface="微軟正黑體" panose="020B0604030504040204" pitchFamily="34" charset="-120"/>
                <a:ea typeface="微軟正黑體" panose="020B0604030504040204" pitchFamily="34" charset="-120"/>
              </a:rPr>
              <a:t>): 0.1°x0.1°</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Configurable Frame Rate: 25 FPS</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Detection Range: 250m</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Field of View (</a:t>
            </a:r>
            <a:r>
              <a:rPr lang="en-US" altLang="zh-TW" sz="1200" dirty="0" err="1">
                <a:latin typeface="微軟正黑體" panose="020B0604030504040204" pitchFamily="34" charset="-120"/>
                <a:ea typeface="微軟正黑體" panose="020B0604030504040204" pitchFamily="34" charset="-120"/>
              </a:rPr>
              <a:t>HxV</a:t>
            </a:r>
            <a:r>
              <a:rPr lang="en-US" altLang="zh-TW" sz="1200" dirty="0">
                <a:latin typeface="微軟正黑體" panose="020B0604030504040204" pitchFamily="34" charset="-120"/>
                <a:ea typeface="微軟正黑體" panose="020B0604030504040204" pitchFamily="34" charset="-120"/>
              </a:rPr>
              <a:t>): 120°x25°</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Dimensions (</a:t>
            </a:r>
            <a:r>
              <a:rPr lang="en-US" altLang="zh-TW" sz="1200" dirty="0" err="1">
                <a:latin typeface="微軟正黑體" panose="020B0604030504040204" pitchFamily="34" charset="-120"/>
                <a:ea typeface="微軟正黑體" panose="020B0604030504040204" pitchFamily="34" charset="-120"/>
              </a:rPr>
              <a:t>HxWxD</a:t>
            </a:r>
            <a:r>
              <a:rPr lang="en-US" altLang="zh-TW" sz="1200" dirty="0">
                <a:latin typeface="微軟正黑體" panose="020B0604030504040204" pitchFamily="34" charset="-120"/>
                <a:ea typeface="微軟正黑體" panose="020B0604030504040204" pitchFamily="34" charset="-120"/>
              </a:rPr>
              <a:t>): 45x110x95mm</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ISO 26262 Compliant: ASIL B(D)</a:t>
            </a:r>
          </a:p>
        </p:txBody>
      </p:sp>
      <p:pic>
        <p:nvPicPr>
          <p:cNvPr id="4" name="圖片 3">
            <a:extLst>
              <a:ext uri="{FF2B5EF4-FFF2-40B4-BE49-F238E27FC236}">
                <a16:creationId xmlns:a16="http://schemas.microsoft.com/office/drawing/2014/main" id="{D1FE7F4F-B7DB-485C-9910-927C55F7CC70}"/>
              </a:ext>
            </a:extLst>
          </p:cNvPr>
          <p:cNvPicPr>
            <a:picLocks noChangeAspect="1"/>
          </p:cNvPicPr>
          <p:nvPr/>
        </p:nvPicPr>
        <p:blipFill rotWithShape="1">
          <a:blip r:embed="rId2"/>
          <a:srcRect l="17870" t="24697" r="19760" b="23422"/>
          <a:stretch/>
        </p:blipFill>
        <p:spPr>
          <a:xfrm>
            <a:off x="3306161" y="5421907"/>
            <a:ext cx="1440160" cy="766713"/>
          </a:xfrm>
          <a:prstGeom prst="rect">
            <a:avLst/>
          </a:prstGeom>
        </p:spPr>
      </p:pic>
      <p:pic>
        <p:nvPicPr>
          <p:cNvPr id="5" name="圖片 4">
            <a:extLst>
              <a:ext uri="{FF2B5EF4-FFF2-40B4-BE49-F238E27FC236}">
                <a16:creationId xmlns:a16="http://schemas.microsoft.com/office/drawing/2014/main" id="{6127C514-B8DB-49D9-8912-BD7DBE1508DA}"/>
              </a:ext>
            </a:extLst>
          </p:cNvPr>
          <p:cNvPicPr>
            <a:picLocks noChangeAspect="1"/>
          </p:cNvPicPr>
          <p:nvPr/>
        </p:nvPicPr>
        <p:blipFill>
          <a:blip r:embed="rId3"/>
          <a:stretch>
            <a:fillRect/>
          </a:stretch>
        </p:blipFill>
        <p:spPr>
          <a:xfrm>
            <a:off x="3275856" y="3789040"/>
            <a:ext cx="1914179" cy="853058"/>
          </a:xfrm>
          <a:prstGeom prst="rect">
            <a:avLst/>
          </a:prstGeom>
        </p:spPr>
      </p:pic>
    </p:spTree>
    <p:extLst>
      <p:ext uri="{BB962C8B-B14F-4D97-AF65-F5344CB8AC3E}">
        <p14:creationId xmlns:p14="http://schemas.microsoft.com/office/powerpoint/2010/main" val="14804113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DD94D7-A380-4424-8171-17C377C726C1}"/>
              </a:ext>
            </a:extLst>
          </p:cNvPr>
          <p:cNvSpPr>
            <a:spLocks noGrp="1"/>
          </p:cNvSpPr>
          <p:nvPr>
            <p:ph type="title"/>
          </p:nvPr>
        </p:nvSpPr>
        <p:spPr/>
        <p:txBody>
          <a:bodyPr/>
          <a:lstStyle/>
          <a:p>
            <a:r>
              <a:rPr lang="zh-TW" altLang="en-US" dirty="0"/>
              <a:t>自動駕駛技術快速發展中</a:t>
            </a:r>
            <a:r>
              <a:rPr lang="en-US" altLang="zh-TW" dirty="0"/>
              <a:t>(</a:t>
            </a:r>
            <a:r>
              <a:rPr lang="zh-TW" altLang="en-US" dirty="0"/>
              <a:t>部分廠商案例</a:t>
            </a:r>
            <a:r>
              <a:rPr lang="en-US" altLang="zh-TW" dirty="0"/>
              <a:t>)</a:t>
            </a:r>
            <a:endParaRPr lang="zh-TW" altLang="en-US" dirty="0"/>
          </a:p>
        </p:txBody>
      </p:sp>
      <p:sp>
        <p:nvSpPr>
          <p:cNvPr id="3" name="內容版面配置區 2">
            <a:extLst>
              <a:ext uri="{FF2B5EF4-FFF2-40B4-BE49-F238E27FC236}">
                <a16:creationId xmlns:a16="http://schemas.microsoft.com/office/drawing/2014/main" id="{8310A050-F5DF-4756-8E25-4109F4280BA5}"/>
              </a:ext>
            </a:extLst>
          </p:cNvPr>
          <p:cNvSpPr>
            <a:spLocks noGrp="1"/>
          </p:cNvSpPr>
          <p:nvPr>
            <p:ph idx="1"/>
          </p:nvPr>
        </p:nvSpPr>
        <p:spPr>
          <a:xfrm>
            <a:off x="323528" y="836712"/>
            <a:ext cx="8640959" cy="5832648"/>
          </a:xfrm>
        </p:spPr>
        <p:txBody>
          <a:bodyPr/>
          <a:lstStyle/>
          <a:p>
            <a:pPr>
              <a:spcBef>
                <a:spcPts val="200"/>
              </a:spcBef>
            </a:pPr>
            <a:r>
              <a:rPr lang="en-US" altLang="zh-TW" sz="1200" dirty="0"/>
              <a:t>Waymo</a:t>
            </a:r>
          </a:p>
          <a:p>
            <a:pPr lvl="1">
              <a:spcBef>
                <a:spcPts val="200"/>
              </a:spcBef>
            </a:pPr>
            <a:r>
              <a:rPr lang="zh-TW" altLang="en-US" sz="1150" dirty="0"/>
              <a:t>包含美國在內的主要國家正快速的發展自動駕駛相關技術。</a:t>
            </a:r>
            <a:r>
              <a:rPr lang="en-US" altLang="zh-TW" sz="1150" dirty="0"/>
              <a:t>Alphabet</a:t>
            </a:r>
            <a:r>
              <a:rPr lang="zh-TW" altLang="en-US" sz="1150" dirty="0"/>
              <a:t>子公司</a:t>
            </a:r>
            <a:r>
              <a:rPr lang="en-US" altLang="zh-TW" sz="1150" dirty="0"/>
              <a:t>Waymo</a:t>
            </a:r>
            <a:r>
              <a:rPr lang="zh-TW" altLang="en-US" sz="1150" dirty="0"/>
              <a:t>早於</a:t>
            </a:r>
            <a:r>
              <a:rPr lang="en-US" altLang="zh-TW" sz="1150" dirty="0"/>
              <a:t>Google</a:t>
            </a:r>
            <a:r>
              <a:rPr lang="zh-TW" altLang="en-US" sz="1150" dirty="0"/>
              <a:t>時代的</a:t>
            </a:r>
            <a:r>
              <a:rPr lang="en-US" altLang="zh-TW" sz="1150" dirty="0"/>
              <a:t>2009</a:t>
            </a:r>
            <a:r>
              <a:rPr lang="zh-TW" altLang="en-US" sz="1150" dirty="0"/>
              <a:t>年即在乘用車上安裝自動駕駛感測裝置進行測試，此後積極進行試駕，</a:t>
            </a:r>
            <a:r>
              <a:rPr lang="en-US" altLang="zh-TW" sz="1150" dirty="0"/>
              <a:t>2018</a:t>
            </a:r>
            <a:r>
              <a:rPr lang="zh-TW" altLang="en-US" sz="1150" dirty="0"/>
              <a:t>年</a:t>
            </a:r>
            <a:r>
              <a:rPr lang="en-US" altLang="zh-TW" sz="1150" dirty="0"/>
              <a:t>10</a:t>
            </a:r>
            <a:r>
              <a:rPr lang="zh-TW" altLang="en-US" sz="1150" dirty="0"/>
              <a:t>月</a:t>
            </a:r>
            <a:r>
              <a:rPr lang="en-US" altLang="zh-TW" sz="1150" dirty="0"/>
              <a:t>10</a:t>
            </a:r>
            <a:r>
              <a:rPr lang="zh-TW" altLang="en-US" sz="1150" dirty="0"/>
              <a:t>日宣稱其自駕車在公路上的行駛里程已達</a:t>
            </a:r>
            <a:r>
              <a:rPr lang="en-US" altLang="zh-TW" sz="1150" dirty="0"/>
              <a:t>1000</a:t>
            </a:r>
            <a:r>
              <a:rPr lang="zh-TW" altLang="en-US" sz="1150" dirty="0"/>
              <a:t>萬英里</a:t>
            </a:r>
            <a:r>
              <a:rPr lang="en-US" altLang="zh-TW" sz="1150" dirty="0"/>
              <a:t>(</a:t>
            </a:r>
            <a:r>
              <a:rPr lang="zh-TW" altLang="en-US" sz="1150" dirty="0"/>
              <a:t>約</a:t>
            </a:r>
            <a:r>
              <a:rPr lang="en-US" altLang="zh-TW" sz="1150" dirty="0"/>
              <a:t>1609</a:t>
            </a:r>
            <a:r>
              <a:rPr lang="zh-TW" altLang="en-US" sz="1150" dirty="0"/>
              <a:t>萬公里</a:t>
            </a:r>
            <a:r>
              <a:rPr lang="en-US" altLang="zh-TW" sz="1150" dirty="0"/>
              <a:t>)</a:t>
            </a:r>
            <a:r>
              <a:rPr lang="zh-TW" altLang="en-US" sz="1150" dirty="0"/>
              <a:t>，且是加州公路上人工介入自動駕駛次數最低的業者</a:t>
            </a:r>
            <a:endParaRPr lang="en-US" altLang="zh-TW" sz="1150" dirty="0"/>
          </a:p>
          <a:p>
            <a:pPr lvl="1">
              <a:spcBef>
                <a:spcPts val="200"/>
              </a:spcBef>
            </a:pPr>
            <a:r>
              <a:rPr lang="zh-TW" altLang="en-US" sz="1150" dirty="0"/>
              <a:t>加州政府於</a:t>
            </a:r>
            <a:r>
              <a:rPr lang="en-US" altLang="zh-TW" sz="1150" dirty="0"/>
              <a:t>2018</a:t>
            </a:r>
            <a:r>
              <a:rPr lang="zh-TW" altLang="en-US" sz="1150" dirty="0"/>
              <a:t>年</a:t>
            </a:r>
            <a:r>
              <a:rPr lang="en-US" altLang="zh-TW" sz="1150" dirty="0"/>
              <a:t>11</a:t>
            </a:r>
            <a:r>
              <a:rPr lang="zh-TW" altLang="en-US" sz="1150" dirty="0"/>
              <a:t>月發出首張真正無人駕駛的車輛道路測試許可給</a:t>
            </a:r>
            <a:r>
              <a:rPr lang="en-US" altLang="zh-TW" sz="1150" dirty="0"/>
              <a:t>Waymo</a:t>
            </a:r>
            <a:r>
              <a:rPr lang="zh-TW" altLang="en-US" sz="1150" dirty="0"/>
              <a:t>，允許無人駕駛道路測試。</a:t>
            </a:r>
            <a:r>
              <a:rPr lang="en-US" altLang="zh-TW" sz="1150" dirty="0"/>
              <a:t>2018</a:t>
            </a:r>
            <a:r>
              <a:rPr lang="zh-TW" altLang="en-US" sz="1150" dirty="0"/>
              <a:t>年底在亞歷桑納州鳳凰城進行會員制之自駕叫車服務”</a:t>
            </a:r>
            <a:r>
              <a:rPr lang="en-US" altLang="zh-TW" sz="1150" dirty="0"/>
              <a:t>Waymo One”</a:t>
            </a:r>
            <a:r>
              <a:rPr lang="zh-TW" altLang="en-US" sz="1150" dirty="0"/>
              <a:t>估計有 </a:t>
            </a:r>
            <a:r>
              <a:rPr lang="en-US" altLang="zh-TW" sz="1150" dirty="0"/>
              <a:t>1,000 </a:t>
            </a:r>
            <a:r>
              <a:rPr lang="zh-TW" altLang="en-US" sz="1150" dirty="0"/>
              <a:t>位駕駛員參與。並在密西根州設立自駕車工廠，打造</a:t>
            </a:r>
            <a:r>
              <a:rPr lang="en-US" altLang="zh-TW" sz="1150" dirty="0"/>
              <a:t>Level 4</a:t>
            </a:r>
            <a:r>
              <a:rPr lang="zh-TW" altLang="en-US" sz="1150" dirty="0"/>
              <a:t>等級自駕車，預計投資</a:t>
            </a:r>
            <a:r>
              <a:rPr lang="en-US" altLang="zh-TW" sz="1150" dirty="0"/>
              <a:t>1360</a:t>
            </a:r>
            <a:r>
              <a:rPr lang="zh-TW" altLang="en-US" sz="1150" dirty="0"/>
              <a:t>萬美元，工廠佔地</a:t>
            </a:r>
            <a:r>
              <a:rPr lang="en-US" altLang="zh-TW" sz="1150" dirty="0"/>
              <a:t>20</a:t>
            </a:r>
            <a:r>
              <a:rPr lang="zh-TW" altLang="en-US" sz="1150" dirty="0"/>
              <a:t>萬平方英尺</a:t>
            </a:r>
          </a:p>
          <a:p>
            <a:pPr lvl="1">
              <a:spcBef>
                <a:spcPts val="200"/>
              </a:spcBef>
            </a:pPr>
            <a:r>
              <a:rPr lang="en-US" altLang="zh-TW" sz="1150" dirty="0"/>
              <a:t>Waymo</a:t>
            </a:r>
            <a:r>
              <a:rPr lang="zh-TW" altLang="en-US" sz="1150" dirty="0"/>
              <a:t>於</a:t>
            </a:r>
            <a:r>
              <a:rPr lang="en-US" altLang="zh-TW" sz="1150" dirty="0"/>
              <a:t>2019</a:t>
            </a:r>
            <a:r>
              <a:rPr lang="zh-TW" altLang="en-US" sz="1150" dirty="0"/>
              <a:t>年</a:t>
            </a:r>
            <a:r>
              <a:rPr lang="en-US" altLang="zh-TW" sz="1150" dirty="0"/>
              <a:t>5</a:t>
            </a:r>
            <a:r>
              <a:rPr lang="zh-TW" altLang="en-US" sz="1150" dirty="0"/>
              <a:t>月後透過 </a:t>
            </a:r>
            <a:r>
              <a:rPr lang="en-US" altLang="zh-TW" sz="1150" dirty="0"/>
              <a:t>Lyft </a:t>
            </a:r>
            <a:r>
              <a:rPr lang="zh-TW" altLang="en-US" sz="1150" dirty="0"/>
              <a:t>租車服務平台提供 </a:t>
            </a:r>
            <a:r>
              <a:rPr lang="en-US" altLang="zh-TW" sz="1150" dirty="0"/>
              <a:t>10 </a:t>
            </a:r>
            <a:r>
              <a:rPr lang="zh-TW" altLang="en-US" sz="1150" dirty="0"/>
              <a:t>台自駕車進行叫車服務，每台車配有駕駛員。</a:t>
            </a:r>
            <a:r>
              <a:rPr lang="en-US" altLang="zh-TW" sz="1150" dirty="0"/>
              <a:t>Lyft</a:t>
            </a:r>
            <a:r>
              <a:rPr lang="zh-TW" altLang="en-US" sz="1150" dirty="0"/>
              <a:t>用戶可在鳳凰城郊區選擇符合條件的自駕計程車。母公司 </a:t>
            </a:r>
            <a:r>
              <a:rPr lang="en-US" altLang="zh-TW" sz="1150" dirty="0"/>
              <a:t>Alphabet </a:t>
            </a:r>
            <a:r>
              <a:rPr lang="zh-TW" altLang="en-US" sz="1150" dirty="0"/>
              <a:t>曾向 </a:t>
            </a:r>
            <a:r>
              <a:rPr lang="en-US" altLang="zh-TW" sz="1150" dirty="0"/>
              <a:t>Lyft </a:t>
            </a:r>
            <a:r>
              <a:rPr lang="zh-TW" altLang="en-US" sz="1150" dirty="0"/>
              <a:t>投資 </a:t>
            </a:r>
            <a:r>
              <a:rPr lang="en-US" altLang="zh-TW" sz="1150" dirty="0"/>
              <a:t>10 </a:t>
            </a:r>
            <a:r>
              <a:rPr lang="zh-TW" altLang="en-US" sz="1150" dirty="0"/>
              <a:t>億美元</a:t>
            </a:r>
            <a:endParaRPr lang="en-US" altLang="zh-TW" sz="1150" dirty="0"/>
          </a:p>
          <a:p>
            <a:pPr lvl="1">
              <a:spcBef>
                <a:spcPts val="200"/>
              </a:spcBef>
            </a:pPr>
            <a:r>
              <a:rPr lang="zh-TW" altLang="en-US" sz="1150" dirty="0"/>
              <a:t>據</a:t>
            </a:r>
            <a:r>
              <a:rPr lang="en-US" altLang="zh-TW" sz="1150" dirty="0"/>
              <a:t>Navigant Research </a:t>
            </a:r>
            <a:r>
              <a:rPr lang="zh-TW" altLang="en-US" sz="1150" dirty="0"/>
              <a:t>報告</a:t>
            </a:r>
            <a:r>
              <a:rPr lang="en-US" altLang="zh-TW" sz="1150" dirty="0"/>
              <a:t>2019</a:t>
            </a:r>
            <a:r>
              <a:rPr lang="zh-TW" altLang="en-US" sz="1150" dirty="0"/>
              <a:t>年自駕技術系統商評比，</a:t>
            </a:r>
            <a:r>
              <a:rPr lang="en-US" altLang="zh-TW" sz="1150" dirty="0"/>
              <a:t>Waymo</a:t>
            </a:r>
            <a:r>
              <a:rPr lang="zh-TW" altLang="en-US" sz="1150" dirty="0"/>
              <a:t>第一名，其他依次有</a:t>
            </a:r>
            <a:r>
              <a:rPr lang="en-US" altLang="zh-TW" sz="1150" dirty="0"/>
              <a:t>GM Cruise</a:t>
            </a:r>
            <a:r>
              <a:rPr lang="zh-TW" altLang="en-US" sz="1150" dirty="0"/>
              <a:t>、</a:t>
            </a:r>
            <a:r>
              <a:rPr lang="en-US" altLang="zh-TW" sz="1150" dirty="0"/>
              <a:t>Ford</a:t>
            </a:r>
            <a:r>
              <a:rPr lang="zh-TW" altLang="en-US" sz="1150" dirty="0"/>
              <a:t>、</a:t>
            </a:r>
            <a:r>
              <a:rPr lang="en-US" altLang="zh-TW" sz="1150" dirty="0" err="1"/>
              <a:t>Aptiv</a:t>
            </a:r>
            <a:r>
              <a:rPr lang="zh-TW" altLang="en-US" sz="1150" dirty="0"/>
              <a:t>、</a:t>
            </a:r>
            <a:r>
              <a:rPr lang="en-US" altLang="zh-TW" sz="1150" dirty="0"/>
              <a:t>Intel-Mobileye</a:t>
            </a:r>
            <a:r>
              <a:rPr lang="zh-TW" altLang="en-US" sz="1150" dirty="0"/>
              <a:t>、</a:t>
            </a:r>
            <a:r>
              <a:rPr lang="en-US" altLang="zh-TW" sz="1150" dirty="0"/>
              <a:t>VW</a:t>
            </a:r>
            <a:r>
              <a:rPr lang="zh-TW" altLang="en-US" sz="1150" dirty="0"/>
              <a:t>、</a:t>
            </a:r>
            <a:r>
              <a:rPr lang="en-US" altLang="zh-TW" sz="1150" dirty="0"/>
              <a:t>Daimler-Bosch</a:t>
            </a:r>
            <a:r>
              <a:rPr lang="zh-TW" altLang="en-US" sz="1150" dirty="0"/>
              <a:t>、</a:t>
            </a:r>
            <a:r>
              <a:rPr lang="en-US" altLang="zh-TW" sz="1150" dirty="0"/>
              <a:t>Baidu</a:t>
            </a:r>
            <a:r>
              <a:rPr lang="zh-TW" altLang="en-US" sz="1150" dirty="0"/>
              <a:t>、</a:t>
            </a:r>
            <a:r>
              <a:rPr lang="en-US" altLang="zh-TW" sz="1150" dirty="0"/>
              <a:t>Toyota</a:t>
            </a:r>
            <a:r>
              <a:rPr lang="zh-TW" altLang="en-US" sz="1150" dirty="0"/>
              <a:t>、</a:t>
            </a:r>
            <a:r>
              <a:rPr lang="en-US" altLang="zh-TW" sz="1150" dirty="0"/>
              <a:t>Renault-Nissan-Mitsubishi</a:t>
            </a:r>
            <a:r>
              <a:rPr lang="zh-TW" altLang="en-US" sz="1150" dirty="0"/>
              <a:t>、</a:t>
            </a:r>
            <a:r>
              <a:rPr lang="en-US" altLang="zh-TW" sz="1150" dirty="0"/>
              <a:t>May Mobility</a:t>
            </a:r>
            <a:r>
              <a:rPr lang="zh-TW" altLang="en-US" sz="1150" dirty="0"/>
              <a:t>、</a:t>
            </a:r>
            <a:r>
              <a:rPr lang="en-US" altLang="zh-TW" sz="1150" dirty="0"/>
              <a:t>Uber</a:t>
            </a:r>
            <a:r>
              <a:rPr lang="zh-TW" altLang="en-US" sz="1150" dirty="0"/>
              <a:t>、</a:t>
            </a:r>
            <a:r>
              <a:rPr lang="en-US" altLang="zh-TW" sz="1150" dirty="0"/>
              <a:t>Volvo-</a:t>
            </a:r>
            <a:r>
              <a:rPr lang="en-US" altLang="zh-TW" sz="1150" dirty="0" err="1"/>
              <a:t>Veoneer</a:t>
            </a:r>
            <a:r>
              <a:rPr lang="en-US" altLang="zh-TW" sz="1150" dirty="0"/>
              <a:t>-Ericsson-</a:t>
            </a:r>
            <a:r>
              <a:rPr lang="en-US" altLang="zh-TW" sz="1150" dirty="0" err="1"/>
              <a:t>Zenuity</a:t>
            </a:r>
            <a:r>
              <a:rPr lang="zh-TW" altLang="en-US" sz="1150" dirty="0"/>
              <a:t>、</a:t>
            </a:r>
            <a:r>
              <a:rPr lang="en-US" altLang="zh-TW" sz="1150" dirty="0"/>
              <a:t>BMW-Intel-FCA</a:t>
            </a:r>
            <a:r>
              <a:rPr lang="zh-TW" altLang="en-US" sz="1150" dirty="0"/>
              <a:t>、</a:t>
            </a:r>
            <a:r>
              <a:rPr lang="en-US" altLang="zh-TW" sz="1150" dirty="0"/>
              <a:t>Hyundai</a:t>
            </a:r>
            <a:r>
              <a:rPr lang="zh-TW" altLang="en-US" sz="1150" dirty="0"/>
              <a:t>、</a:t>
            </a:r>
            <a:r>
              <a:rPr lang="en-US" altLang="zh-TW" sz="1150" dirty="0"/>
              <a:t>NAVYA</a:t>
            </a:r>
            <a:r>
              <a:rPr lang="zh-TW" altLang="en-US" sz="1150" dirty="0"/>
              <a:t>、</a:t>
            </a:r>
            <a:r>
              <a:rPr lang="en-US" altLang="zh-TW" sz="1150" dirty="0" err="1"/>
              <a:t>Zoox</a:t>
            </a:r>
            <a:r>
              <a:rPr lang="zh-TW" altLang="en-US" sz="1150" dirty="0"/>
              <a:t>、</a:t>
            </a:r>
            <a:r>
              <a:rPr lang="en-US" altLang="zh-TW" sz="1150" dirty="0"/>
              <a:t>Voyage Auto</a:t>
            </a:r>
            <a:r>
              <a:rPr lang="zh-TW" altLang="en-US" sz="1150" dirty="0"/>
              <a:t>、</a:t>
            </a:r>
            <a:r>
              <a:rPr lang="en-US" altLang="zh-TW" sz="1150" dirty="0"/>
              <a:t>Tesla</a:t>
            </a:r>
            <a:r>
              <a:rPr lang="zh-TW" altLang="en-US" sz="1150" dirty="0"/>
              <a:t>、</a:t>
            </a:r>
            <a:r>
              <a:rPr lang="en-US" altLang="zh-TW" sz="1150" dirty="0"/>
              <a:t>Apple</a:t>
            </a:r>
          </a:p>
          <a:p>
            <a:pPr>
              <a:spcBef>
                <a:spcPts val="200"/>
              </a:spcBef>
            </a:pPr>
            <a:r>
              <a:rPr lang="en-US" altLang="zh-TW" sz="1200" dirty="0"/>
              <a:t>GM</a:t>
            </a:r>
            <a:r>
              <a:rPr lang="zh-TW" altLang="en-US" sz="1200" dirty="0"/>
              <a:t> </a:t>
            </a:r>
            <a:r>
              <a:rPr lang="en-US" altLang="zh-TW" sz="1200" dirty="0"/>
              <a:t>Cruise</a:t>
            </a:r>
          </a:p>
          <a:p>
            <a:pPr lvl="1">
              <a:spcBef>
                <a:spcPts val="200"/>
              </a:spcBef>
            </a:pPr>
            <a:r>
              <a:rPr lang="en-US" altLang="zh-TW" sz="1150" dirty="0"/>
              <a:t>GM Cruise</a:t>
            </a:r>
            <a:r>
              <a:rPr lang="zh-TW" altLang="en-US" sz="1150" dirty="0"/>
              <a:t>於</a:t>
            </a:r>
            <a:r>
              <a:rPr lang="en-US" altLang="zh-TW" sz="1150" dirty="0"/>
              <a:t>2019</a:t>
            </a:r>
            <a:r>
              <a:rPr lang="zh-TW" altLang="en-US" sz="1150" dirty="0"/>
              <a:t>年</a:t>
            </a:r>
            <a:r>
              <a:rPr lang="en-US" altLang="zh-TW" sz="1150" dirty="0"/>
              <a:t>5</a:t>
            </a:r>
            <a:r>
              <a:rPr lang="zh-TW" altLang="en-US" sz="1150" dirty="0"/>
              <a:t>月再獲得</a:t>
            </a:r>
            <a:r>
              <a:rPr lang="en-US" altLang="zh-TW" sz="1150" dirty="0"/>
              <a:t>12</a:t>
            </a:r>
            <a:r>
              <a:rPr lang="zh-TW" altLang="en-US" sz="1150" dirty="0"/>
              <a:t>億美元投資，投資者包含</a:t>
            </a:r>
            <a:r>
              <a:rPr lang="en-US" altLang="zh-TW" sz="1150" dirty="0"/>
              <a:t>T. Rowe Price</a:t>
            </a:r>
            <a:r>
              <a:rPr lang="zh-TW" altLang="en-US" sz="1150" dirty="0"/>
              <a:t>、</a:t>
            </a:r>
            <a:r>
              <a:rPr lang="en-US" altLang="zh-TW" sz="1150" dirty="0"/>
              <a:t>SoftBank</a:t>
            </a:r>
            <a:r>
              <a:rPr lang="zh-TW" altLang="en-US" sz="1150" dirty="0"/>
              <a:t>、</a:t>
            </a:r>
            <a:r>
              <a:rPr lang="en-US" altLang="zh-TW" sz="1150" dirty="0"/>
              <a:t>Honda</a:t>
            </a:r>
            <a:r>
              <a:rPr lang="zh-TW" altLang="en-US" sz="1150" dirty="0"/>
              <a:t>、</a:t>
            </a:r>
            <a:r>
              <a:rPr lang="en-US" altLang="zh-TW" sz="1150" dirty="0"/>
              <a:t>GM</a:t>
            </a:r>
            <a:r>
              <a:rPr lang="zh-TW" altLang="en-US" sz="1150" dirty="0"/>
              <a:t>等。</a:t>
            </a:r>
            <a:r>
              <a:rPr lang="en-US" altLang="zh-TW" sz="1150" dirty="0"/>
              <a:t>Cruise</a:t>
            </a:r>
            <a:r>
              <a:rPr lang="zh-TW" altLang="en-US" sz="1150" dirty="0"/>
              <a:t>員工人數目前超過</a:t>
            </a:r>
            <a:r>
              <a:rPr lang="en-US" altLang="zh-TW" sz="1150" dirty="0"/>
              <a:t>1,000</a:t>
            </a:r>
            <a:r>
              <a:rPr lang="zh-TW" altLang="en-US" sz="1150" dirty="0"/>
              <a:t>人。</a:t>
            </a:r>
            <a:r>
              <a:rPr lang="en-US" altLang="zh-TW" sz="1150" dirty="0"/>
              <a:t>Cruise</a:t>
            </a:r>
            <a:r>
              <a:rPr lang="zh-TW" altLang="en-US" sz="1150" dirty="0"/>
              <a:t>計劃</a:t>
            </a:r>
            <a:r>
              <a:rPr lang="en-US" altLang="zh-TW" sz="1150" dirty="0"/>
              <a:t>2019</a:t>
            </a:r>
            <a:r>
              <a:rPr lang="zh-TW" altLang="en-US" sz="1150" dirty="0"/>
              <a:t>年底推出商用計乘車服務。</a:t>
            </a:r>
            <a:r>
              <a:rPr lang="en-US" altLang="zh-TW" sz="1150" dirty="0"/>
              <a:t>Uber</a:t>
            </a:r>
            <a:r>
              <a:rPr lang="zh-TW" altLang="en-US" sz="1150" dirty="0"/>
              <a:t>自駕車部門</a:t>
            </a:r>
            <a:r>
              <a:rPr lang="en-US" altLang="zh-TW" sz="1150" dirty="0"/>
              <a:t>4</a:t>
            </a:r>
            <a:r>
              <a:rPr lang="zh-TW" altLang="en-US" sz="1150" dirty="0"/>
              <a:t>月得到軟銀和豐田</a:t>
            </a:r>
            <a:r>
              <a:rPr lang="en-US" altLang="zh-TW" sz="1150" dirty="0"/>
              <a:t>10</a:t>
            </a:r>
            <a:r>
              <a:rPr lang="zh-TW" altLang="en-US" sz="1150" dirty="0"/>
              <a:t>億美元投資</a:t>
            </a:r>
            <a:endParaRPr lang="en-US" altLang="zh-TW" sz="1150" dirty="0"/>
          </a:p>
          <a:p>
            <a:pPr>
              <a:spcBef>
                <a:spcPts val="200"/>
              </a:spcBef>
            </a:pPr>
            <a:r>
              <a:rPr lang="en-US" altLang="zh-TW" sz="1200" dirty="0"/>
              <a:t>Ford</a:t>
            </a:r>
          </a:p>
          <a:p>
            <a:pPr lvl="1">
              <a:spcBef>
                <a:spcPts val="200"/>
              </a:spcBef>
            </a:pPr>
            <a:r>
              <a:rPr lang="zh-TW" altLang="en-US" sz="1150" dirty="0"/>
              <a:t>福特表示</a:t>
            </a:r>
            <a:r>
              <a:rPr lang="en-US" altLang="zh-TW" sz="1150" dirty="0"/>
              <a:t>2019</a:t>
            </a:r>
            <a:r>
              <a:rPr lang="zh-TW" altLang="en-US" sz="1150" dirty="0"/>
              <a:t>年底將有</a:t>
            </a:r>
            <a:r>
              <a:rPr lang="en-US" altLang="zh-TW" sz="1150" dirty="0"/>
              <a:t>100</a:t>
            </a:r>
            <a:r>
              <a:rPr lang="zh-TW" altLang="en-US" sz="1150" dirty="0"/>
              <a:t>台自駕車上路。福特聚焦複雜的里程數，而不是路況沒大變化的里程。除邁阿密與華盛頓特區外將在第三個城市進行測試。福特首批自駕車將自</a:t>
            </a:r>
            <a:r>
              <a:rPr lang="en-US" altLang="zh-TW" sz="1150" dirty="0"/>
              <a:t>2021</a:t>
            </a:r>
            <a:r>
              <a:rPr lang="zh-TW" altLang="en-US" sz="1150" dirty="0"/>
              <a:t>年起於密西根州生產用於載客與物流服務。</a:t>
            </a:r>
            <a:r>
              <a:rPr lang="en-US" altLang="zh-TW" sz="1150" dirty="0"/>
              <a:t>VW</a:t>
            </a:r>
            <a:r>
              <a:rPr lang="zh-TW" altLang="en-US" sz="1150" dirty="0"/>
              <a:t>與福特開始討論電動車、自駕車及移動服務合作可能性</a:t>
            </a:r>
          </a:p>
          <a:p>
            <a:pPr>
              <a:spcBef>
                <a:spcPts val="200"/>
              </a:spcBef>
            </a:pPr>
            <a:r>
              <a:rPr lang="en-US" altLang="zh-TW" sz="1200" dirty="0" err="1"/>
              <a:t>Aptive</a:t>
            </a:r>
            <a:endParaRPr lang="en-US" altLang="zh-TW" sz="1200" dirty="0"/>
          </a:p>
          <a:p>
            <a:pPr lvl="1">
              <a:spcBef>
                <a:spcPts val="200"/>
              </a:spcBef>
            </a:pPr>
            <a:r>
              <a:rPr lang="en-US" altLang="zh-TW" sz="1150" dirty="0"/>
              <a:t>2019</a:t>
            </a:r>
            <a:r>
              <a:rPr lang="zh-TW" altLang="en-US" sz="1150" dirty="0"/>
              <a:t>年</a:t>
            </a:r>
            <a:r>
              <a:rPr lang="en-US" altLang="zh-TW" sz="1150" dirty="0"/>
              <a:t>4</a:t>
            </a:r>
            <a:r>
              <a:rPr lang="zh-TW" altLang="en-US" sz="1150" dirty="0"/>
              <a:t>月</a:t>
            </a:r>
            <a:r>
              <a:rPr lang="en-US" altLang="zh-TW" sz="1150" dirty="0" err="1"/>
              <a:t>Aptive</a:t>
            </a:r>
            <a:r>
              <a:rPr lang="en-US" altLang="zh-TW" sz="1150" dirty="0"/>
              <a:t>(</a:t>
            </a:r>
            <a:r>
              <a:rPr lang="zh-TW" altLang="en-US" sz="1150" dirty="0"/>
              <a:t>原屬</a:t>
            </a:r>
            <a:r>
              <a:rPr lang="en-US" altLang="zh-TW" sz="1150" dirty="0"/>
              <a:t>Delphi)</a:t>
            </a:r>
            <a:r>
              <a:rPr lang="zh-TW" altLang="en-US" sz="1150" dirty="0"/>
              <a:t>在上海建立自動駕駛中心，其他設置地點包含波士頓、匹茲堡、拉斯維加斯等。該中心將發展</a:t>
            </a:r>
            <a:r>
              <a:rPr lang="en-US" altLang="zh-TW" sz="1150" dirty="0"/>
              <a:t>Level 4</a:t>
            </a:r>
            <a:r>
              <a:rPr lang="zh-TW" altLang="en-US" sz="1150" dirty="0"/>
              <a:t>自動駕駛，並積極與當地合作拓展商機。</a:t>
            </a:r>
            <a:r>
              <a:rPr lang="en-US" altLang="zh-TW" sz="1150" dirty="0" err="1"/>
              <a:t>Aptiv</a:t>
            </a:r>
            <a:r>
              <a:rPr lang="zh-TW" altLang="en-US" sz="1150" dirty="0"/>
              <a:t> 自</a:t>
            </a:r>
            <a:r>
              <a:rPr lang="en-US" altLang="zh-TW" sz="1150" dirty="0"/>
              <a:t>2018</a:t>
            </a:r>
            <a:r>
              <a:rPr lang="zh-TW" altLang="en-US" sz="1150" dirty="0"/>
              <a:t>年</a:t>
            </a:r>
            <a:r>
              <a:rPr lang="en-US" altLang="zh-TW" sz="1150" dirty="0"/>
              <a:t>5</a:t>
            </a:r>
            <a:r>
              <a:rPr lang="zh-TW" altLang="en-US" sz="1150" dirty="0"/>
              <a:t>月為拉斯維加斯消費者提供乘車服務，並在波士頓，匹茲堡和新加坡進行相關測試</a:t>
            </a:r>
            <a:endParaRPr lang="en-US" altLang="zh-TW" sz="1150" dirty="0"/>
          </a:p>
          <a:p>
            <a:pPr>
              <a:spcBef>
                <a:spcPts val="200"/>
              </a:spcBef>
            </a:pPr>
            <a:r>
              <a:rPr lang="en-US" altLang="zh-TW" sz="1200" dirty="0"/>
              <a:t>Mobileye</a:t>
            </a:r>
          </a:p>
          <a:p>
            <a:pPr lvl="1">
              <a:spcBef>
                <a:spcPts val="200"/>
              </a:spcBef>
            </a:pPr>
            <a:r>
              <a:rPr lang="en-US" altLang="zh-TW" sz="1150" dirty="0"/>
              <a:t>Intel</a:t>
            </a:r>
            <a:r>
              <a:rPr lang="zh-TW" altLang="en-US" sz="1150" dirty="0"/>
              <a:t>子公司，積極拓展</a:t>
            </a:r>
            <a:r>
              <a:rPr lang="en-US" altLang="zh-TW" sz="1150" dirty="0"/>
              <a:t>AI</a:t>
            </a:r>
            <a:r>
              <a:rPr lang="zh-TW" altLang="en-US" sz="1150" dirty="0"/>
              <a:t>與地圖繪製工作，為智慧道路維修及道路網路做準備。</a:t>
            </a:r>
            <a:r>
              <a:rPr lang="en-US" altLang="zh-TW" sz="1150" dirty="0"/>
              <a:t>Mobileye</a:t>
            </a:r>
            <a:r>
              <a:rPr lang="zh-TW" altLang="en-US" sz="1150" dirty="0"/>
              <a:t>使用具</a:t>
            </a:r>
            <a:r>
              <a:rPr lang="en-US" altLang="zh-TW" sz="1150" dirty="0"/>
              <a:t>AI</a:t>
            </a:r>
            <a:r>
              <a:rPr lang="zh-TW" altLang="en-US" sz="1150" dirty="0"/>
              <a:t>能力攝影機記錄路邊物體的精確位置，以創建高度準確的數據庫，適合公用事業使用，配備</a:t>
            </a:r>
            <a:r>
              <a:rPr lang="en-US" altLang="zh-TW" sz="1150" dirty="0" err="1"/>
              <a:t>Mobleye</a:t>
            </a:r>
            <a:r>
              <a:rPr lang="zh-TW" altLang="en-US" sz="1150" dirty="0"/>
              <a:t>的車主也可從中獲益。目前也與北京業者合作，制訂可供商用的大眾交通自動駕駛解決方案</a:t>
            </a:r>
            <a:endParaRPr lang="en-US" altLang="zh-TW" sz="1150" dirty="0"/>
          </a:p>
          <a:p>
            <a:pPr>
              <a:spcBef>
                <a:spcPts val="200"/>
              </a:spcBef>
            </a:pPr>
            <a:r>
              <a:rPr lang="en-US" altLang="zh-TW" sz="1300" dirty="0"/>
              <a:t>Tesla</a:t>
            </a:r>
          </a:p>
          <a:p>
            <a:pPr lvl="1">
              <a:spcBef>
                <a:spcPts val="200"/>
              </a:spcBef>
            </a:pPr>
            <a:r>
              <a:rPr lang="zh-TW" altLang="en-US" sz="1150" dirty="0"/>
              <a:t>預計</a:t>
            </a:r>
            <a:r>
              <a:rPr lang="en-US" altLang="zh-TW" sz="1150" dirty="0"/>
              <a:t>2020</a:t>
            </a:r>
            <a:r>
              <a:rPr lang="zh-TW" altLang="en-US" sz="1150" dirty="0"/>
              <a:t>年底推出無人駕駛計程車</a:t>
            </a:r>
            <a:r>
              <a:rPr lang="en-US" altLang="zh-TW" sz="1150" dirty="0"/>
              <a:t>(</a:t>
            </a:r>
            <a:r>
              <a:rPr lang="en-US" altLang="zh-TW" sz="1150" dirty="0" err="1"/>
              <a:t>robo</a:t>
            </a:r>
            <a:r>
              <a:rPr lang="en-US" altLang="zh-TW" sz="1150" dirty="0"/>
              <a:t>-taxis)</a:t>
            </a:r>
            <a:r>
              <a:rPr lang="zh-TW" altLang="en-US" sz="1150" dirty="0"/>
              <a:t>隊提供共享服務；公布第一款自駕用</a:t>
            </a:r>
            <a:r>
              <a:rPr lang="en-US" altLang="zh-TW" sz="1150" dirty="0"/>
              <a:t>AI</a:t>
            </a:r>
            <a:r>
              <a:rPr lang="zh-TW" altLang="en-US" sz="1150" dirty="0"/>
              <a:t>處理器內含</a:t>
            </a:r>
            <a:r>
              <a:rPr lang="en-US" altLang="zh-TW" sz="1150" dirty="0"/>
              <a:t>2.5</a:t>
            </a:r>
            <a:r>
              <a:rPr lang="zh-TW" altLang="en-US" sz="1150" dirty="0"/>
              <a:t>億個邏輯閘及</a:t>
            </a:r>
            <a:r>
              <a:rPr lang="en-US" altLang="zh-TW" sz="1150" dirty="0"/>
              <a:t>60</a:t>
            </a:r>
            <a:r>
              <a:rPr lang="zh-TW" altLang="en-US" sz="1150" dirty="0"/>
              <a:t>億個電晶體；不使用</a:t>
            </a:r>
            <a:r>
              <a:rPr lang="en-US" altLang="zh-TW" sz="1150" dirty="0"/>
              <a:t>Lidar</a:t>
            </a:r>
            <a:r>
              <a:rPr lang="zh-TW" altLang="en-US" sz="1150" dirty="0"/>
              <a:t>以</a:t>
            </a:r>
            <a:r>
              <a:rPr lang="en-US" altLang="zh-TW" sz="1150" dirty="0"/>
              <a:t>8</a:t>
            </a:r>
            <a:r>
              <a:rPr lang="zh-TW" altLang="en-US" sz="1150" dirty="0"/>
              <a:t>支攝影機加上雷達替代</a:t>
            </a:r>
            <a:endParaRPr lang="en-US" altLang="zh-TW" sz="1150" dirty="0"/>
          </a:p>
        </p:txBody>
      </p:sp>
    </p:spTree>
    <p:extLst>
      <p:ext uri="{BB962C8B-B14F-4D97-AF65-F5344CB8AC3E}">
        <p14:creationId xmlns:p14="http://schemas.microsoft.com/office/powerpoint/2010/main" val="36033583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3E6E48-F4B6-43EA-9FAB-3028BA72CEFE}"/>
              </a:ext>
            </a:extLst>
          </p:cNvPr>
          <p:cNvSpPr>
            <a:spLocks noGrp="1"/>
          </p:cNvSpPr>
          <p:nvPr>
            <p:ph type="title"/>
          </p:nvPr>
        </p:nvSpPr>
        <p:spPr/>
        <p:txBody>
          <a:bodyPr/>
          <a:lstStyle/>
          <a:p>
            <a:r>
              <a:rPr lang="en-US" altLang="zh-TW" dirty="0" err="1"/>
              <a:t>Luminar</a:t>
            </a:r>
            <a:r>
              <a:rPr lang="zh-TW" altLang="en-US" dirty="0"/>
              <a:t>簡介</a:t>
            </a:r>
          </a:p>
        </p:txBody>
      </p:sp>
      <p:sp>
        <p:nvSpPr>
          <p:cNvPr id="3" name="內容版面配置區 2">
            <a:extLst>
              <a:ext uri="{FF2B5EF4-FFF2-40B4-BE49-F238E27FC236}">
                <a16:creationId xmlns:a16="http://schemas.microsoft.com/office/drawing/2014/main" id="{2829F04F-8C88-437B-98D0-87DD726AFDB2}"/>
              </a:ext>
            </a:extLst>
          </p:cNvPr>
          <p:cNvSpPr>
            <a:spLocks noGrp="1"/>
          </p:cNvSpPr>
          <p:nvPr>
            <p:ph idx="1"/>
          </p:nvPr>
        </p:nvSpPr>
        <p:spPr>
          <a:xfrm>
            <a:off x="457200" y="1052736"/>
            <a:ext cx="8435280" cy="5256584"/>
          </a:xfrm>
        </p:spPr>
        <p:txBody>
          <a:bodyPr/>
          <a:lstStyle/>
          <a:p>
            <a:pPr>
              <a:spcBef>
                <a:spcPts val="600"/>
              </a:spcBef>
            </a:pPr>
            <a:r>
              <a:rPr lang="zh-TW" altLang="en-US" sz="1400" dirty="0"/>
              <a:t>簡介</a:t>
            </a:r>
            <a:endParaRPr lang="en-US" altLang="zh-TW" sz="1400" dirty="0"/>
          </a:p>
          <a:p>
            <a:pPr lvl="1">
              <a:spcBef>
                <a:spcPts val="600"/>
              </a:spcBef>
            </a:pPr>
            <a:r>
              <a:rPr lang="zh-TW" altLang="en-US" sz="1200" dirty="0"/>
              <a:t>成立於</a:t>
            </a:r>
            <a:r>
              <a:rPr lang="en-US" altLang="zh-TW" sz="1200" dirty="0"/>
              <a:t>2012</a:t>
            </a:r>
            <a:r>
              <a:rPr lang="zh-TW" altLang="en-US" sz="1200" dirty="0"/>
              <a:t>年位於加州，生產機械掃描式</a:t>
            </a:r>
            <a:r>
              <a:rPr lang="en-US" altLang="zh-TW" sz="1200" dirty="0"/>
              <a:t>LiDAR</a:t>
            </a:r>
            <a:r>
              <a:rPr lang="zh-TW" altLang="en-US" sz="1200" dirty="0"/>
              <a:t>，波長：</a:t>
            </a:r>
            <a:r>
              <a:rPr lang="en-US" altLang="zh-TW" sz="1200" dirty="0"/>
              <a:t>1550nm</a:t>
            </a:r>
            <a:r>
              <a:rPr lang="zh-TW" altLang="en-US" sz="1200" dirty="0"/>
              <a:t>，</a:t>
            </a:r>
            <a:r>
              <a:rPr lang="en-US" altLang="zh-TW" sz="1200" dirty="0"/>
              <a:t>2018</a:t>
            </a:r>
            <a:r>
              <a:rPr lang="zh-TW" altLang="en-US" sz="1200" dirty="0"/>
              <a:t>年開始量產，是</a:t>
            </a:r>
            <a:r>
              <a:rPr lang="en-US" altLang="zh-TW" sz="1200" dirty="0"/>
              <a:t>Velodyne</a:t>
            </a:r>
            <a:r>
              <a:rPr lang="zh-TW" altLang="en-US" sz="1200" dirty="0"/>
              <a:t>主要競爭對手之一。主要合作對象包含豐田、</a:t>
            </a:r>
            <a:r>
              <a:rPr lang="en-US" altLang="zh-TW" sz="1200" dirty="0"/>
              <a:t>VW</a:t>
            </a:r>
            <a:r>
              <a:rPr lang="zh-TW" altLang="en-US" sz="1200" dirty="0"/>
              <a:t>、</a:t>
            </a:r>
            <a:r>
              <a:rPr lang="en-US" altLang="zh-TW" sz="1200" dirty="0" err="1"/>
              <a:t>Volve</a:t>
            </a:r>
            <a:r>
              <a:rPr lang="zh-TW" altLang="en-US" sz="1200" dirty="0"/>
              <a:t>等</a:t>
            </a:r>
            <a:endParaRPr lang="en-US" altLang="zh-TW" sz="1200" dirty="0"/>
          </a:p>
          <a:p>
            <a:pPr lvl="1">
              <a:spcBef>
                <a:spcPts val="600"/>
              </a:spcBef>
            </a:pPr>
            <a:r>
              <a:rPr lang="en-US" altLang="zh-TW" sz="1200" dirty="0"/>
              <a:t>Luminar </a:t>
            </a:r>
            <a:r>
              <a:rPr lang="zh-TW" altLang="en-US" sz="1200" dirty="0"/>
              <a:t>已在奧蘭多有一座佔地 </a:t>
            </a:r>
            <a:r>
              <a:rPr lang="en-US" altLang="zh-TW" sz="1200" dirty="0"/>
              <a:t>13.6 </a:t>
            </a:r>
            <a:r>
              <a:rPr lang="zh-TW" altLang="en-US" sz="1200" dirty="0"/>
              <a:t>萬平方英尺的工廠，每單位生產時間縮減至 </a:t>
            </a:r>
            <a:r>
              <a:rPr lang="en-US" altLang="zh-TW" sz="1200" dirty="0"/>
              <a:t>8 </a:t>
            </a:r>
            <a:r>
              <a:rPr lang="zh-TW" altLang="en-US" sz="1200" dirty="0"/>
              <a:t>分鐘</a:t>
            </a:r>
          </a:p>
          <a:p>
            <a:pPr lvl="1">
              <a:spcBef>
                <a:spcPts val="600"/>
              </a:spcBef>
            </a:pPr>
            <a:r>
              <a:rPr lang="en-US" altLang="zh-TW" sz="1200" dirty="0"/>
              <a:t>2017 </a:t>
            </a:r>
            <a:r>
              <a:rPr lang="zh-TW" altLang="en-US" sz="1200" dirty="0"/>
              <a:t>年，</a:t>
            </a:r>
            <a:r>
              <a:rPr lang="en-US" altLang="zh-TW" sz="1200" dirty="0"/>
              <a:t>Luminar </a:t>
            </a:r>
            <a:r>
              <a:rPr lang="zh-TW" altLang="en-US" sz="1200" dirty="0"/>
              <a:t>的員工人數達 </a:t>
            </a:r>
            <a:r>
              <a:rPr lang="en-US" altLang="zh-TW" sz="1200" dirty="0"/>
              <a:t>350 </a:t>
            </a:r>
            <a:r>
              <a:rPr lang="zh-TW" altLang="en-US" sz="1200" dirty="0"/>
              <a:t>人</a:t>
            </a:r>
          </a:p>
          <a:p>
            <a:pPr>
              <a:spcBef>
                <a:spcPts val="600"/>
              </a:spcBef>
            </a:pPr>
            <a:r>
              <a:rPr lang="zh-TW" altLang="en-US" sz="1400" dirty="0"/>
              <a:t>產品</a:t>
            </a:r>
            <a:endParaRPr lang="en-US" altLang="zh-TW" sz="1400" dirty="0"/>
          </a:p>
          <a:p>
            <a:pPr lvl="1">
              <a:spcBef>
                <a:spcPts val="600"/>
              </a:spcBef>
            </a:pPr>
            <a:r>
              <a:rPr lang="en-US" altLang="zh-TW" sz="1200" dirty="0">
                <a:solidFill>
                  <a:srgbClr val="FF0000"/>
                </a:solidFill>
              </a:rPr>
              <a:t>LiDAR</a:t>
            </a:r>
            <a:r>
              <a:rPr lang="zh-TW" altLang="en-US" sz="1200" dirty="0">
                <a:solidFill>
                  <a:srgbClr val="FF0000"/>
                </a:solidFill>
              </a:rPr>
              <a:t>使用</a:t>
            </a:r>
            <a:r>
              <a:rPr lang="en-US" altLang="zh-TW" sz="1200" dirty="0">
                <a:solidFill>
                  <a:srgbClr val="FF0000"/>
                </a:solidFill>
              </a:rPr>
              <a:t>1550nm</a:t>
            </a:r>
            <a:r>
              <a:rPr lang="zh-TW" altLang="en-US" sz="1200" dirty="0">
                <a:solidFill>
                  <a:srgbClr val="FF0000"/>
                </a:solidFill>
              </a:rPr>
              <a:t>波長雷射</a:t>
            </a:r>
            <a:r>
              <a:rPr lang="zh-TW" altLang="en-US" sz="1200" dirty="0"/>
              <a:t>，屬於對眼睛安全之範圍內，亦可大幅提升雷射功率使視距較遠達</a:t>
            </a:r>
            <a:r>
              <a:rPr lang="en-US" altLang="zh-TW" sz="1200" dirty="0"/>
              <a:t>250</a:t>
            </a:r>
            <a:r>
              <a:rPr lang="zh-TW" altLang="en-US" sz="1200" dirty="0"/>
              <a:t>公尺。</a:t>
            </a:r>
            <a:r>
              <a:rPr lang="en-US" altLang="zh-TW" sz="1200" dirty="0"/>
              <a:t>LiDAR</a:t>
            </a:r>
            <a:r>
              <a:rPr lang="zh-TW" altLang="en-US" sz="1200" dirty="0"/>
              <a:t>使用單價較高之砷化鎵銦</a:t>
            </a:r>
            <a:r>
              <a:rPr lang="en-US" altLang="zh-TW" sz="1200" dirty="0"/>
              <a:t>(Indium gallium arsenide)</a:t>
            </a:r>
            <a:r>
              <a:rPr lang="zh-TW" altLang="en-US" sz="1200" dirty="0"/>
              <a:t>感測器以檢測反射回之光束，使用矽材料的接收器達不到 </a:t>
            </a:r>
            <a:r>
              <a:rPr lang="en-US" altLang="zh-TW" sz="1200" dirty="0"/>
              <a:t>1,550 </a:t>
            </a:r>
            <a:r>
              <a:rPr lang="zh-TW" altLang="en-US" sz="1200" dirty="0"/>
              <a:t>奈米波長，故需用銦鎵砷化物。全功率約</a:t>
            </a:r>
            <a:r>
              <a:rPr lang="en-US" altLang="zh-TW" sz="1200" dirty="0"/>
              <a:t>50W</a:t>
            </a:r>
            <a:r>
              <a:rPr lang="zh-TW" altLang="en-US" sz="1200" dirty="0"/>
              <a:t>。價格仍是挑戰</a:t>
            </a:r>
            <a:endParaRPr lang="en-US" altLang="zh-TW" sz="1200" dirty="0"/>
          </a:p>
          <a:p>
            <a:pPr lvl="1">
              <a:spcBef>
                <a:spcPts val="600"/>
              </a:spcBef>
            </a:pPr>
            <a:r>
              <a:rPr lang="en-US" altLang="zh-TW" sz="1200" dirty="0"/>
              <a:t>Luminar</a:t>
            </a:r>
            <a:r>
              <a:rPr lang="zh-TW" altLang="en-US" sz="1200" dirty="0"/>
              <a:t>自行生產專用</a:t>
            </a:r>
            <a:r>
              <a:rPr lang="en-US" altLang="zh-TW" sz="1200" dirty="0"/>
              <a:t>ASIC</a:t>
            </a:r>
            <a:r>
              <a:rPr lang="zh-TW" altLang="en-US" sz="1200" dirty="0"/>
              <a:t>，只需少量砷化鎵銦化合物，並可量產。但現在還不確定產品最終售價</a:t>
            </a:r>
            <a:endParaRPr lang="en-US" altLang="zh-TW" sz="1200" dirty="0"/>
          </a:p>
          <a:p>
            <a:pPr lvl="1">
              <a:spcBef>
                <a:spcPts val="600"/>
              </a:spcBef>
            </a:pPr>
            <a:r>
              <a:rPr lang="zh-TW" altLang="en-US" sz="1200" dirty="0"/>
              <a:t>主要缺點為其固定視角僅</a:t>
            </a:r>
            <a:r>
              <a:rPr lang="en-US" altLang="zh-TW" sz="1200" dirty="0"/>
              <a:t>120</a:t>
            </a:r>
            <a:r>
              <a:rPr lang="en-US" altLang="zh-TW" sz="1200" baseline="30000" dirty="0"/>
              <a:t>0</a:t>
            </a:r>
            <a:r>
              <a:rPr lang="en-US" altLang="zh-TW" sz="1200" dirty="0"/>
              <a:t> </a:t>
            </a:r>
            <a:r>
              <a:rPr lang="zh-TW" altLang="en-US" sz="1200" dirty="0"/>
              <a:t>若要達到</a:t>
            </a:r>
            <a:r>
              <a:rPr lang="en-US" altLang="zh-TW" sz="1200" dirty="0"/>
              <a:t>360</a:t>
            </a:r>
            <a:r>
              <a:rPr lang="en-US" altLang="zh-TW" sz="1200" baseline="30000" dirty="0"/>
              <a:t>0</a:t>
            </a:r>
            <a:r>
              <a:rPr lang="zh-TW" altLang="en-US" sz="1200" dirty="0"/>
              <a:t>全視角，需要用到</a:t>
            </a:r>
            <a:r>
              <a:rPr lang="en-US" altLang="zh-TW" sz="1200" dirty="0"/>
              <a:t>4</a:t>
            </a:r>
            <a:r>
              <a:rPr lang="zh-TW" altLang="en-US" sz="1200" dirty="0"/>
              <a:t>顆</a:t>
            </a:r>
            <a:r>
              <a:rPr lang="en-US" altLang="zh-TW" sz="1200" dirty="0"/>
              <a:t>LiDAR(</a:t>
            </a:r>
            <a:r>
              <a:rPr lang="zh-TW" altLang="en-US" sz="1200" dirty="0"/>
              <a:t>部分影像需重疊</a:t>
            </a:r>
            <a:r>
              <a:rPr lang="en-US" altLang="zh-TW" sz="1200" dirty="0"/>
              <a:t>) </a:t>
            </a:r>
          </a:p>
        </p:txBody>
      </p:sp>
      <p:pic>
        <p:nvPicPr>
          <p:cNvPr id="4" name="圖片 3">
            <a:extLst>
              <a:ext uri="{FF2B5EF4-FFF2-40B4-BE49-F238E27FC236}">
                <a16:creationId xmlns:a16="http://schemas.microsoft.com/office/drawing/2014/main" id="{216AE576-34E2-4B6A-AE6B-7B70581F3B4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05064"/>
            <a:ext cx="2880320" cy="1800200"/>
          </a:xfrm>
          <a:prstGeom prst="rect">
            <a:avLst/>
          </a:prstGeom>
          <a:noFill/>
          <a:ln>
            <a:noFill/>
          </a:ln>
        </p:spPr>
      </p:pic>
    </p:spTree>
    <p:extLst>
      <p:ext uri="{BB962C8B-B14F-4D97-AF65-F5344CB8AC3E}">
        <p14:creationId xmlns:p14="http://schemas.microsoft.com/office/powerpoint/2010/main" val="21493941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0BD76E-D8A5-46DC-92F1-541B63655891}"/>
              </a:ext>
            </a:extLst>
          </p:cNvPr>
          <p:cNvSpPr>
            <a:spLocks noGrp="1"/>
          </p:cNvSpPr>
          <p:nvPr>
            <p:ph type="title"/>
          </p:nvPr>
        </p:nvSpPr>
        <p:spPr/>
        <p:txBody>
          <a:bodyPr/>
          <a:lstStyle/>
          <a:p>
            <a:r>
              <a:rPr lang="en-US" altLang="zh-TW" dirty="0" err="1"/>
              <a:t>Quanergy</a:t>
            </a:r>
            <a:r>
              <a:rPr lang="zh-TW" altLang="en-US" dirty="0"/>
              <a:t>簡介</a:t>
            </a:r>
          </a:p>
        </p:txBody>
      </p:sp>
      <p:sp>
        <p:nvSpPr>
          <p:cNvPr id="3" name="內容版面配置區 2">
            <a:extLst>
              <a:ext uri="{FF2B5EF4-FFF2-40B4-BE49-F238E27FC236}">
                <a16:creationId xmlns:a16="http://schemas.microsoft.com/office/drawing/2014/main" id="{4E0D721E-D5C4-4810-B642-00D8D11444D1}"/>
              </a:ext>
            </a:extLst>
          </p:cNvPr>
          <p:cNvSpPr>
            <a:spLocks noGrp="1"/>
          </p:cNvSpPr>
          <p:nvPr>
            <p:ph idx="1"/>
          </p:nvPr>
        </p:nvSpPr>
        <p:spPr>
          <a:xfrm>
            <a:off x="457200" y="1052736"/>
            <a:ext cx="8507288" cy="5256584"/>
          </a:xfrm>
        </p:spPr>
        <p:txBody>
          <a:bodyPr/>
          <a:lstStyle/>
          <a:p>
            <a:r>
              <a:rPr lang="en-US" altLang="zh-TW" sz="1400" dirty="0" err="1"/>
              <a:t>Quanergy</a:t>
            </a:r>
            <a:r>
              <a:rPr lang="zh-TW" altLang="en-US" sz="1400" dirty="0"/>
              <a:t>成立於</a:t>
            </a:r>
            <a:r>
              <a:rPr lang="en-US" altLang="zh-TW" sz="1400" dirty="0"/>
              <a:t>2012</a:t>
            </a:r>
            <a:r>
              <a:rPr lang="zh-TW" altLang="en-US" sz="1400" dirty="0"/>
              <a:t>年位於加州，員工約</a:t>
            </a:r>
            <a:r>
              <a:rPr lang="en-US" altLang="zh-TW" sz="1400" dirty="0"/>
              <a:t>200</a:t>
            </a:r>
            <a:r>
              <a:rPr lang="zh-TW" altLang="en-US" sz="1400" dirty="0"/>
              <a:t>人，公司總計募集約</a:t>
            </a:r>
            <a:r>
              <a:rPr lang="en-US" altLang="zh-TW" sz="1400" dirty="0"/>
              <a:t>1.5</a:t>
            </a:r>
            <a:r>
              <a:rPr lang="zh-TW" altLang="en-US" sz="1400" dirty="0"/>
              <a:t>億美元資金</a:t>
            </a:r>
            <a:endParaRPr lang="en-US" altLang="zh-TW" sz="1400" dirty="0"/>
          </a:p>
          <a:p>
            <a:r>
              <a:rPr lang="zh-TW" altLang="en-US" sz="1400" dirty="0"/>
              <a:t>公司發展光學相位陣列元件</a:t>
            </a:r>
            <a:r>
              <a:rPr lang="en-US" altLang="zh-TW" sz="1400" dirty="0"/>
              <a:t>(OPA)</a:t>
            </a:r>
            <a:r>
              <a:rPr lang="zh-TW" altLang="en-US" sz="1400" dirty="0"/>
              <a:t>，利用改變</a:t>
            </a:r>
            <a:r>
              <a:rPr lang="en-US" altLang="zh-TW" sz="1400" dirty="0"/>
              <a:t>OPA</a:t>
            </a:r>
            <a:r>
              <a:rPr lang="zh-TW" altLang="en-US" sz="1400" dirty="0"/>
              <a:t>各元件的相位來達到掃描的目的，取代龐大的機械掃描裝置。其原理是將雷射通過</a:t>
            </a:r>
            <a:r>
              <a:rPr lang="en-US" altLang="zh-TW" sz="1400" dirty="0"/>
              <a:t>2</a:t>
            </a:r>
            <a:r>
              <a:rPr lang="zh-TW" altLang="en-US" sz="1400" dirty="0"/>
              <a:t>維陣列的相位調制元件，再改變每個相位調制元件的相位，使其在空間的特定方位形成建設性干涉，其他方位都是破壞性干涉，由於用電信號改變相位調制元件相位，</a:t>
            </a:r>
            <a:endParaRPr lang="en-US" altLang="zh-TW" sz="1400" dirty="0"/>
          </a:p>
          <a:p>
            <a:r>
              <a:rPr lang="en-US" altLang="zh-TW" sz="1400" dirty="0" err="1"/>
              <a:t>Quanergy</a:t>
            </a:r>
            <a:r>
              <a:rPr lang="zh-TW" altLang="en-US" sz="1400" dirty="0"/>
              <a:t>於</a:t>
            </a:r>
            <a:r>
              <a:rPr lang="en-US" altLang="zh-TW" sz="1400" dirty="0"/>
              <a:t>2016 </a:t>
            </a:r>
            <a:r>
              <a:rPr lang="zh-TW" altLang="en-US" sz="1400" dirty="0"/>
              <a:t>年</a:t>
            </a:r>
            <a:r>
              <a:rPr lang="en-US" altLang="zh-TW" sz="1400" dirty="0"/>
              <a:t>1</a:t>
            </a:r>
            <a:r>
              <a:rPr lang="zh-TW" altLang="en-US" sz="1400" dirty="0"/>
              <a:t>月</a:t>
            </a:r>
            <a:r>
              <a:rPr lang="en-US" altLang="zh-TW" sz="1400" dirty="0"/>
              <a:t>CES</a:t>
            </a:r>
            <a:r>
              <a:rPr lang="zh-TW" altLang="en-US" sz="1400" dirty="0"/>
              <a:t>展推出半導體</a:t>
            </a:r>
            <a:r>
              <a:rPr lang="en-US" altLang="zh-TW" sz="1400" dirty="0"/>
              <a:t>LiDAR model S3</a:t>
            </a:r>
            <a:r>
              <a:rPr lang="zh-TW" altLang="en-US" sz="1400" dirty="0"/>
              <a:t>，</a:t>
            </a:r>
            <a:r>
              <a:rPr lang="en-US" altLang="zh-TW" sz="1400" dirty="0"/>
              <a:t>9</a:t>
            </a:r>
            <a:r>
              <a:rPr lang="zh-TW" altLang="en-US" sz="1400" dirty="0"/>
              <a:t>月推出樣品。視角水平及垂直方向皆為</a:t>
            </a:r>
            <a:r>
              <a:rPr lang="en-US" altLang="zh-TW" sz="1400" dirty="0"/>
              <a:t>120°</a:t>
            </a:r>
            <a:r>
              <a:rPr lang="zh-TW" altLang="en-US" sz="1400" dirty="0"/>
              <a:t>及</a:t>
            </a:r>
            <a:r>
              <a:rPr lang="en-US" altLang="zh-TW" sz="1400" dirty="0"/>
              <a:t>0.05°</a:t>
            </a:r>
            <a:r>
              <a:rPr lang="zh-TW" altLang="en-US" sz="1400" dirty="0"/>
              <a:t>分辨率。測定距離約</a:t>
            </a:r>
            <a:r>
              <a:rPr lang="en-US" altLang="zh-TW" sz="1400" dirty="0"/>
              <a:t>150m</a:t>
            </a:r>
            <a:r>
              <a:rPr lang="zh-TW" altLang="en-US" sz="1400" dirty="0"/>
              <a:t>，尺寸</a:t>
            </a:r>
            <a:r>
              <a:rPr lang="en-US" altLang="zh-TW" sz="1400" dirty="0"/>
              <a:t>9cm×6cm×6cm</a:t>
            </a:r>
            <a:r>
              <a:rPr lang="zh-TW" altLang="en-US" sz="1400" dirty="0"/>
              <a:t>。</a:t>
            </a:r>
            <a:r>
              <a:rPr lang="en-US" altLang="zh-TW" sz="1400" dirty="0"/>
              <a:t>2016 </a:t>
            </a:r>
            <a:r>
              <a:rPr lang="zh-TW" altLang="en-US" sz="1400" dirty="0"/>
              <a:t>年</a:t>
            </a:r>
            <a:r>
              <a:rPr lang="en-US" altLang="zh-TW" sz="1400" dirty="0"/>
              <a:t>5</a:t>
            </a:r>
            <a:r>
              <a:rPr lang="zh-TW" altLang="en-US" sz="1400" dirty="0"/>
              <a:t>月推出</a:t>
            </a:r>
            <a:r>
              <a:rPr lang="en-US" altLang="zh-TW" sz="1400" dirty="0"/>
              <a:t>S3-Qi</a:t>
            </a:r>
            <a:r>
              <a:rPr lang="zh-TW" altLang="en-US" sz="1400" dirty="0"/>
              <a:t>重</a:t>
            </a:r>
            <a:r>
              <a:rPr lang="en-US" altLang="zh-TW" sz="1400" dirty="0"/>
              <a:t>100g</a:t>
            </a:r>
          </a:p>
          <a:p>
            <a:r>
              <a:rPr lang="en-US" altLang="zh-TW" sz="1400" dirty="0"/>
              <a:t>OPA</a:t>
            </a:r>
            <a:r>
              <a:rPr lang="zh-TW" altLang="en-US" sz="1400" dirty="0"/>
              <a:t>技術具有幾項優勢</a:t>
            </a:r>
            <a:endParaRPr lang="en-US" altLang="zh-TW" sz="1400" dirty="0"/>
          </a:p>
          <a:p>
            <a:pPr lvl="1"/>
            <a:r>
              <a:rPr lang="zh-TW" altLang="en-US" sz="1200" dirty="0"/>
              <a:t>掃描速度快：</a:t>
            </a:r>
            <a:r>
              <a:rPr lang="en-US" altLang="zh-TW" sz="1200" dirty="0"/>
              <a:t>OPA</a:t>
            </a:r>
            <a:r>
              <a:rPr lang="zh-TW" altLang="en-US" sz="1200" dirty="0"/>
              <a:t>的掃描速度取決於材料的電子特性和器件的結構，一般可達</a:t>
            </a:r>
            <a:r>
              <a:rPr lang="en-US" altLang="zh-TW" sz="1200" dirty="0"/>
              <a:t>MHz</a:t>
            </a:r>
            <a:r>
              <a:rPr lang="zh-TW" altLang="en-US" sz="1200" dirty="0"/>
              <a:t>級以上</a:t>
            </a:r>
            <a:endParaRPr lang="en-US" altLang="zh-TW" sz="1200" dirty="0"/>
          </a:p>
          <a:p>
            <a:pPr lvl="1"/>
            <a:r>
              <a:rPr lang="zh-TW" altLang="en-US" sz="1200" dirty="0"/>
              <a:t>掃描精度或指向精度高：</a:t>
            </a:r>
            <a:r>
              <a:rPr lang="en-US" altLang="zh-TW" sz="1200" dirty="0"/>
              <a:t>OPA</a:t>
            </a:r>
            <a:r>
              <a:rPr lang="zh-TW" altLang="en-US" sz="1200" dirty="0"/>
              <a:t>的掃描精度取決於控制電路精度，可達到</a:t>
            </a:r>
            <a:r>
              <a:rPr lang="en-US" altLang="zh-TW" sz="1200" dirty="0" err="1"/>
              <a:t>μrad</a:t>
            </a:r>
            <a:r>
              <a:rPr lang="zh-TW" altLang="en-US" sz="1200" dirty="0"/>
              <a:t>（千分之一度）量級以上</a:t>
            </a:r>
            <a:endParaRPr lang="en-US" altLang="zh-TW" sz="1200" dirty="0"/>
          </a:p>
          <a:p>
            <a:pPr lvl="1"/>
            <a:r>
              <a:rPr lang="zh-TW" altLang="en-US" sz="1200" dirty="0"/>
              <a:t>可控性良好：</a:t>
            </a:r>
            <a:r>
              <a:rPr lang="en-US" altLang="zh-TW" sz="1200" dirty="0"/>
              <a:t>OPA</a:t>
            </a:r>
            <a:r>
              <a:rPr lang="zh-TW" altLang="en-US" sz="1200" dirty="0"/>
              <a:t>光束指向完全由電路信號控制，在允許的角度範圍內可做到任意指向，可在感興趣的目標區域進行高密度掃描，在其他區域進行稀疏掃描，這對自動駕駛環境感知非常有用</a:t>
            </a:r>
            <a:endParaRPr lang="en-US" altLang="zh-TW" sz="1200" dirty="0"/>
          </a:p>
          <a:p>
            <a:r>
              <a:rPr lang="en-US" altLang="zh-TW" sz="1400" dirty="0"/>
              <a:t>OPA</a:t>
            </a:r>
            <a:r>
              <a:rPr lang="zh-TW" altLang="en-US" sz="1400" dirty="0"/>
              <a:t>技術缺點</a:t>
            </a:r>
            <a:endParaRPr lang="en-US" altLang="zh-TW" sz="1400" dirty="0"/>
          </a:p>
          <a:p>
            <a:pPr lvl="1"/>
            <a:r>
              <a:rPr lang="zh-TW" altLang="en-US" sz="1200" dirty="0"/>
              <a:t>易形成旁瓣使得雷射能量被分散，影響光束作用距離和角解析度</a:t>
            </a:r>
            <a:endParaRPr lang="en-US" altLang="zh-TW" sz="1200" dirty="0"/>
          </a:p>
          <a:p>
            <a:pPr lvl="1"/>
            <a:r>
              <a:rPr lang="zh-TW" altLang="en-US" sz="1200" dirty="0"/>
              <a:t>加工難度高，陣列單元的尺寸必須不大於</a:t>
            </a:r>
            <a:r>
              <a:rPr lang="en-US" altLang="zh-TW" sz="1200" dirty="0"/>
              <a:t>500</a:t>
            </a:r>
            <a:r>
              <a:rPr lang="zh-TW" altLang="en-US" sz="1200" dirty="0"/>
              <a:t>奈米，且陣列數越多，陣列單元的尺寸越小，對加工精度要求更高</a:t>
            </a:r>
            <a:endParaRPr lang="en-US" altLang="zh-TW" sz="1200" dirty="0"/>
          </a:p>
          <a:p>
            <a:r>
              <a:rPr lang="zh-TW" altLang="en-US" sz="1400" dirty="0"/>
              <a:t>課題</a:t>
            </a:r>
            <a:endParaRPr lang="en-US" altLang="zh-TW" sz="1400" dirty="0"/>
          </a:p>
          <a:p>
            <a:pPr lvl="1"/>
            <a:r>
              <a:rPr lang="en-US" altLang="zh-TW" sz="1200" dirty="0"/>
              <a:t>2018</a:t>
            </a:r>
            <a:r>
              <a:rPr lang="zh-TW" altLang="en-US" sz="1200" dirty="0"/>
              <a:t>年</a:t>
            </a:r>
            <a:r>
              <a:rPr lang="en-US" altLang="zh-TW" sz="1200" dirty="0"/>
              <a:t>8</a:t>
            </a:r>
            <a:r>
              <a:rPr lang="zh-TW" altLang="en-US" sz="1200" dirty="0"/>
              <a:t>月彭博報導，戴姆勒公司在舊金山地區進行自動駕駛測試，</a:t>
            </a:r>
            <a:r>
              <a:rPr lang="en-US" altLang="zh-TW" sz="1200" dirty="0" err="1"/>
              <a:t>Quanergy</a:t>
            </a:r>
            <a:r>
              <a:rPr lang="en-US" altLang="zh-TW" sz="1200" dirty="0"/>
              <a:t> </a:t>
            </a:r>
            <a:r>
              <a:rPr lang="zh-TW" altLang="en-US" sz="1200" dirty="0"/>
              <a:t>並不在原先合作名單中，據報導其測試距離低於業界</a:t>
            </a:r>
            <a:r>
              <a:rPr lang="en-US" altLang="zh-TW" sz="1200" dirty="0"/>
              <a:t>200m</a:t>
            </a:r>
            <a:r>
              <a:rPr lang="zh-TW" altLang="en-US" sz="1200" dirty="0"/>
              <a:t>標準，且量產能力及品質令人擔憂</a:t>
            </a:r>
            <a:endParaRPr lang="en-US" altLang="zh-TW" sz="1200" dirty="0"/>
          </a:p>
          <a:p>
            <a:pPr lvl="1"/>
            <a:r>
              <a:rPr lang="en-US" altLang="zh-TW" sz="1200" dirty="0"/>
              <a:t>2019</a:t>
            </a:r>
            <a:r>
              <a:rPr lang="zh-TW" altLang="en-US" sz="1200" dirty="0"/>
              <a:t>年</a:t>
            </a:r>
            <a:r>
              <a:rPr lang="en-US" altLang="zh-TW" sz="1200" dirty="0"/>
              <a:t>4</a:t>
            </a:r>
            <a:r>
              <a:rPr lang="zh-TW" altLang="en-US" sz="1200" dirty="0"/>
              <a:t>月</a:t>
            </a:r>
            <a:r>
              <a:rPr lang="en-US" altLang="zh-TW" sz="1200" dirty="0"/>
              <a:t>8</a:t>
            </a:r>
            <a:r>
              <a:rPr lang="zh-TW" altLang="en-US" sz="1200" dirty="0"/>
              <a:t>日</a:t>
            </a:r>
            <a:r>
              <a:rPr lang="en-US" altLang="zh-TW" sz="1200" dirty="0" err="1"/>
              <a:t>Quanergy</a:t>
            </a:r>
            <a:r>
              <a:rPr lang="zh-TW" altLang="en-US" sz="1200" dirty="0"/>
              <a:t>表示</a:t>
            </a:r>
            <a:r>
              <a:rPr lang="en-US" altLang="zh-TW" sz="1200" dirty="0"/>
              <a:t>Kevin J. Kennedy</a:t>
            </a:r>
            <a:r>
              <a:rPr lang="zh-TW" altLang="en-US" sz="1200" dirty="0"/>
              <a:t>博士加入董事會為董事，協助新的業務發展機會並訂定戰略方向</a:t>
            </a:r>
            <a:endParaRPr lang="en-US" altLang="zh-TW" sz="1200" dirty="0"/>
          </a:p>
          <a:p>
            <a:pPr lvl="1"/>
            <a:r>
              <a:rPr lang="en-US" altLang="zh-TW" sz="1200" dirty="0"/>
              <a:t>2019</a:t>
            </a:r>
            <a:r>
              <a:rPr lang="zh-TW" altLang="en-US" sz="1200" dirty="0"/>
              <a:t>年</a:t>
            </a:r>
            <a:r>
              <a:rPr lang="en-US" altLang="zh-TW" sz="1200" dirty="0"/>
              <a:t>5</a:t>
            </a:r>
            <a:r>
              <a:rPr lang="zh-TW" altLang="en-US" sz="1200" dirty="0"/>
              <a:t>月</a:t>
            </a:r>
            <a:r>
              <a:rPr lang="en-US" altLang="zh-TW" sz="1200" dirty="0" err="1"/>
              <a:t>Quanergy</a:t>
            </a:r>
            <a:r>
              <a:rPr lang="en-US" altLang="zh-TW" sz="1200" dirty="0"/>
              <a:t> </a:t>
            </a:r>
            <a:r>
              <a:rPr lang="zh-TW" altLang="en-US" sz="1200" dirty="0"/>
              <a:t>宣稱該公司已達</a:t>
            </a:r>
            <a:r>
              <a:rPr lang="en-US" altLang="zh-TW" sz="1200" dirty="0"/>
              <a:t>IATF 16949:2016</a:t>
            </a:r>
            <a:r>
              <a:rPr lang="zh-TW" altLang="en-US" sz="1200" dirty="0"/>
              <a:t>汽車標準。並已準備好生產適用於各種汽車應用的固態</a:t>
            </a:r>
            <a:r>
              <a:rPr lang="en-US" altLang="zh-TW" sz="1200" dirty="0"/>
              <a:t>LiDAR</a:t>
            </a:r>
            <a:r>
              <a:rPr lang="zh-TW" altLang="en-US" sz="1200" dirty="0"/>
              <a:t>。此次之前，</a:t>
            </a:r>
            <a:r>
              <a:rPr lang="en-US" altLang="zh-TW" sz="1200" dirty="0" err="1"/>
              <a:t>Quanergy</a:t>
            </a:r>
            <a:r>
              <a:rPr lang="zh-TW" altLang="en-US" sz="1200" dirty="0"/>
              <a:t>曾獲得</a:t>
            </a:r>
            <a:r>
              <a:rPr lang="en-US" altLang="zh-TW" sz="1200" dirty="0"/>
              <a:t>ISO 9001:2015</a:t>
            </a:r>
            <a:r>
              <a:rPr lang="zh-TW" altLang="en-US" sz="1200" dirty="0"/>
              <a:t>品質認證</a:t>
            </a:r>
            <a:endParaRPr lang="zh-TW" altLang="en-US" sz="1400" dirty="0"/>
          </a:p>
        </p:txBody>
      </p:sp>
    </p:spTree>
    <p:extLst>
      <p:ext uri="{BB962C8B-B14F-4D97-AF65-F5344CB8AC3E}">
        <p14:creationId xmlns:p14="http://schemas.microsoft.com/office/powerpoint/2010/main" val="40772478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65405A-B47D-4A59-90D5-15A24BF120CB}"/>
              </a:ext>
            </a:extLst>
          </p:cNvPr>
          <p:cNvSpPr>
            <a:spLocks noGrp="1"/>
          </p:cNvSpPr>
          <p:nvPr>
            <p:ph type="title"/>
          </p:nvPr>
        </p:nvSpPr>
        <p:spPr/>
        <p:txBody>
          <a:bodyPr/>
          <a:lstStyle/>
          <a:p>
            <a:r>
              <a:rPr lang="zh-TW" altLang="en-US" dirty="0"/>
              <a:t>結論</a:t>
            </a:r>
          </a:p>
        </p:txBody>
      </p:sp>
      <p:sp>
        <p:nvSpPr>
          <p:cNvPr id="3" name="內容版面配置區 2">
            <a:extLst>
              <a:ext uri="{FF2B5EF4-FFF2-40B4-BE49-F238E27FC236}">
                <a16:creationId xmlns:a16="http://schemas.microsoft.com/office/drawing/2014/main" id="{574C11B5-6817-4441-9F1E-A6E2C6FD53DF}"/>
              </a:ext>
            </a:extLst>
          </p:cNvPr>
          <p:cNvSpPr>
            <a:spLocks noGrp="1"/>
          </p:cNvSpPr>
          <p:nvPr>
            <p:ph idx="1"/>
          </p:nvPr>
        </p:nvSpPr>
        <p:spPr>
          <a:xfrm>
            <a:off x="457200" y="1052736"/>
            <a:ext cx="8435280" cy="5256584"/>
          </a:xfrm>
        </p:spPr>
        <p:txBody>
          <a:bodyPr/>
          <a:lstStyle/>
          <a:p>
            <a:r>
              <a:rPr lang="en-US" altLang="zh-TW" sz="1400" dirty="0"/>
              <a:t>LiDAR</a:t>
            </a:r>
            <a:r>
              <a:rPr lang="zh-TW" altLang="en-US" sz="1400" dirty="0"/>
              <a:t>技術尚未定型，並未發展成熟，我們正處於擁抱光達巨大變革的開始</a:t>
            </a:r>
            <a:endParaRPr lang="en-US" altLang="zh-TW" sz="1400" dirty="0"/>
          </a:p>
          <a:p>
            <a:r>
              <a:rPr lang="en-US" altLang="zh-TW" sz="1400" dirty="0"/>
              <a:t>LiDAR</a:t>
            </a:r>
            <a:r>
              <a:rPr lang="zh-TW" altLang="en-US" sz="1400" dirty="0"/>
              <a:t>是自動駕駛計程車的必備技術之一</a:t>
            </a:r>
            <a:endParaRPr lang="en-US" altLang="zh-TW" sz="1400" dirty="0"/>
          </a:p>
          <a:p>
            <a:r>
              <a:rPr lang="en-US" altLang="zh-TW" sz="1400" dirty="0"/>
              <a:t>LiDAR</a:t>
            </a:r>
            <a:r>
              <a:rPr lang="zh-TW" altLang="en-US" sz="1400" dirty="0"/>
              <a:t>技術正成為投資界和汽車產業的技術新寵</a:t>
            </a:r>
          </a:p>
          <a:p>
            <a:r>
              <a:rPr lang="en-US" altLang="zh-TW" sz="1400" dirty="0"/>
              <a:t>LiDAR</a:t>
            </a:r>
            <a:r>
              <a:rPr lang="zh-TW" altLang="en-US" sz="1400" dirty="0"/>
              <a:t>若用於</a:t>
            </a:r>
            <a:r>
              <a:rPr lang="en-US" altLang="zh-TW" sz="1400" dirty="0"/>
              <a:t>Level</a:t>
            </a:r>
            <a:r>
              <a:rPr lang="zh-TW" altLang="en-US" sz="1400" dirty="0"/>
              <a:t> </a:t>
            </a:r>
            <a:r>
              <a:rPr lang="en-US" altLang="zh-TW" sz="1400" dirty="0"/>
              <a:t>1-2</a:t>
            </a:r>
            <a:r>
              <a:rPr lang="zh-TW" altLang="en-US" sz="1400" dirty="0"/>
              <a:t>級適合於輔助駕駛大眾汽車市場，成本是主要考量。</a:t>
            </a:r>
            <a:r>
              <a:rPr lang="en-US" altLang="zh-TW" sz="1400" dirty="0"/>
              <a:t>Level 3-5</a:t>
            </a:r>
            <a:r>
              <a:rPr lang="zh-TW" altLang="en-US" sz="1400" dirty="0"/>
              <a:t>級用於無人車上，主要考量為安全，成本不是主要關鍵</a:t>
            </a:r>
          </a:p>
          <a:p>
            <a:r>
              <a:rPr lang="zh-TW" altLang="en-US" sz="1400" dirty="0"/>
              <a:t>機械式掃描</a:t>
            </a:r>
            <a:r>
              <a:rPr lang="en-US" altLang="zh-TW" sz="1400" dirty="0"/>
              <a:t>LiDAR</a:t>
            </a:r>
            <a:r>
              <a:rPr lang="zh-TW" altLang="en-US" sz="1400" dirty="0"/>
              <a:t>是目前使用最多的技術。但價格昂貴，體積龐大</a:t>
            </a:r>
          </a:p>
          <a:p>
            <a:r>
              <a:rPr lang="en-US" altLang="zh-TW" sz="1400" dirty="0">
                <a:solidFill>
                  <a:srgbClr val="FF0000"/>
                </a:solidFill>
              </a:rPr>
              <a:t>MEMS</a:t>
            </a:r>
            <a:r>
              <a:rPr lang="zh-TW" altLang="en-US" sz="1400" dirty="0">
                <a:solidFill>
                  <a:srgbClr val="FF0000"/>
                </a:solidFill>
              </a:rPr>
              <a:t>光達被認為是下一個最有潛力的技術</a:t>
            </a:r>
            <a:r>
              <a:rPr lang="zh-TW" altLang="en-US" sz="1400" dirty="0"/>
              <a:t>。由於使用較少零件而可縮小尺寸、更為便宜</a:t>
            </a:r>
          </a:p>
          <a:p>
            <a:r>
              <a:rPr lang="zh-TW" altLang="en-US" sz="1400" dirty="0"/>
              <a:t>光學相位陣列（</a:t>
            </a:r>
            <a:r>
              <a:rPr lang="en-US" altLang="zh-TW" sz="1400" dirty="0"/>
              <a:t>OPA)</a:t>
            </a:r>
            <a:r>
              <a:rPr lang="zh-TW" altLang="en-US" sz="1400" dirty="0"/>
              <a:t>被視為在</a:t>
            </a:r>
            <a:r>
              <a:rPr lang="en-US" altLang="zh-TW" sz="1400" dirty="0"/>
              <a:t>MEMS</a:t>
            </a:r>
            <a:r>
              <a:rPr lang="zh-TW" altLang="en-US" sz="1400" dirty="0"/>
              <a:t> </a:t>
            </a:r>
            <a:r>
              <a:rPr lang="en-US" altLang="zh-TW" sz="1400" dirty="0"/>
              <a:t>LiDAR</a:t>
            </a:r>
            <a:r>
              <a:rPr lang="zh-TW" altLang="en-US" sz="1400" dirty="0"/>
              <a:t>之後的下一項產品，由於無需使用移動元件，因而可以做的更小、更便宜</a:t>
            </a:r>
          </a:p>
          <a:p>
            <a:r>
              <a:rPr lang="en-US" altLang="zh-TW" sz="1400" dirty="0"/>
              <a:t>Flash LiDAR</a:t>
            </a:r>
            <a:r>
              <a:rPr lang="zh-TW" altLang="en-US" sz="1400" dirty="0"/>
              <a:t>無需使用移動元件，製作起來更簡單，但感測範圍較</a:t>
            </a:r>
            <a:r>
              <a:rPr lang="en-US" altLang="zh-TW" sz="1400" dirty="0"/>
              <a:t>MEMS LiDAR</a:t>
            </a:r>
            <a:r>
              <a:rPr lang="zh-TW" altLang="en-US" sz="1400" dirty="0"/>
              <a:t>更小些</a:t>
            </a:r>
          </a:p>
          <a:p>
            <a:r>
              <a:rPr lang="zh-TW" altLang="en-US" sz="1400" dirty="0"/>
              <a:t>多數車用光達使用約</a:t>
            </a:r>
            <a:r>
              <a:rPr lang="en-US" altLang="zh-TW" sz="1400" dirty="0"/>
              <a:t>900nm</a:t>
            </a:r>
            <a:r>
              <a:rPr lang="zh-TW" altLang="en-US" sz="1400" dirty="0"/>
              <a:t>波長的雷射脈衝掃描周圍環境，並記錄反射光線，以建立汽車周圍環境的點雲</a:t>
            </a:r>
            <a:r>
              <a:rPr lang="en-US" altLang="zh-TW" sz="1400" dirty="0"/>
              <a:t>(point cloud)</a:t>
            </a:r>
            <a:r>
              <a:rPr lang="zh-TW" altLang="en-US" sz="1400" dirty="0"/>
              <a:t>。雷射安全規則限制雷射脈衝功率防止傷害人眼，要求射程僅</a:t>
            </a:r>
            <a:r>
              <a:rPr lang="en-US" altLang="zh-TW" sz="1400" dirty="0"/>
              <a:t>30-40</a:t>
            </a:r>
            <a:r>
              <a:rPr lang="zh-TW" altLang="en-US" sz="1400" dirty="0"/>
              <a:t>公尺，但自駕車</a:t>
            </a:r>
            <a:r>
              <a:rPr lang="zh-TW" altLang="en-US" sz="1400" dirty="0">
                <a:solidFill>
                  <a:srgbClr val="FF0000"/>
                </a:solidFill>
              </a:rPr>
              <a:t>須在距離</a:t>
            </a:r>
            <a:r>
              <a:rPr lang="en-US" altLang="zh-TW" sz="1400" dirty="0">
                <a:solidFill>
                  <a:srgbClr val="FF0000"/>
                </a:solidFill>
              </a:rPr>
              <a:t>200</a:t>
            </a:r>
            <a:r>
              <a:rPr lang="zh-TW" altLang="en-US" sz="1400" dirty="0">
                <a:solidFill>
                  <a:srgbClr val="FF0000"/>
                </a:solidFill>
              </a:rPr>
              <a:t>公尺遠以前發現物體</a:t>
            </a:r>
            <a:r>
              <a:rPr lang="zh-TW" altLang="en-US" sz="1400" dirty="0"/>
              <a:t>，以便讓汽車有足夠時間辨識危險並動作。數家廠商探索使用</a:t>
            </a:r>
            <a:r>
              <a:rPr lang="en-US" altLang="zh-TW" sz="1400" dirty="0">
                <a:solidFill>
                  <a:srgbClr val="FF0000"/>
                </a:solidFill>
              </a:rPr>
              <a:t>1,550nm</a:t>
            </a:r>
            <a:r>
              <a:rPr lang="zh-TW" altLang="en-US" sz="1400" dirty="0">
                <a:solidFill>
                  <a:srgbClr val="FF0000"/>
                </a:solidFill>
              </a:rPr>
              <a:t>波長雷射，使功率增加，射程和解析度更高，而不傷害視網膜，但其零組件供應仍有問題</a:t>
            </a:r>
            <a:endParaRPr lang="en-US" altLang="zh-TW" sz="1400" dirty="0">
              <a:solidFill>
                <a:srgbClr val="FF0000"/>
              </a:solidFill>
            </a:endParaRPr>
          </a:p>
          <a:p>
            <a:r>
              <a:rPr lang="zh-TW" altLang="en-US" sz="1400" dirty="0"/>
              <a:t>「連續波測距方法」是新出現的方法，屬正弦波而非脈衝波，可為</a:t>
            </a:r>
            <a:r>
              <a:rPr lang="en-US" altLang="zh-TW" sz="1400" dirty="0"/>
              <a:t>LiDAR</a:t>
            </a:r>
            <a:r>
              <a:rPr lang="zh-TW" altLang="en-US" sz="1400" dirty="0"/>
              <a:t>帶來更佳靈敏度。亦有廠商研究調頻測距方法可帶來更高靈敏度</a:t>
            </a:r>
          </a:p>
          <a:p>
            <a:r>
              <a:rPr lang="en-US" altLang="zh-TW" sz="1400" dirty="0"/>
              <a:t>LiDAR</a:t>
            </a:r>
            <a:r>
              <a:rPr lang="zh-TW" altLang="en-US" sz="1400" dirty="0"/>
              <a:t>不斷發展的同時，</a:t>
            </a:r>
            <a:r>
              <a:rPr lang="en-US" altLang="zh-TW" sz="1400" dirty="0"/>
              <a:t>ADAS</a:t>
            </a:r>
            <a:r>
              <a:rPr lang="zh-TW" altLang="en-US" sz="1400" dirty="0"/>
              <a:t>和其它感測器技術也在進步。如車用雷達成像能力變得越來越好；結合</a:t>
            </a:r>
            <a:r>
              <a:rPr lang="en-US" altLang="zh-TW" sz="1400" dirty="0"/>
              <a:t>AI</a:t>
            </a:r>
            <a:r>
              <a:rPr lang="zh-TW" altLang="en-US" sz="1400" dirty="0"/>
              <a:t>視覺處理也不斷完善中</a:t>
            </a:r>
          </a:p>
          <a:p>
            <a:endParaRPr lang="zh-TW" altLang="en-US" sz="1400" dirty="0"/>
          </a:p>
        </p:txBody>
      </p:sp>
    </p:spTree>
    <p:extLst>
      <p:ext uri="{BB962C8B-B14F-4D97-AF65-F5344CB8AC3E}">
        <p14:creationId xmlns:p14="http://schemas.microsoft.com/office/powerpoint/2010/main" val="12334431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1219200" y="1873250"/>
            <a:ext cx="50641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3"/>
              </a:buBlip>
              <a:defRPr kumimoji="1" sz="2400" b="1">
                <a:solidFill>
                  <a:schemeClr val="tx1"/>
                </a:solidFill>
                <a:latin typeface="Times New Roman" pitchFamily="18" charset="0"/>
                <a:ea typeface="標楷體" pitchFamily="65" charset="-120"/>
              </a:defRPr>
            </a:lvl1pPr>
            <a:lvl2pPr marL="742950" indent="-285750">
              <a:spcBef>
                <a:spcPct val="20000"/>
              </a:spcBef>
              <a:buSzPct val="75000"/>
              <a:buBlip>
                <a:blip r:embed="rId4"/>
              </a:buBlip>
              <a:defRPr kumimoji="1" sz="2000" b="1">
                <a:solidFill>
                  <a:schemeClr val="accent2"/>
                </a:solidFill>
                <a:latin typeface="Times New Roman" pitchFamily="18" charset="0"/>
                <a:ea typeface="標楷體" pitchFamily="65" charset="-120"/>
              </a:defRPr>
            </a:lvl2pPr>
            <a:lvl3pPr marL="1143000" indent="-228600">
              <a:spcBef>
                <a:spcPct val="20000"/>
              </a:spcBef>
              <a:buSzPct val="80000"/>
              <a:buBlip>
                <a:blip r:embed="rId5"/>
              </a:buBlip>
              <a:defRPr kumimoji="1" b="1">
                <a:solidFill>
                  <a:srgbClr val="A50021"/>
                </a:solidFill>
                <a:latin typeface="Times New Roman" pitchFamily="18" charset="0"/>
                <a:ea typeface="標楷體" pitchFamily="65" charset="-120"/>
              </a:defRPr>
            </a:lvl3pPr>
            <a:lvl4pPr marL="1600200" indent="-228600">
              <a:spcBef>
                <a:spcPct val="20000"/>
              </a:spcBef>
              <a:buSzPct val="85000"/>
              <a:buBlip>
                <a:blip r:embed="rId6"/>
              </a:buBlip>
              <a:defRPr kumimoji="1" sz="1600" b="1">
                <a:solidFill>
                  <a:srgbClr val="CC3300"/>
                </a:solidFill>
                <a:latin typeface="Times New Roman" pitchFamily="18" charset="0"/>
                <a:ea typeface="標楷體" pitchFamily="65" charset="-120"/>
              </a:defRPr>
            </a:lvl4pPr>
            <a:lvl5pPr marL="2057400" indent="-228600">
              <a:spcBef>
                <a:spcPct val="20000"/>
              </a:spcBef>
              <a:buChar char="»"/>
              <a:defRPr kumimoji="1" sz="1400" b="1">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1400" b="1">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1400" b="1">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1400" b="1">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1400" b="1">
                <a:solidFill>
                  <a:schemeClr val="tx1"/>
                </a:solidFill>
                <a:latin typeface="Times New Roman" pitchFamily="18" charset="0"/>
                <a:ea typeface="標楷體" pitchFamily="65" charset="-120"/>
              </a:defRPr>
            </a:lvl9pPr>
          </a:lstStyle>
          <a:p>
            <a:pPr eaLnBrk="1" hangingPunct="1">
              <a:lnSpc>
                <a:spcPct val="120000"/>
              </a:lnSpc>
              <a:spcBef>
                <a:spcPct val="0"/>
              </a:spcBef>
              <a:buSzTx/>
              <a:buFontTx/>
              <a:buNone/>
            </a:pPr>
            <a:r>
              <a:rPr lang="zh-TW" altLang="en-US" sz="4000" i="1">
                <a:solidFill>
                  <a:srgbClr val="000066"/>
                </a:solidFill>
                <a:latin typeface="標楷體" pitchFamily="65" charset="-120"/>
              </a:rPr>
              <a:t>簡報完畢</a:t>
            </a:r>
          </a:p>
          <a:p>
            <a:pPr eaLnBrk="1" hangingPunct="1">
              <a:lnSpc>
                <a:spcPct val="120000"/>
              </a:lnSpc>
              <a:spcBef>
                <a:spcPct val="0"/>
              </a:spcBef>
              <a:buSzTx/>
              <a:buFontTx/>
              <a:buNone/>
            </a:pPr>
            <a:r>
              <a:rPr lang="zh-TW" altLang="en-US" sz="4000" i="1">
                <a:solidFill>
                  <a:srgbClr val="000066"/>
                </a:solidFill>
                <a:latin typeface="標楷體" pitchFamily="65" charset="-120"/>
              </a:rPr>
              <a:t>謝謝指教</a:t>
            </a:r>
          </a:p>
        </p:txBody>
      </p:sp>
      <p:sp>
        <p:nvSpPr>
          <p:cNvPr id="27653" name="Text Box 6"/>
          <p:cNvSpPr txBox="1">
            <a:spLocks noChangeArrowheads="1"/>
          </p:cNvSpPr>
          <p:nvPr/>
        </p:nvSpPr>
        <p:spPr bwMode="auto">
          <a:xfrm>
            <a:off x="1339850" y="4275138"/>
            <a:ext cx="42306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8" tIns="45714" rIns="91428" bIns="45714" anchor="ctr">
            <a:spAutoFit/>
          </a:bodyPr>
          <a:lstStyle>
            <a:lvl1pPr indent="201613">
              <a:spcBef>
                <a:spcPct val="20000"/>
              </a:spcBef>
              <a:buSzPct val="70000"/>
              <a:buBlip>
                <a:blip r:embed="rId3"/>
              </a:buBlip>
              <a:defRPr kumimoji="1" sz="2400" b="1">
                <a:solidFill>
                  <a:schemeClr val="tx1"/>
                </a:solidFill>
                <a:latin typeface="Times New Roman" pitchFamily="18" charset="0"/>
                <a:ea typeface="標楷體" pitchFamily="65" charset="-120"/>
              </a:defRPr>
            </a:lvl1pPr>
            <a:lvl2pPr marL="742950" indent="-285750">
              <a:spcBef>
                <a:spcPct val="20000"/>
              </a:spcBef>
              <a:buSzPct val="75000"/>
              <a:buBlip>
                <a:blip r:embed="rId4"/>
              </a:buBlip>
              <a:defRPr kumimoji="1" sz="2000" b="1">
                <a:solidFill>
                  <a:schemeClr val="accent2"/>
                </a:solidFill>
                <a:latin typeface="Times New Roman" pitchFamily="18" charset="0"/>
                <a:ea typeface="標楷體" pitchFamily="65" charset="-120"/>
              </a:defRPr>
            </a:lvl2pPr>
            <a:lvl3pPr marL="1143000" indent="-228600">
              <a:spcBef>
                <a:spcPct val="20000"/>
              </a:spcBef>
              <a:buSzPct val="80000"/>
              <a:buBlip>
                <a:blip r:embed="rId5"/>
              </a:buBlip>
              <a:defRPr kumimoji="1" b="1">
                <a:solidFill>
                  <a:srgbClr val="A50021"/>
                </a:solidFill>
                <a:latin typeface="Times New Roman" pitchFamily="18" charset="0"/>
                <a:ea typeface="標楷體" pitchFamily="65" charset="-120"/>
              </a:defRPr>
            </a:lvl3pPr>
            <a:lvl4pPr marL="1600200" indent="-228600">
              <a:spcBef>
                <a:spcPct val="20000"/>
              </a:spcBef>
              <a:buSzPct val="85000"/>
              <a:buBlip>
                <a:blip r:embed="rId6"/>
              </a:buBlip>
              <a:defRPr kumimoji="1" sz="1600" b="1">
                <a:solidFill>
                  <a:srgbClr val="CC3300"/>
                </a:solidFill>
                <a:latin typeface="Times New Roman" pitchFamily="18" charset="0"/>
                <a:ea typeface="標楷體" pitchFamily="65" charset="-120"/>
              </a:defRPr>
            </a:lvl4pPr>
            <a:lvl5pPr marL="2057400" indent="-228600">
              <a:spcBef>
                <a:spcPct val="20000"/>
              </a:spcBef>
              <a:buChar char="»"/>
              <a:defRPr kumimoji="1" sz="1400" b="1">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1400" b="1">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1400" b="1">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1400" b="1">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1400" b="1">
                <a:solidFill>
                  <a:schemeClr val="tx1"/>
                </a:solidFill>
                <a:latin typeface="Times New Roman" pitchFamily="18" charset="0"/>
                <a:ea typeface="標楷體" pitchFamily="65" charset="-120"/>
              </a:defRPr>
            </a:lvl9pPr>
          </a:lstStyle>
          <a:p>
            <a:pPr eaLnBrk="1" hangingPunct="1">
              <a:lnSpc>
                <a:spcPct val="120000"/>
              </a:lnSpc>
              <a:spcBef>
                <a:spcPct val="0"/>
              </a:spcBef>
              <a:buSzTx/>
              <a:buFontTx/>
              <a:buNone/>
            </a:pPr>
            <a:endParaRPr lang="zh-TW" altLang="zh-TW">
              <a:solidFill>
                <a:srgbClr val="9E8C34"/>
              </a:solidFill>
            </a:endParaRPr>
          </a:p>
        </p:txBody>
      </p:sp>
      <p:grpSp>
        <p:nvGrpSpPr>
          <p:cNvPr id="5" name="群組 4"/>
          <p:cNvGrpSpPr/>
          <p:nvPr/>
        </p:nvGrpSpPr>
        <p:grpSpPr>
          <a:xfrm>
            <a:off x="4003412" y="764704"/>
            <a:ext cx="4073788" cy="5472113"/>
            <a:chOff x="4003412" y="1196975"/>
            <a:chExt cx="4073788" cy="5472113"/>
          </a:xfrm>
        </p:grpSpPr>
        <p:grpSp>
          <p:nvGrpSpPr>
            <p:cNvPr id="4" name="群組 3"/>
            <p:cNvGrpSpPr/>
            <p:nvPr/>
          </p:nvGrpSpPr>
          <p:grpSpPr>
            <a:xfrm>
              <a:off x="4003412" y="1196975"/>
              <a:ext cx="4073788" cy="5472113"/>
              <a:chOff x="4003412" y="1196975"/>
              <a:chExt cx="4073788" cy="5472113"/>
            </a:xfrm>
          </p:grpSpPr>
          <p:grpSp>
            <p:nvGrpSpPr>
              <p:cNvPr id="6" name="Group 24"/>
              <p:cNvGrpSpPr>
                <a:grpSpLocks/>
              </p:cNvGrpSpPr>
              <p:nvPr/>
            </p:nvGrpSpPr>
            <p:grpSpPr bwMode="auto">
              <a:xfrm>
                <a:off x="5053013" y="1196975"/>
                <a:ext cx="3024187" cy="5472113"/>
                <a:chOff x="1247" y="845"/>
                <a:chExt cx="1769" cy="3265"/>
              </a:xfrm>
            </p:grpSpPr>
            <p:sp>
              <p:nvSpPr>
                <p:cNvPr id="7" name="Freeform 25"/>
                <p:cNvSpPr>
                  <a:spLocks/>
                </p:cNvSpPr>
                <p:nvPr/>
              </p:nvSpPr>
              <p:spPr bwMode="auto">
                <a:xfrm>
                  <a:off x="2471" y="935"/>
                  <a:ext cx="227" cy="272"/>
                </a:xfrm>
                <a:custGeom>
                  <a:avLst/>
                  <a:gdLst>
                    <a:gd name="T0" fmla="*/ 46 w 227"/>
                    <a:gd name="T1" fmla="*/ 136 h 272"/>
                    <a:gd name="T2" fmla="*/ 46 w 227"/>
                    <a:gd name="T3" fmla="*/ 182 h 272"/>
                    <a:gd name="T4" fmla="*/ 91 w 227"/>
                    <a:gd name="T5" fmla="*/ 182 h 272"/>
                    <a:gd name="T6" fmla="*/ 91 w 227"/>
                    <a:gd name="T7" fmla="*/ 227 h 272"/>
                    <a:gd name="T8" fmla="*/ 136 w 227"/>
                    <a:gd name="T9" fmla="*/ 272 h 272"/>
                    <a:gd name="T10" fmla="*/ 182 w 227"/>
                    <a:gd name="T11" fmla="*/ 227 h 272"/>
                    <a:gd name="T12" fmla="*/ 136 w 227"/>
                    <a:gd name="T13" fmla="*/ 227 h 272"/>
                    <a:gd name="T14" fmla="*/ 182 w 227"/>
                    <a:gd name="T15" fmla="*/ 182 h 272"/>
                    <a:gd name="T16" fmla="*/ 227 w 227"/>
                    <a:gd name="T17" fmla="*/ 182 h 272"/>
                    <a:gd name="T18" fmla="*/ 182 w 227"/>
                    <a:gd name="T19" fmla="*/ 182 h 272"/>
                    <a:gd name="T20" fmla="*/ 182 w 227"/>
                    <a:gd name="T21" fmla="*/ 136 h 272"/>
                    <a:gd name="T22" fmla="*/ 136 w 227"/>
                    <a:gd name="T23" fmla="*/ 91 h 272"/>
                    <a:gd name="T24" fmla="*/ 136 w 227"/>
                    <a:gd name="T25" fmla="*/ 46 h 272"/>
                    <a:gd name="T26" fmla="*/ 91 w 227"/>
                    <a:gd name="T27" fmla="*/ 0 h 272"/>
                    <a:gd name="T28" fmla="*/ 46 w 227"/>
                    <a:gd name="T29" fmla="*/ 46 h 272"/>
                    <a:gd name="T30" fmla="*/ 0 w 227"/>
                    <a:gd name="T31" fmla="*/ 91 h 272"/>
                    <a:gd name="T32" fmla="*/ 46 w 227"/>
                    <a:gd name="T33" fmla="*/ 136 h 2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72">
                      <a:moveTo>
                        <a:pt x="46" y="136"/>
                      </a:moveTo>
                      <a:lnTo>
                        <a:pt x="46" y="182"/>
                      </a:lnTo>
                      <a:lnTo>
                        <a:pt x="91" y="182"/>
                      </a:lnTo>
                      <a:lnTo>
                        <a:pt x="91" y="227"/>
                      </a:lnTo>
                      <a:lnTo>
                        <a:pt x="136" y="272"/>
                      </a:lnTo>
                      <a:lnTo>
                        <a:pt x="182" y="227"/>
                      </a:lnTo>
                      <a:lnTo>
                        <a:pt x="136" y="227"/>
                      </a:lnTo>
                      <a:lnTo>
                        <a:pt x="182" y="182"/>
                      </a:lnTo>
                      <a:lnTo>
                        <a:pt x="227" y="182"/>
                      </a:lnTo>
                      <a:lnTo>
                        <a:pt x="182" y="182"/>
                      </a:lnTo>
                      <a:lnTo>
                        <a:pt x="182" y="136"/>
                      </a:lnTo>
                      <a:lnTo>
                        <a:pt x="136" y="91"/>
                      </a:lnTo>
                      <a:lnTo>
                        <a:pt x="136" y="46"/>
                      </a:lnTo>
                      <a:lnTo>
                        <a:pt x="91" y="0"/>
                      </a:lnTo>
                      <a:lnTo>
                        <a:pt x="46" y="46"/>
                      </a:lnTo>
                      <a:lnTo>
                        <a:pt x="0" y="91"/>
                      </a:lnTo>
                      <a:lnTo>
                        <a:pt x="46" y="136"/>
                      </a:lnTo>
                      <a:close/>
                    </a:path>
                  </a:pathLst>
                </a:custGeom>
                <a:gradFill rotWithShape="1">
                  <a:gsLst>
                    <a:gs pos="0">
                      <a:srgbClr val="CCFFCC"/>
                    </a:gs>
                    <a:gs pos="100000">
                      <a:schemeClr val="bg1"/>
                    </a:gs>
                  </a:gsLst>
                  <a:lin ang="2700000" scaled="1"/>
                </a:gra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8" name="Freeform 26"/>
                <p:cNvSpPr>
                  <a:spLocks/>
                </p:cNvSpPr>
                <p:nvPr/>
              </p:nvSpPr>
              <p:spPr bwMode="auto">
                <a:xfrm>
                  <a:off x="2335" y="845"/>
                  <a:ext cx="681" cy="589"/>
                </a:xfrm>
                <a:custGeom>
                  <a:avLst/>
                  <a:gdLst>
                    <a:gd name="T0" fmla="*/ 0 w 681"/>
                    <a:gd name="T1" fmla="*/ 181 h 589"/>
                    <a:gd name="T2" fmla="*/ 91 w 681"/>
                    <a:gd name="T3" fmla="*/ 136 h 589"/>
                    <a:gd name="T4" fmla="*/ 182 w 681"/>
                    <a:gd name="T5" fmla="*/ 45 h 589"/>
                    <a:gd name="T6" fmla="*/ 227 w 681"/>
                    <a:gd name="T7" fmla="*/ 0 h 589"/>
                    <a:gd name="T8" fmla="*/ 272 w 681"/>
                    <a:gd name="T9" fmla="*/ 0 h 589"/>
                    <a:gd name="T10" fmla="*/ 318 w 681"/>
                    <a:gd name="T11" fmla="*/ 45 h 589"/>
                    <a:gd name="T12" fmla="*/ 318 w 681"/>
                    <a:gd name="T13" fmla="*/ 90 h 589"/>
                    <a:gd name="T14" fmla="*/ 363 w 681"/>
                    <a:gd name="T15" fmla="*/ 90 h 589"/>
                    <a:gd name="T16" fmla="*/ 409 w 681"/>
                    <a:gd name="T17" fmla="*/ 136 h 589"/>
                    <a:gd name="T18" fmla="*/ 454 w 681"/>
                    <a:gd name="T19" fmla="*/ 136 h 589"/>
                    <a:gd name="T20" fmla="*/ 545 w 681"/>
                    <a:gd name="T21" fmla="*/ 136 h 589"/>
                    <a:gd name="T22" fmla="*/ 590 w 681"/>
                    <a:gd name="T23" fmla="*/ 226 h 589"/>
                    <a:gd name="T24" fmla="*/ 681 w 681"/>
                    <a:gd name="T25" fmla="*/ 272 h 589"/>
                    <a:gd name="T26" fmla="*/ 681 w 681"/>
                    <a:gd name="T27" fmla="*/ 317 h 589"/>
                    <a:gd name="T28" fmla="*/ 635 w 681"/>
                    <a:gd name="T29" fmla="*/ 317 h 589"/>
                    <a:gd name="T30" fmla="*/ 545 w 681"/>
                    <a:gd name="T31" fmla="*/ 317 h 589"/>
                    <a:gd name="T32" fmla="*/ 499 w 681"/>
                    <a:gd name="T33" fmla="*/ 362 h 589"/>
                    <a:gd name="T34" fmla="*/ 454 w 681"/>
                    <a:gd name="T35" fmla="*/ 408 h 589"/>
                    <a:gd name="T36" fmla="*/ 363 w 681"/>
                    <a:gd name="T37" fmla="*/ 453 h 589"/>
                    <a:gd name="T38" fmla="*/ 318 w 681"/>
                    <a:gd name="T39" fmla="*/ 499 h 589"/>
                    <a:gd name="T40" fmla="*/ 272 w 681"/>
                    <a:gd name="T41" fmla="*/ 499 h 589"/>
                    <a:gd name="T42" fmla="*/ 272 w 681"/>
                    <a:gd name="T43" fmla="*/ 544 h 589"/>
                    <a:gd name="T44" fmla="*/ 227 w 681"/>
                    <a:gd name="T45" fmla="*/ 589 h 589"/>
                    <a:gd name="T46" fmla="*/ 182 w 681"/>
                    <a:gd name="T47" fmla="*/ 589 h 589"/>
                    <a:gd name="T48" fmla="*/ 136 w 681"/>
                    <a:gd name="T49" fmla="*/ 589 h 589"/>
                    <a:gd name="T50" fmla="*/ 136 w 681"/>
                    <a:gd name="T51" fmla="*/ 499 h 589"/>
                    <a:gd name="T52" fmla="*/ 91 w 681"/>
                    <a:gd name="T53" fmla="*/ 453 h 589"/>
                    <a:gd name="T54" fmla="*/ 46 w 681"/>
                    <a:gd name="T55" fmla="*/ 453 h 589"/>
                    <a:gd name="T56" fmla="*/ 0 w 681"/>
                    <a:gd name="T57" fmla="*/ 408 h 589"/>
                    <a:gd name="T58" fmla="*/ 0 w 681"/>
                    <a:gd name="T59" fmla="*/ 317 h 589"/>
                    <a:gd name="T60" fmla="*/ 46 w 681"/>
                    <a:gd name="T61" fmla="*/ 317 h 589"/>
                    <a:gd name="T62" fmla="*/ 91 w 681"/>
                    <a:gd name="T63" fmla="*/ 272 h 589"/>
                    <a:gd name="T64" fmla="*/ 46 w 681"/>
                    <a:gd name="T65" fmla="*/ 226 h 589"/>
                    <a:gd name="T66" fmla="*/ 0 w 681"/>
                    <a:gd name="T67" fmla="*/ 226 h 589"/>
                    <a:gd name="T68" fmla="*/ 0 w 681"/>
                    <a:gd name="T69" fmla="*/ 181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1" h="589">
                      <a:moveTo>
                        <a:pt x="0" y="181"/>
                      </a:moveTo>
                      <a:lnTo>
                        <a:pt x="91" y="136"/>
                      </a:lnTo>
                      <a:lnTo>
                        <a:pt x="182" y="45"/>
                      </a:lnTo>
                      <a:lnTo>
                        <a:pt x="227" y="0"/>
                      </a:lnTo>
                      <a:lnTo>
                        <a:pt x="272" y="0"/>
                      </a:lnTo>
                      <a:lnTo>
                        <a:pt x="318" y="45"/>
                      </a:lnTo>
                      <a:lnTo>
                        <a:pt x="318" y="90"/>
                      </a:lnTo>
                      <a:lnTo>
                        <a:pt x="363" y="90"/>
                      </a:lnTo>
                      <a:lnTo>
                        <a:pt x="409" y="136"/>
                      </a:lnTo>
                      <a:lnTo>
                        <a:pt x="454" y="136"/>
                      </a:lnTo>
                      <a:lnTo>
                        <a:pt x="545" y="136"/>
                      </a:lnTo>
                      <a:lnTo>
                        <a:pt x="590" y="226"/>
                      </a:lnTo>
                      <a:lnTo>
                        <a:pt x="681" y="272"/>
                      </a:lnTo>
                      <a:lnTo>
                        <a:pt x="681" y="317"/>
                      </a:lnTo>
                      <a:lnTo>
                        <a:pt x="635" y="317"/>
                      </a:lnTo>
                      <a:lnTo>
                        <a:pt x="545" y="317"/>
                      </a:lnTo>
                      <a:lnTo>
                        <a:pt x="499" y="362"/>
                      </a:lnTo>
                      <a:lnTo>
                        <a:pt x="454" y="408"/>
                      </a:lnTo>
                      <a:lnTo>
                        <a:pt x="363" y="453"/>
                      </a:lnTo>
                      <a:lnTo>
                        <a:pt x="318" y="499"/>
                      </a:lnTo>
                      <a:lnTo>
                        <a:pt x="272" y="499"/>
                      </a:lnTo>
                      <a:lnTo>
                        <a:pt x="272" y="544"/>
                      </a:lnTo>
                      <a:lnTo>
                        <a:pt x="227" y="589"/>
                      </a:lnTo>
                      <a:lnTo>
                        <a:pt x="182" y="589"/>
                      </a:lnTo>
                      <a:lnTo>
                        <a:pt x="136" y="589"/>
                      </a:lnTo>
                      <a:lnTo>
                        <a:pt x="136" y="499"/>
                      </a:lnTo>
                      <a:lnTo>
                        <a:pt x="91" y="453"/>
                      </a:lnTo>
                      <a:lnTo>
                        <a:pt x="46" y="453"/>
                      </a:lnTo>
                      <a:lnTo>
                        <a:pt x="0" y="408"/>
                      </a:lnTo>
                      <a:lnTo>
                        <a:pt x="0" y="317"/>
                      </a:lnTo>
                      <a:lnTo>
                        <a:pt x="46" y="317"/>
                      </a:lnTo>
                      <a:lnTo>
                        <a:pt x="91" y="272"/>
                      </a:lnTo>
                      <a:lnTo>
                        <a:pt x="46" y="226"/>
                      </a:lnTo>
                      <a:lnTo>
                        <a:pt x="0" y="226"/>
                      </a:lnTo>
                      <a:lnTo>
                        <a:pt x="0" y="181"/>
                      </a:lnTo>
                      <a:close/>
                    </a:path>
                  </a:pathLst>
                </a:custGeom>
                <a:solidFill>
                  <a:srgbClr val="FFFFCC"/>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9" name="Freeform 27"/>
                <p:cNvSpPr>
                  <a:spLocks/>
                </p:cNvSpPr>
                <p:nvPr/>
              </p:nvSpPr>
              <p:spPr bwMode="auto">
                <a:xfrm>
                  <a:off x="2698" y="981"/>
                  <a:ext cx="136" cy="90"/>
                </a:xfrm>
                <a:custGeom>
                  <a:avLst/>
                  <a:gdLst>
                    <a:gd name="T0" fmla="*/ 46 w 136"/>
                    <a:gd name="T1" fmla="*/ 0 h 136"/>
                    <a:gd name="T2" fmla="*/ 0 w 136"/>
                    <a:gd name="T3" fmla="*/ 45 h 136"/>
                    <a:gd name="T4" fmla="*/ 0 w 136"/>
                    <a:gd name="T5" fmla="*/ 90 h 136"/>
                    <a:gd name="T6" fmla="*/ 91 w 136"/>
                    <a:gd name="T7" fmla="*/ 136 h 136"/>
                    <a:gd name="T8" fmla="*/ 136 w 136"/>
                    <a:gd name="T9" fmla="*/ 90 h 136"/>
                    <a:gd name="T10" fmla="*/ 91 w 136"/>
                    <a:gd name="T11" fmla="*/ 45 h 136"/>
                    <a:gd name="T12" fmla="*/ 91 w 136"/>
                    <a:gd name="T13" fmla="*/ 0 h 136"/>
                    <a:gd name="T14" fmla="*/ 46 w 136"/>
                    <a:gd name="T15" fmla="*/ 0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136">
                      <a:moveTo>
                        <a:pt x="46" y="0"/>
                      </a:moveTo>
                      <a:lnTo>
                        <a:pt x="0" y="45"/>
                      </a:lnTo>
                      <a:lnTo>
                        <a:pt x="0" y="90"/>
                      </a:lnTo>
                      <a:lnTo>
                        <a:pt x="91" y="136"/>
                      </a:lnTo>
                      <a:lnTo>
                        <a:pt x="136" y="90"/>
                      </a:lnTo>
                      <a:lnTo>
                        <a:pt x="91" y="45"/>
                      </a:lnTo>
                      <a:lnTo>
                        <a:pt x="91" y="0"/>
                      </a:lnTo>
                      <a:lnTo>
                        <a:pt x="46" y="0"/>
                      </a:lnTo>
                      <a:close/>
                    </a:path>
                  </a:pathLst>
                </a:custGeom>
                <a:solidFill>
                  <a:schemeClr val="bg1">
                    <a:lumMod val="85000"/>
                  </a:schemeClr>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0" name="Freeform 28"/>
                <p:cNvSpPr>
                  <a:spLocks/>
                </p:cNvSpPr>
                <p:nvPr/>
              </p:nvSpPr>
              <p:spPr bwMode="auto">
                <a:xfrm>
                  <a:off x="2063" y="1026"/>
                  <a:ext cx="454" cy="544"/>
                </a:xfrm>
                <a:custGeom>
                  <a:avLst/>
                  <a:gdLst>
                    <a:gd name="T0" fmla="*/ 272 w 454"/>
                    <a:gd name="T1" fmla="*/ 0 h 544"/>
                    <a:gd name="T2" fmla="*/ 272 w 454"/>
                    <a:gd name="T3" fmla="*/ 45 h 544"/>
                    <a:gd name="T4" fmla="*/ 318 w 454"/>
                    <a:gd name="T5" fmla="*/ 45 h 544"/>
                    <a:gd name="T6" fmla="*/ 363 w 454"/>
                    <a:gd name="T7" fmla="*/ 91 h 544"/>
                    <a:gd name="T8" fmla="*/ 318 w 454"/>
                    <a:gd name="T9" fmla="*/ 136 h 544"/>
                    <a:gd name="T10" fmla="*/ 272 w 454"/>
                    <a:gd name="T11" fmla="*/ 136 h 544"/>
                    <a:gd name="T12" fmla="*/ 272 w 454"/>
                    <a:gd name="T13" fmla="*/ 227 h 544"/>
                    <a:gd name="T14" fmla="*/ 318 w 454"/>
                    <a:gd name="T15" fmla="*/ 272 h 544"/>
                    <a:gd name="T16" fmla="*/ 363 w 454"/>
                    <a:gd name="T17" fmla="*/ 272 h 544"/>
                    <a:gd name="T18" fmla="*/ 408 w 454"/>
                    <a:gd name="T19" fmla="*/ 318 h 544"/>
                    <a:gd name="T20" fmla="*/ 408 w 454"/>
                    <a:gd name="T21" fmla="*/ 408 h 544"/>
                    <a:gd name="T22" fmla="*/ 454 w 454"/>
                    <a:gd name="T23" fmla="*/ 454 h 544"/>
                    <a:gd name="T24" fmla="*/ 408 w 454"/>
                    <a:gd name="T25" fmla="*/ 499 h 544"/>
                    <a:gd name="T26" fmla="*/ 363 w 454"/>
                    <a:gd name="T27" fmla="*/ 544 h 544"/>
                    <a:gd name="T28" fmla="*/ 318 w 454"/>
                    <a:gd name="T29" fmla="*/ 454 h 544"/>
                    <a:gd name="T30" fmla="*/ 272 w 454"/>
                    <a:gd name="T31" fmla="*/ 454 h 544"/>
                    <a:gd name="T32" fmla="*/ 272 w 454"/>
                    <a:gd name="T33" fmla="*/ 363 h 544"/>
                    <a:gd name="T34" fmla="*/ 227 w 454"/>
                    <a:gd name="T35" fmla="*/ 318 h 544"/>
                    <a:gd name="T36" fmla="*/ 182 w 454"/>
                    <a:gd name="T37" fmla="*/ 318 h 544"/>
                    <a:gd name="T38" fmla="*/ 136 w 454"/>
                    <a:gd name="T39" fmla="*/ 272 h 544"/>
                    <a:gd name="T40" fmla="*/ 91 w 454"/>
                    <a:gd name="T41" fmla="*/ 227 h 544"/>
                    <a:gd name="T42" fmla="*/ 0 w 454"/>
                    <a:gd name="T43" fmla="*/ 181 h 544"/>
                    <a:gd name="T44" fmla="*/ 45 w 454"/>
                    <a:gd name="T45" fmla="*/ 136 h 544"/>
                    <a:gd name="T46" fmla="*/ 91 w 454"/>
                    <a:gd name="T47" fmla="*/ 91 h 544"/>
                    <a:gd name="T48" fmla="*/ 182 w 454"/>
                    <a:gd name="T49" fmla="*/ 45 h 544"/>
                    <a:gd name="T50" fmla="*/ 272 w 454"/>
                    <a:gd name="T51" fmla="*/ 0 h 5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4" h="544">
                      <a:moveTo>
                        <a:pt x="272" y="0"/>
                      </a:moveTo>
                      <a:lnTo>
                        <a:pt x="272" y="45"/>
                      </a:lnTo>
                      <a:lnTo>
                        <a:pt x="318" y="45"/>
                      </a:lnTo>
                      <a:lnTo>
                        <a:pt x="363" y="91"/>
                      </a:lnTo>
                      <a:lnTo>
                        <a:pt x="318" y="136"/>
                      </a:lnTo>
                      <a:lnTo>
                        <a:pt x="272" y="136"/>
                      </a:lnTo>
                      <a:lnTo>
                        <a:pt x="272" y="227"/>
                      </a:lnTo>
                      <a:lnTo>
                        <a:pt x="318" y="272"/>
                      </a:lnTo>
                      <a:lnTo>
                        <a:pt x="363" y="272"/>
                      </a:lnTo>
                      <a:lnTo>
                        <a:pt x="408" y="318"/>
                      </a:lnTo>
                      <a:lnTo>
                        <a:pt x="408" y="408"/>
                      </a:lnTo>
                      <a:lnTo>
                        <a:pt x="454" y="454"/>
                      </a:lnTo>
                      <a:lnTo>
                        <a:pt x="408" y="499"/>
                      </a:lnTo>
                      <a:lnTo>
                        <a:pt x="363" y="544"/>
                      </a:lnTo>
                      <a:lnTo>
                        <a:pt x="318" y="454"/>
                      </a:lnTo>
                      <a:lnTo>
                        <a:pt x="272" y="454"/>
                      </a:lnTo>
                      <a:lnTo>
                        <a:pt x="272" y="363"/>
                      </a:lnTo>
                      <a:lnTo>
                        <a:pt x="227" y="318"/>
                      </a:lnTo>
                      <a:lnTo>
                        <a:pt x="182" y="318"/>
                      </a:lnTo>
                      <a:lnTo>
                        <a:pt x="136" y="272"/>
                      </a:lnTo>
                      <a:lnTo>
                        <a:pt x="91" y="227"/>
                      </a:lnTo>
                      <a:lnTo>
                        <a:pt x="0" y="181"/>
                      </a:lnTo>
                      <a:lnTo>
                        <a:pt x="45" y="136"/>
                      </a:lnTo>
                      <a:lnTo>
                        <a:pt x="91" y="91"/>
                      </a:lnTo>
                      <a:lnTo>
                        <a:pt x="182" y="45"/>
                      </a:lnTo>
                      <a:lnTo>
                        <a:pt x="272" y="0"/>
                      </a:lnTo>
                      <a:close/>
                    </a:path>
                  </a:pathLst>
                </a:custGeom>
                <a:solidFill>
                  <a:srgbClr val="FFB7DB"/>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1" name="Freeform 29"/>
                <p:cNvSpPr>
                  <a:spLocks/>
                </p:cNvSpPr>
                <p:nvPr/>
              </p:nvSpPr>
              <p:spPr bwMode="auto">
                <a:xfrm>
                  <a:off x="1927" y="1207"/>
                  <a:ext cx="544" cy="499"/>
                </a:xfrm>
                <a:custGeom>
                  <a:avLst/>
                  <a:gdLst>
                    <a:gd name="T0" fmla="*/ 91 w 544"/>
                    <a:gd name="T1" fmla="*/ 0 h 499"/>
                    <a:gd name="T2" fmla="*/ 136 w 544"/>
                    <a:gd name="T3" fmla="*/ 0 h 499"/>
                    <a:gd name="T4" fmla="*/ 227 w 544"/>
                    <a:gd name="T5" fmla="*/ 46 h 499"/>
                    <a:gd name="T6" fmla="*/ 318 w 544"/>
                    <a:gd name="T7" fmla="*/ 137 h 499"/>
                    <a:gd name="T8" fmla="*/ 363 w 544"/>
                    <a:gd name="T9" fmla="*/ 137 h 499"/>
                    <a:gd name="T10" fmla="*/ 408 w 544"/>
                    <a:gd name="T11" fmla="*/ 182 h 499"/>
                    <a:gd name="T12" fmla="*/ 408 w 544"/>
                    <a:gd name="T13" fmla="*/ 273 h 499"/>
                    <a:gd name="T14" fmla="*/ 454 w 544"/>
                    <a:gd name="T15" fmla="*/ 273 h 499"/>
                    <a:gd name="T16" fmla="*/ 499 w 544"/>
                    <a:gd name="T17" fmla="*/ 363 h 499"/>
                    <a:gd name="T18" fmla="*/ 544 w 544"/>
                    <a:gd name="T19" fmla="*/ 363 h 499"/>
                    <a:gd name="T20" fmla="*/ 454 w 544"/>
                    <a:gd name="T21" fmla="*/ 454 h 499"/>
                    <a:gd name="T22" fmla="*/ 408 w 544"/>
                    <a:gd name="T23" fmla="*/ 499 h 499"/>
                    <a:gd name="T24" fmla="*/ 408 w 544"/>
                    <a:gd name="T25" fmla="*/ 454 h 499"/>
                    <a:gd name="T26" fmla="*/ 363 w 544"/>
                    <a:gd name="T27" fmla="*/ 409 h 499"/>
                    <a:gd name="T28" fmla="*/ 318 w 544"/>
                    <a:gd name="T29" fmla="*/ 363 h 499"/>
                    <a:gd name="T30" fmla="*/ 181 w 544"/>
                    <a:gd name="T31" fmla="*/ 318 h 499"/>
                    <a:gd name="T32" fmla="*/ 136 w 544"/>
                    <a:gd name="T33" fmla="*/ 273 h 499"/>
                    <a:gd name="T34" fmla="*/ 45 w 544"/>
                    <a:gd name="T35" fmla="*/ 227 h 499"/>
                    <a:gd name="T36" fmla="*/ 0 w 544"/>
                    <a:gd name="T37" fmla="*/ 227 h 499"/>
                    <a:gd name="T38" fmla="*/ 0 w 544"/>
                    <a:gd name="T39" fmla="*/ 182 h 499"/>
                    <a:gd name="T40" fmla="*/ 45 w 544"/>
                    <a:gd name="T41" fmla="*/ 137 h 499"/>
                    <a:gd name="T42" fmla="*/ 45 w 544"/>
                    <a:gd name="T43" fmla="*/ 91 h 499"/>
                    <a:gd name="T44" fmla="*/ 91 w 544"/>
                    <a:gd name="T45" fmla="*/ 0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 h="499">
                      <a:moveTo>
                        <a:pt x="91" y="0"/>
                      </a:moveTo>
                      <a:lnTo>
                        <a:pt x="136" y="0"/>
                      </a:lnTo>
                      <a:lnTo>
                        <a:pt x="227" y="46"/>
                      </a:lnTo>
                      <a:lnTo>
                        <a:pt x="318" y="137"/>
                      </a:lnTo>
                      <a:lnTo>
                        <a:pt x="363" y="137"/>
                      </a:lnTo>
                      <a:lnTo>
                        <a:pt x="408" y="182"/>
                      </a:lnTo>
                      <a:lnTo>
                        <a:pt x="408" y="273"/>
                      </a:lnTo>
                      <a:lnTo>
                        <a:pt x="454" y="273"/>
                      </a:lnTo>
                      <a:lnTo>
                        <a:pt x="499" y="363"/>
                      </a:lnTo>
                      <a:lnTo>
                        <a:pt x="544" y="363"/>
                      </a:lnTo>
                      <a:lnTo>
                        <a:pt x="454" y="454"/>
                      </a:lnTo>
                      <a:lnTo>
                        <a:pt x="408" y="499"/>
                      </a:lnTo>
                      <a:lnTo>
                        <a:pt x="408" y="454"/>
                      </a:lnTo>
                      <a:lnTo>
                        <a:pt x="363" y="409"/>
                      </a:lnTo>
                      <a:lnTo>
                        <a:pt x="318" y="363"/>
                      </a:lnTo>
                      <a:lnTo>
                        <a:pt x="181" y="318"/>
                      </a:lnTo>
                      <a:lnTo>
                        <a:pt x="136" y="273"/>
                      </a:lnTo>
                      <a:lnTo>
                        <a:pt x="45" y="227"/>
                      </a:lnTo>
                      <a:lnTo>
                        <a:pt x="0" y="227"/>
                      </a:lnTo>
                      <a:lnTo>
                        <a:pt x="0" y="182"/>
                      </a:lnTo>
                      <a:lnTo>
                        <a:pt x="45" y="137"/>
                      </a:lnTo>
                      <a:lnTo>
                        <a:pt x="45" y="91"/>
                      </a:lnTo>
                      <a:lnTo>
                        <a:pt x="91" y="0"/>
                      </a:lnTo>
                      <a:close/>
                    </a:path>
                  </a:pathLst>
                </a:custGeom>
                <a:solidFill>
                  <a:srgbClr val="DBB7FF"/>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2" name="Freeform 30"/>
                <p:cNvSpPr>
                  <a:spLocks/>
                </p:cNvSpPr>
                <p:nvPr/>
              </p:nvSpPr>
              <p:spPr bwMode="auto">
                <a:xfrm>
                  <a:off x="2381" y="1162"/>
                  <a:ext cx="589" cy="635"/>
                </a:xfrm>
                <a:custGeom>
                  <a:avLst/>
                  <a:gdLst>
                    <a:gd name="T0" fmla="*/ 589 w 589"/>
                    <a:gd name="T1" fmla="*/ 0 h 635"/>
                    <a:gd name="T2" fmla="*/ 499 w 589"/>
                    <a:gd name="T3" fmla="*/ 0 h 635"/>
                    <a:gd name="T4" fmla="*/ 408 w 589"/>
                    <a:gd name="T5" fmla="*/ 91 h 635"/>
                    <a:gd name="T6" fmla="*/ 317 w 589"/>
                    <a:gd name="T7" fmla="*/ 136 h 635"/>
                    <a:gd name="T8" fmla="*/ 272 w 589"/>
                    <a:gd name="T9" fmla="*/ 182 h 635"/>
                    <a:gd name="T10" fmla="*/ 226 w 589"/>
                    <a:gd name="T11" fmla="*/ 182 h 635"/>
                    <a:gd name="T12" fmla="*/ 226 w 589"/>
                    <a:gd name="T13" fmla="*/ 227 h 635"/>
                    <a:gd name="T14" fmla="*/ 181 w 589"/>
                    <a:gd name="T15" fmla="*/ 272 h 635"/>
                    <a:gd name="T16" fmla="*/ 90 w 589"/>
                    <a:gd name="T17" fmla="*/ 272 h 635"/>
                    <a:gd name="T18" fmla="*/ 136 w 589"/>
                    <a:gd name="T19" fmla="*/ 318 h 635"/>
                    <a:gd name="T20" fmla="*/ 45 w 589"/>
                    <a:gd name="T21" fmla="*/ 408 h 635"/>
                    <a:gd name="T22" fmla="*/ 90 w 589"/>
                    <a:gd name="T23" fmla="*/ 408 h 635"/>
                    <a:gd name="T24" fmla="*/ 0 w 589"/>
                    <a:gd name="T25" fmla="*/ 499 h 635"/>
                    <a:gd name="T26" fmla="*/ 45 w 589"/>
                    <a:gd name="T27" fmla="*/ 590 h 635"/>
                    <a:gd name="T28" fmla="*/ 136 w 589"/>
                    <a:gd name="T29" fmla="*/ 590 h 635"/>
                    <a:gd name="T30" fmla="*/ 226 w 589"/>
                    <a:gd name="T31" fmla="*/ 590 h 635"/>
                    <a:gd name="T32" fmla="*/ 272 w 589"/>
                    <a:gd name="T33" fmla="*/ 590 h 635"/>
                    <a:gd name="T34" fmla="*/ 317 w 589"/>
                    <a:gd name="T35" fmla="*/ 590 h 635"/>
                    <a:gd name="T36" fmla="*/ 408 w 589"/>
                    <a:gd name="T37" fmla="*/ 590 h 635"/>
                    <a:gd name="T38" fmla="*/ 453 w 589"/>
                    <a:gd name="T39" fmla="*/ 635 h 635"/>
                    <a:gd name="T40" fmla="*/ 499 w 589"/>
                    <a:gd name="T41" fmla="*/ 544 h 635"/>
                    <a:gd name="T42" fmla="*/ 544 w 589"/>
                    <a:gd name="T43" fmla="*/ 454 h 635"/>
                    <a:gd name="T44" fmla="*/ 544 w 589"/>
                    <a:gd name="T45" fmla="*/ 408 h 635"/>
                    <a:gd name="T46" fmla="*/ 544 w 589"/>
                    <a:gd name="T47" fmla="*/ 363 h 635"/>
                    <a:gd name="T48" fmla="*/ 499 w 589"/>
                    <a:gd name="T49" fmla="*/ 272 h 635"/>
                    <a:gd name="T50" fmla="*/ 453 w 589"/>
                    <a:gd name="T51" fmla="*/ 227 h 635"/>
                    <a:gd name="T52" fmla="*/ 499 w 589"/>
                    <a:gd name="T53" fmla="*/ 136 h 635"/>
                    <a:gd name="T54" fmla="*/ 544 w 589"/>
                    <a:gd name="T55" fmla="*/ 45 h 635"/>
                    <a:gd name="T56" fmla="*/ 589 w 589"/>
                    <a:gd name="T57" fmla="*/ 0 h 6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9" h="635">
                      <a:moveTo>
                        <a:pt x="589" y="0"/>
                      </a:moveTo>
                      <a:lnTo>
                        <a:pt x="499" y="0"/>
                      </a:lnTo>
                      <a:lnTo>
                        <a:pt x="408" y="91"/>
                      </a:lnTo>
                      <a:lnTo>
                        <a:pt x="317" y="136"/>
                      </a:lnTo>
                      <a:lnTo>
                        <a:pt x="272" y="182"/>
                      </a:lnTo>
                      <a:lnTo>
                        <a:pt x="226" y="182"/>
                      </a:lnTo>
                      <a:lnTo>
                        <a:pt x="226" y="227"/>
                      </a:lnTo>
                      <a:lnTo>
                        <a:pt x="181" y="272"/>
                      </a:lnTo>
                      <a:lnTo>
                        <a:pt x="90" y="272"/>
                      </a:lnTo>
                      <a:lnTo>
                        <a:pt x="136" y="318"/>
                      </a:lnTo>
                      <a:lnTo>
                        <a:pt x="45" y="408"/>
                      </a:lnTo>
                      <a:lnTo>
                        <a:pt x="90" y="408"/>
                      </a:lnTo>
                      <a:lnTo>
                        <a:pt x="0" y="499"/>
                      </a:lnTo>
                      <a:lnTo>
                        <a:pt x="45" y="590"/>
                      </a:lnTo>
                      <a:lnTo>
                        <a:pt x="136" y="590"/>
                      </a:lnTo>
                      <a:lnTo>
                        <a:pt x="226" y="590"/>
                      </a:lnTo>
                      <a:lnTo>
                        <a:pt x="272" y="590"/>
                      </a:lnTo>
                      <a:lnTo>
                        <a:pt x="317" y="590"/>
                      </a:lnTo>
                      <a:lnTo>
                        <a:pt x="408" y="590"/>
                      </a:lnTo>
                      <a:lnTo>
                        <a:pt x="453" y="635"/>
                      </a:lnTo>
                      <a:lnTo>
                        <a:pt x="499" y="544"/>
                      </a:lnTo>
                      <a:lnTo>
                        <a:pt x="544" y="454"/>
                      </a:lnTo>
                      <a:lnTo>
                        <a:pt x="544" y="408"/>
                      </a:lnTo>
                      <a:lnTo>
                        <a:pt x="544" y="363"/>
                      </a:lnTo>
                      <a:lnTo>
                        <a:pt x="499" y="272"/>
                      </a:lnTo>
                      <a:lnTo>
                        <a:pt x="453" y="227"/>
                      </a:lnTo>
                      <a:lnTo>
                        <a:pt x="499" y="136"/>
                      </a:lnTo>
                      <a:lnTo>
                        <a:pt x="544" y="45"/>
                      </a:lnTo>
                      <a:lnTo>
                        <a:pt x="589" y="0"/>
                      </a:lnTo>
                      <a:close/>
                    </a:path>
                  </a:pathLst>
                </a:custGeom>
                <a:solidFill>
                  <a:srgbClr val="FFD55D"/>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3" name="Freeform 31"/>
                <p:cNvSpPr>
                  <a:spLocks/>
                </p:cNvSpPr>
                <p:nvPr/>
              </p:nvSpPr>
              <p:spPr bwMode="auto">
                <a:xfrm>
                  <a:off x="1700" y="1434"/>
                  <a:ext cx="635" cy="408"/>
                </a:xfrm>
                <a:custGeom>
                  <a:avLst/>
                  <a:gdLst>
                    <a:gd name="T0" fmla="*/ 227 w 635"/>
                    <a:gd name="T1" fmla="*/ 0 h 408"/>
                    <a:gd name="T2" fmla="*/ 182 w 635"/>
                    <a:gd name="T3" fmla="*/ 91 h 408"/>
                    <a:gd name="T4" fmla="*/ 136 w 635"/>
                    <a:gd name="T5" fmla="*/ 91 h 408"/>
                    <a:gd name="T6" fmla="*/ 91 w 635"/>
                    <a:gd name="T7" fmla="*/ 136 h 408"/>
                    <a:gd name="T8" fmla="*/ 46 w 635"/>
                    <a:gd name="T9" fmla="*/ 182 h 408"/>
                    <a:gd name="T10" fmla="*/ 46 w 635"/>
                    <a:gd name="T11" fmla="*/ 227 h 408"/>
                    <a:gd name="T12" fmla="*/ 0 w 635"/>
                    <a:gd name="T13" fmla="*/ 272 h 408"/>
                    <a:gd name="T14" fmla="*/ 0 w 635"/>
                    <a:gd name="T15" fmla="*/ 318 h 408"/>
                    <a:gd name="T16" fmla="*/ 91 w 635"/>
                    <a:gd name="T17" fmla="*/ 363 h 408"/>
                    <a:gd name="T18" fmla="*/ 136 w 635"/>
                    <a:gd name="T19" fmla="*/ 363 h 408"/>
                    <a:gd name="T20" fmla="*/ 227 w 635"/>
                    <a:gd name="T21" fmla="*/ 363 h 408"/>
                    <a:gd name="T22" fmla="*/ 363 w 635"/>
                    <a:gd name="T23" fmla="*/ 363 h 408"/>
                    <a:gd name="T24" fmla="*/ 408 w 635"/>
                    <a:gd name="T25" fmla="*/ 408 h 408"/>
                    <a:gd name="T26" fmla="*/ 499 w 635"/>
                    <a:gd name="T27" fmla="*/ 363 h 408"/>
                    <a:gd name="T28" fmla="*/ 590 w 635"/>
                    <a:gd name="T29" fmla="*/ 318 h 408"/>
                    <a:gd name="T30" fmla="*/ 635 w 635"/>
                    <a:gd name="T31" fmla="*/ 272 h 408"/>
                    <a:gd name="T32" fmla="*/ 635 w 635"/>
                    <a:gd name="T33" fmla="*/ 227 h 408"/>
                    <a:gd name="T34" fmla="*/ 545 w 635"/>
                    <a:gd name="T35" fmla="*/ 136 h 408"/>
                    <a:gd name="T36" fmla="*/ 408 w 635"/>
                    <a:gd name="T37" fmla="*/ 91 h 408"/>
                    <a:gd name="T38" fmla="*/ 363 w 635"/>
                    <a:gd name="T39" fmla="*/ 46 h 408"/>
                    <a:gd name="T40" fmla="*/ 272 w 635"/>
                    <a:gd name="T41" fmla="*/ 0 h 408"/>
                    <a:gd name="T42" fmla="*/ 227 w 635"/>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5" h="408">
                      <a:moveTo>
                        <a:pt x="227" y="0"/>
                      </a:moveTo>
                      <a:lnTo>
                        <a:pt x="182" y="91"/>
                      </a:lnTo>
                      <a:lnTo>
                        <a:pt x="136" y="91"/>
                      </a:lnTo>
                      <a:lnTo>
                        <a:pt x="91" y="136"/>
                      </a:lnTo>
                      <a:lnTo>
                        <a:pt x="46" y="182"/>
                      </a:lnTo>
                      <a:lnTo>
                        <a:pt x="46" y="227"/>
                      </a:lnTo>
                      <a:lnTo>
                        <a:pt x="0" y="272"/>
                      </a:lnTo>
                      <a:lnTo>
                        <a:pt x="0" y="318"/>
                      </a:lnTo>
                      <a:lnTo>
                        <a:pt x="91" y="363"/>
                      </a:lnTo>
                      <a:lnTo>
                        <a:pt x="136" y="363"/>
                      </a:lnTo>
                      <a:lnTo>
                        <a:pt x="227" y="363"/>
                      </a:lnTo>
                      <a:lnTo>
                        <a:pt x="363" y="363"/>
                      </a:lnTo>
                      <a:lnTo>
                        <a:pt x="408" y="408"/>
                      </a:lnTo>
                      <a:lnTo>
                        <a:pt x="499" y="363"/>
                      </a:lnTo>
                      <a:lnTo>
                        <a:pt x="590" y="318"/>
                      </a:lnTo>
                      <a:lnTo>
                        <a:pt x="635" y="272"/>
                      </a:lnTo>
                      <a:lnTo>
                        <a:pt x="635" y="227"/>
                      </a:lnTo>
                      <a:lnTo>
                        <a:pt x="545" y="136"/>
                      </a:lnTo>
                      <a:lnTo>
                        <a:pt x="408" y="91"/>
                      </a:lnTo>
                      <a:lnTo>
                        <a:pt x="363" y="46"/>
                      </a:lnTo>
                      <a:lnTo>
                        <a:pt x="272" y="0"/>
                      </a:lnTo>
                      <a:lnTo>
                        <a:pt x="227" y="0"/>
                      </a:lnTo>
                      <a:close/>
                    </a:path>
                  </a:pathLst>
                </a:custGeom>
                <a:solidFill>
                  <a:srgbClr val="CCFFCC"/>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4" name="Freeform 32"/>
                <p:cNvSpPr>
                  <a:spLocks/>
                </p:cNvSpPr>
                <p:nvPr/>
              </p:nvSpPr>
              <p:spPr bwMode="auto">
                <a:xfrm>
                  <a:off x="1564" y="1661"/>
                  <a:ext cx="953" cy="454"/>
                </a:xfrm>
                <a:custGeom>
                  <a:avLst/>
                  <a:gdLst>
                    <a:gd name="T0" fmla="*/ 136 w 953"/>
                    <a:gd name="T1" fmla="*/ 91 h 454"/>
                    <a:gd name="T2" fmla="*/ 91 w 953"/>
                    <a:gd name="T3" fmla="*/ 181 h 454"/>
                    <a:gd name="T4" fmla="*/ 46 w 953"/>
                    <a:gd name="T5" fmla="*/ 227 h 454"/>
                    <a:gd name="T6" fmla="*/ 0 w 953"/>
                    <a:gd name="T7" fmla="*/ 272 h 454"/>
                    <a:gd name="T8" fmla="*/ 91 w 953"/>
                    <a:gd name="T9" fmla="*/ 363 h 454"/>
                    <a:gd name="T10" fmla="*/ 182 w 953"/>
                    <a:gd name="T11" fmla="*/ 408 h 454"/>
                    <a:gd name="T12" fmla="*/ 272 w 953"/>
                    <a:gd name="T13" fmla="*/ 454 h 454"/>
                    <a:gd name="T14" fmla="*/ 318 w 953"/>
                    <a:gd name="T15" fmla="*/ 454 h 454"/>
                    <a:gd name="T16" fmla="*/ 363 w 953"/>
                    <a:gd name="T17" fmla="*/ 363 h 454"/>
                    <a:gd name="T18" fmla="*/ 408 w 953"/>
                    <a:gd name="T19" fmla="*/ 363 h 454"/>
                    <a:gd name="T20" fmla="*/ 454 w 953"/>
                    <a:gd name="T21" fmla="*/ 318 h 454"/>
                    <a:gd name="T22" fmla="*/ 499 w 953"/>
                    <a:gd name="T23" fmla="*/ 318 h 454"/>
                    <a:gd name="T24" fmla="*/ 544 w 953"/>
                    <a:gd name="T25" fmla="*/ 272 h 454"/>
                    <a:gd name="T26" fmla="*/ 590 w 953"/>
                    <a:gd name="T27" fmla="*/ 272 h 454"/>
                    <a:gd name="T28" fmla="*/ 681 w 953"/>
                    <a:gd name="T29" fmla="*/ 227 h 454"/>
                    <a:gd name="T30" fmla="*/ 726 w 953"/>
                    <a:gd name="T31" fmla="*/ 272 h 454"/>
                    <a:gd name="T32" fmla="*/ 862 w 953"/>
                    <a:gd name="T33" fmla="*/ 318 h 454"/>
                    <a:gd name="T34" fmla="*/ 907 w 953"/>
                    <a:gd name="T35" fmla="*/ 272 h 454"/>
                    <a:gd name="T36" fmla="*/ 862 w 953"/>
                    <a:gd name="T37" fmla="*/ 227 h 454"/>
                    <a:gd name="T38" fmla="*/ 862 w 953"/>
                    <a:gd name="T39" fmla="*/ 181 h 454"/>
                    <a:gd name="T40" fmla="*/ 953 w 953"/>
                    <a:gd name="T41" fmla="*/ 91 h 454"/>
                    <a:gd name="T42" fmla="*/ 862 w 953"/>
                    <a:gd name="T43" fmla="*/ 91 h 454"/>
                    <a:gd name="T44" fmla="*/ 817 w 953"/>
                    <a:gd name="T45" fmla="*/ 0 h 454"/>
                    <a:gd name="T46" fmla="*/ 771 w 953"/>
                    <a:gd name="T47" fmla="*/ 45 h 454"/>
                    <a:gd name="T48" fmla="*/ 726 w 953"/>
                    <a:gd name="T49" fmla="*/ 91 h 454"/>
                    <a:gd name="T50" fmla="*/ 544 w 953"/>
                    <a:gd name="T51" fmla="*/ 181 h 454"/>
                    <a:gd name="T52" fmla="*/ 499 w 953"/>
                    <a:gd name="T53" fmla="*/ 136 h 454"/>
                    <a:gd name="T54" fmla="*/ 227 w 953"/>
                    <a:gd name="T55" fmla="*/ 136 h 454"/>
                    <a:gd name="T56" fmla="*/ 136 w 953"/>
                    <a:gd name="T57" fmla="*/ 91 h 4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53" h="454">
                      <a:moveTo>
                        <a:pt x="136" y="91"/>
                      </a:moveTo>
                      <a:lnTo>
                        <a:pt x="91" y="181"/>
                      </a:lnTo>
                      <a:lnTo>
                        <a:pt x="46" y="227"/>
                      </a:lnTo>
                      <a:lnTo>
                        <a:pt x="0" y="272"/>
                      </a:lnTo>
                      <a:lnTo>
                        <a:pt x="91" y="363"/>
                      </a:lnTo>
                      <a:lnTo>
                        <a:pt x="182" y="408"/>
                      </a:lnTo>
                      <a:lnTo>
                        <a:pt x="272" y="454"/>
                      </a:lnTo>
                      <a:lnTo>
                        <a:pt x="318" y="454"/>
                      </a:lnTo>
                      <a:lnTo>
                        <a:pt x="363" y="363"/>
                      </a:lnTo>
                      <a:lnTo>
                        <a:pt x="408" y="363"/>
                      </a:lnTo>
                      <a:lnTo>
                        <a:pt x="454" y="318"/>
                      </a:lnTo>
                      <a:lnTo>
                        <a:pt x="499" y="318"/>
                      </a:lnTo>
                      <a:lnTo>
                        <a:pt x="544" y="272"/>
                      </a:lnTo>
                      <a:lnTo>
                        <a:pt x="590" y="272"/>
                      </a:lnTo>
                      <a:lnTo>
                        <a:pt x="681" y="227"/>
                      </a:lnTo>
                      <a:lnTo>
                        <a:pt x="726" y="272"/>
                      </a:lnTo>
                      <a:lnTo>
                        <a:pt x="862" y="318"/>
                      </a:lnTo>
                      <a:lnTo>
                        <a:pt x="907" y="272"/>
                      </a:lnTo>
                      <a:lnTo>
                        <a:pt x="862" y="227"/>
                      </a:lnTo>
                      <a:lnTo>
                        <a:pt x="862" y="181"/>
                      </a:lnTo>
                      <a:lnTo>
                        <a:pt x="953" y="91"/>
                      </a:lnTo>
                      <a:lnTo>
                        <a:pt x="862" y="91"/>
                      </a:lnTo>
                      <a:lnTo>
                        <a:pt x="817" y="0"/>
                      </a:lnTo>
                      <a:lnTo>
                        <a:pt x="771" y="45"/>
                      </a:lnTo>
                      <a:lnTo>
                        <a:pt x="726" y="91"/>
                      </a:lnTo>
                      <a:lnTo>
                        <a:pt x="544" y="181"/>
                      </a:lnTo>
                      <a:lnTo>
                        <a:pt x="499" y="136"/>
                      </a:lnTo>
                      <a:lnTo>
                        <a:pt x="227" y="136"/>
                      </a:lnTo>
                      <a:lnTo>
                        <a:pt x="136" y="91"/>
                      </a:lnTo>
                      <a:close/>
                    </a:path>
                  </a:pathLst>
                </a:custGeom>
                <a:solidFill>
                  <a:srgbClr val="FFDBB7"/>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5" name="Freeform 33"/>
                <p:cNvSpPr>
                  <a:spLocks/>
                </p:cNvSpPr>
                <p:nvPr/>
              </p:nvSpPr>
              <p:spPr bwMode="auto">
                <a:xfrm>
                  <a:off x="1383" y="1933"/>
                  <a:ext cx="408" cy="408"/>
                </a:xfrm>
                <a:custGeom>
                  <a:avLst/>
                  <a:gdLst>
                    <a:gd name="T0" fmla="*/ 181 w 408"/>
                    <a:gd name="T1" fmla="*/ 0 h 408"/>
                    <a:gd name="T2" fmla="*/ 136 w 408"/>
                    <a:gd name="T3" fmla="*/ 91 h 408"/>
                    <a:gd name="T4" fmla="*/ 90 w 408"/>
                    <a:gd name="T5" fmla="*/ 182 h 408"/>
                    <a:gd name="T6" fmla="*/ 45 w 408"/>
                    <a:gd name="T7" fmla="*/ 272 h 408"/>
                    <a:gd name="T8" fmla="*/ 45 w 408"/>
                    <a:gd name="T9" fmla="*/ 318 h 408"/>
                    <a:gd name="T10" fmla="*/ 0 w 408"/>
                    <a:gd name="T11" fmla="*/ 363 h 408"/>
                    <a:gd name="T12" fmla="*/ 45 w 408"/>
                    <a:gd name="T13" fmla="*/ 408 h 408"/>
                    <a:gd name="T14" fmla="*/ 136 w 408"/>
                    <a:gd name="T15" fmla="*/ 363 h 408"/>
                    <a:gd name="T16" fmla="*/ 272 w 408"/>
                    <a:gd name="T17" fmla="*/ 408 h 408"/>
                    <a:gd name="T18" fmla="*/ 408 w 408"/>
                    <a:gd name="T19" fmla="*/ 408 h 408"/>
                    <a:gd name="T20" fmla="*/ 408 w 408"/>
                    <a:gd name="T21" fmla="*/ 363 h 408"/>
                    <a:gd name="T22" fmla="*/ 317 w 408"/>
                    <a:gd name="T23" fmla="*/ 318 h 408"/>
                    <a:gd name="T24" fmla="*/ 363 w 408"/>
                    <a:gd name="T25" fmla="*/ 272 h 408"/>
                    <a:gd name="T26" fmla="*/ 363 w 408"/>
                    <a:gd name="T27" fmla="*/ 227 h 408"/>
                    <a:gd name="T28" fmla="*/ 317 w 408"/>
                    <a:gd name="T29" fmla="*/ 182 h 408"/>
                    <a:gd name="T30" fmla="*/ 363 w 408"/>
                    <a:gd name="T31" fmla="*/ 136 h 408"/>
                    <a:gd name="T32" fmla="*/ 272 w 408"/>
                    <a:gd name="T33" fmla="*/ 91 h 408"/>
                    <a:gd name="T34" fmla="*/ 181 w 408"/>
                    <a:gd name="T35" fmla="*/ 0 h 4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8" h="408">
                      <a:moveTo>
                        <a:pt x="181" y="0"/>
                      </a:moveTo>
                      <a:lnTo>
                        <a:pt x="136" y="91"/>
                      </a:lnTo>
                      <a:lnTo>
                        <a:pt x="90" y="182"/>
                      </a:lnTo>
                      <a:lnTo>
                        <a:pt x="45" y="272"/>
                      </a:lnTo>
                      <a:lnTo>
                        <a:pt x="45" y="318"/>
                      </a:lnTo>
                      <a:lnTo>
                        <a:pt x="0" y="363"/>
                      </a:lnTo>
                      <a:lnTo>
                        <a:pt x="45" y="408"/>
                      </a:lnTo>
                      <a:lnTo>
                        <a:pt x="136" y="363"/>
                      </a:lnTo>
                      <a:lnTo>
                        <a:pt x="272" y="408"/>
                      </a:lnTo>
                      <a:lnTo>
                        <a:pt x="408" y="408"/>
                      </a:lnTo>
                      <a:lnTo>
                        <a:pt x="408" y="363"/>
                      </a:lnTo>
                      <a:lnTo>
                        <a:pt x="317" y="318"/>
                      </a:lnTo>
                      <a:lnTo>
                        <a:pt x="363" y="272"/>
                      </a:lnTo>
                      <a:lnTo>
                        <a:pt x="363" y="227"/>
                      </a:lnTo>
                      <a:lnTo>
                        <a:pt x="317" y="182"/>
                      </a:lnTo>
                      <a:lnTo>
                        <a:pt x="363" y="136"/>
                      </a:lnTo>
                      <a:lnTo>
                        <a:pt x="272" y="91"/>
                      </a:lnTo>
                      <a:lnTo>
                        <a:pt x="181" y="0"/>
                      </a:lnTo>
                      <a:close/>
                    </a:path>
                  </a:pathLst>
                </a:custGeom>
                <a:solidFill>
                  <a:srgbClr val="E885FF"/>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7" name="Freeform 35"/>
                <p:cNvSpPr>
                  <a:spLocks/>
                </p:cNvSpPr>
                <p:nvPr/>
              </p:nvSpPr>
              <p:spPr bwMode="auto">
                <a:xfrm>
                  <a:off x="2108" y="1752"/>
                  <a:ext cx="726" cy="1179"/>
                </a:xfrm>
                <a:custGeom>
                  <a:avLst/>
                  <a:gdLst>
                    <a:gd name="T0" fmla="*/ 726 w 726"/>
                    <a:gd name="T1" fmla="*/ 45 h 1179"/>
                    <a:gd name="T2" fmla="*/ 726 w 726"/>
                    <a:gd name="T3" fmla="*/ 90 h 1179"/>
                    <a:gd name="T4" fmla="*/ 681 w 726"/>
                    <a:gd name="T5" fmla="*/ 90 h 1179"/>
                    <a:gd name="T6" fmla="*/ 636 w 726"/>
                    <a:gd name="T7" fmla="*/ 136 h 1179"/>
                    <a:gd name="T8" fmla="*/ 636 w 726"/>
                    <a:gd name="T9" fmla="*/ 181 h 1179"/>
                    <a:gd name="T10" fmla="*/ 636 w 726"/>
                    <a:gd name="T11" fmla="*/ 227 h 1179"/>
                    <a:gd name="T12" fmla="*/ 590 w 726"/>
                    <a:gd name="T13" fmla="*/ 272 h 1179"/>
                    <a:gd name="T14" fmla="*/ 636 w 726"/>
                    <a:gd name="T15" fmla="*/ 317 h 1179"/>
                    <a:gd name="T16" fmla="*/ 590 w 726"/>
                    <a:gd name="T17" fmla="*/ 408 h 1179"/>
                    <a:gd name="T18" fmla="*/ 590 w 726"/>
                    <a:gd name="T19" fmla="*/ 499 h 1179"/>
                    <a:gd name="T20" fmla="*/ 545 w 726"/>
                    <a:gd name="T21" fmla="*/ 635 h 1179"/>
                    <a:gd name="T22" fmla="*/ 545 w 726"/>
                    <a:gd name="T23" fmla="*/ 726 h 1179"/>
                    <a:gd name="T24" fmla="*/ 499 w 726"/>
                    <a:gd name="T25" fmla="*/ 816 h 1179"/>
                    <a:gd name="T26" fmla="*/ 499 w 726"/>
                    <a:gd name="T27" fmla="*/ 862 h 1179"/>
                    <a:gd name="T28" fmla="*/ 409 w 726"/>
                    <a:gd name="T29" fmla="*/ 862 h 1179"/>
                    <a:gd name="T30" fmla="*/ 454 w 726"/>
                    <a:gd name="T31" fmla="*/ 907 h 1179"/>
                    <a:gd name="T32" fmla="*/ 409 w 726"/>
                    <a:gd name="T33" fmla="*/ 998 h 1179"/>
                    <a:gd name="T34" fmla="*/ 363 w 726"/>
                    <a:gd name="T35" fmla="*/ 1134 h 1179"/>
                    <a:gd name="T36" fmla="*/ 363 w 726"/>
                    <a:gd name="T37" fmla="*/ 1179 h 1179"/>
                    <a:gd name="T38" fmla="*/ 273 w 726"/>
                    <a:gd name="T39" fmla="*/ 1088 h 1179"/>
                    <a:gd name="T40" fmla="*/ 227 w 726"/>
                    <a:gd name="T41" fmla="*/ 1088 h 1179"/>
                    <a:gd name="T42" fmla="*/ 182 w 726"/>
                    <a:gd name="T43" fmla="*/ 1088 h 1179"/>
                    <a:gd name="T44" fmla="*/ 137 w 726"/>
                    <a:gd name="T45" fmla="*/ 1043 h 1179"/>
                    <a:gd name="T46" fmla="*/ 91 w 726"/>
                    <a:gd name="T47" fmla="*/ 998 h 1179"/>
                    <a:gd name="T48" fmla="*/ 91 w 726"/>
                    <a:gd name="T49" fmla="*/ 952 h 1179"/>
                    <a:gd name="T50" fmla="*/ 46 w 726"/>
                    <a:gd name="T51" fmla="*/ 952 h 1179"/>
                    <a:gd name="T52" fmla="*/ 46 w 726"/>
                    <a:gd name="T53" fmla="*/ 907 h 1179"/>
                    <a:gd name="T54" fmla="*/ 0 w 726"/>
                    <a:gd name="T55" fmla="*/ 862 h 1179"/>
                    <a:gd name="T56" fmla="*/ 91 w 726"/>
                    <a:gd name="T57" fmla="*/ 862 h 1179"/>
                    <a:gd name="T58" fmla="*/ 137 w 726"/>
                    <a:gd name="T59" fmla="*/ 771 h 1179"/>
                    <a:gd name="T60" fmla="*/ 182 w 726"/>
                    <a:gd name="T61" fmla="*/ 726 h 1179"/>
                    <a:gd name="T62" fmla="*/ 227 w 726"/>
                    <a:gd name="T63" fmla="*/ 726 h 1179"/>
                    <a:gd name="T64" fmla="*/ 227 w 726"/>
                    <a:gd name="T65" fmla="*/ 589 h 1179"/>
                    <a:gd name="T66" fmla="*/ 182 w 726"/>
                    <a:gd name="T67" fmla="*/ 544 h 1179"/>
                    <a:gd name="T68" fmla="*/ 273 w 726"/>
                    <a:gd name="T69" fmla="*/ 453 h 1179"/>
                    <a:gd name="T70" fmla="*/ 273 w 726"/>
                    <a:gd name="T71" fmla="*/ 363 h 1179"/>
                    <a:gd name="T72" fmla="*/ 227 w 726"/>
                    <a:gd name="T73" fmla="*/ 317 h 1179"/>
                    <a:gd name="T74" fmla="*/ 318 w 726"/>
                    <a:gd name="T75" fmla="*/ 227 h 1179"/>
                    <a:gd name="T76" fmla="*/ 363 w 726"/>
                    <a:gd name="T77" fmla="*/ 181 h 1179"/>
                    <a:gd name="T78" fmla="*/ 318 w 726"/>
                    <a:gd name="T79" fmla="*/ 136 h 1179"/>
                    <a:gd name="T80" fmla="*/ 318 w 726"/>
                    <a:gd name="T81" fmla="*/ 90 h 1179"/>
                    <a:gd name="T82" fmla="*/ 409 w 726"/>
                    <a:gd name="T83" fmla="*/ 0 h 1179"/>
                    <a:gd name="T84" fmla="*/ 636 w 726"/>
                    <a:gd name="T85" fmla="*/ 0 h 1179"/>
                    <a:gd name="T86" fmla="*/ 681 w 726"/>
                    <a:gd name="T87" fmla="*/ 0 h 1179"/>
                    <a:gd name="T88" fmla="*/ 726 w 726"/>
                    <a:gd name="T89" fmla="*/ 45 h 11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1179">
                      <a:moveTo>
                        <a:pt x="726" y="45"/>
                      </a:moveTo>
                      <a:lnTo>
                        <a:pt x="726" y="90"/>
                      </a:lnTo>
                      <a:lnTo>
                        <a:pt x="681" y="90"/>
                      </a:lnTo>
                      <a:lnTo>
                        <a:pt x="636" y="136"/>
                      </a:lnTo>
                      <a:lnTo>
                        <a:pt x="636" y="181"/>
                      </a:lnTo>
                      <a:lnTo>
                        <a:pt x="636" y="227"/>
                      </a:lnTo>
                      <a:lnTo>
                        <a:pt x="590" y="272"/>
                      </a:lnTo>
                      <a:lnTo>
                        <a:pt x="636" y="317"/>
                      </a:lnTo>
                      <a:lnTo>
                        <a:pt x="590" y="408"/>
                      </a:lnTo>
                      <a:lnTo>
                        <a:pt x="590" y="499"/>
                      </a:lnTo>
                      <a:lnTo>
                        <a:pt x="545" y="635"/>
                      </a:lnTo>
                      <a:lnTo>
                        <a:pt x="545" y="726"/>
                      </a:lnTo>
                      <a:lnTo>
                        <a:pt x="499" y="816"/>
                      </a:lnTo>
                      <a:lnTo>
                        <a:pt x="499" y="862"/>
                      </a:lnTo>
                      <a:lnTo>
                        <a:pt x="409" y="862"/>
                      </a:lnTo>
                      <a:lnTo>
                        <a:pt x="454" y="907"/>
                      </a:lnTo>
                      <a:lnTo>
                        <a:pt x="409" y="998"/>
                      </a:lnTo>
                      <a:lnTo>
                        <a:pt x="363" y="1134"/>
                      </a:lnTo>
                      <a:lnTo>
                        <a:pt x="363" y="1179"/>
                      </a:lnTo>
                      <a:lnTo>
                        <a:pt x="273" y="1088"/>
                      </a:lnTo>
                      <a:lnTo>
                        <a:pt x="227" y="1088"/>
                      </a:lnTo>
                      <a:lnTo>
                        <a:pt x="182" y="1088"/>
                      </a:lnTo>
                      <a:lnTo>
                        <a:pt x="137" y="1043"/>
                      </a:lnTo>
                      <a:lnTo>
                        <a:pt x="91" y="998"/>
                      </a:lnTo>
                      <a:lnTo>
                        <a:pt x="91" y="952"/>
                      </a:lnTo>
                      <a:lnTo>
                        <a:pt x="46" y="952"/>
                      </a:lnTo>
                      <a:lnTo>
                        <a:pt x="46" y="907"/>
                      </a:lnTo>
                      <a:lnTo>
                        <a:pt x="0" y="862"/>
                      </a:lnTo>
                      <a:lnTo>
                        <a:pt x="91" y="862"/>
                      </a:lnTo>
                      <a:lnTo>
                        <a:pt x="137" y="771"/>
                      </a:lnTo>
                      <a:lnTo>
                        <a:pt x="182" y="726"/>
                      </a:lnTo>
                      <a:lnTo>
                        <a:pt x="227" y="726"/>
                      </a:lnTo>
                      <a:lnTo>
                        <a:pt x="227" y="589"/>
                      </a:lnTo>
                      <a:lnTo>
                        <a:pt x="182" y="544"/>
                      </a:lnTo>
                      <a:lnTo>
                        <a:pt x="273" y="453"/>
                      </a:lnTo>
                      <a:lnTo>
                        <a:pt x="273" y="363"/>
                      </a:lnTo>
                      <a:lnTo>
                        <a:pt x="227" y="317"/>
                      </a:lnTo>
                      <a:lnTo>
                        <a:pt x="318" y="227"/>
                      </a:lnTo>
                      <a:lnTo>
                        <a:pt x="363" y="181"/>
                      </a:lnTo>
                      <a:lnTo>
                        <a:pt x="318" y="136"/>
                      </a:lnTo>
                      <a:lnTo>
                        <a:pt x="318" y="90"/>
                      </a:lnTo>
                      <a:lnTo>
                        <a:pt x="409" y="0"/>
                      </a:lnTo>
                      <a:lnTo>
                        <a:pt x="636" y="0"/>
                      </a:lnTo>
                      <a:lnTo>
                        <a:pt x="681" y="0"/>
                      </a:lnTo>
                      <a:lnTo>
                        <a:pt x="726" y="45"/>
                      </a:lnTo>
                      <a:close/>
                    </a:path>
                  </a:pathLst>
                </a:custGeom>
                <a:solidFill>
                  <a:srgbClr val="FFCC99"/>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8" name="Freeform 36"/>
                <p:cNvSpPr>
                  <a:spLocks/>
                </p:cNvSpPr>
                <p:nvPr/>
              </p:nvSpPr>
              <p:spPr bwMode="auto">
                <a:xfrm>
                  <a:off x="1247" y="2296"/>
                  <a:ext cx="635" cy="363"/>
                </a:xfrm>
                <a:custGeom>
                  <a:avLst/>
                  <a:gdLst>
                    <a:gd name="T0" fmla="*/ 136 w 635"/>
                    <a:gd name="T1" fmla="*/ 0 h 363"/>
                    <a:gd name="T2" fmla="*/ 181 w 635"/>
                    <a:gd name="T3" fmla="*/ 45 h 363"/>
                    <a:gd name="T4" fmla="*/ 272 w 635"/>
                    <a:gd name="T5" fmla="*/ 0 h 363"/>
                    <a:gd name="T6" fmla="*/ 408 w 635"/>
                    <a:gd name="T7" fmla="*/ 45 h 363"/>
                    <a:gd name="T8" fmla="*/ 544 w 635"/>
                    <a:gd name="T9" fmla="*/ 45 h 363"/>
                    <a:gd name="T10" fmla="*/ 499 w 635"/>
                    <a:gd name="T11" fmla="*/ 136 h 363"/>
                    <a:gd name="T12" fmla="*/ 499 w 635"/>
                    <a:gd name="T13" fmla="*/ 182 h 363"/>
                    <a:gd name="T14" fmla="*/ 635 w 635"/>
                    <a:gd name="T15" fmla="*/ 182 h 363"/>
                    <a:gd name="T16" fmla="*/ 589 w 635"/>
                    <a:gd name="T17" fmla="*/ 227 h 363"/>
                    <a:gd name="T18" fmla="*/ 499 w 635"/>
                    <a:gd name="T19" fmla="*/ 227 h 363"/>
                    <a:gd name="T20" fmla="*/ 453 w 635"/>
                    <a:gd name="T21" fmla="*/ 227 h 363"/>
                    <a:gd name="T22" fmla="*/ 363 w 635"/>
                    <a:gd name="T23" fmla="*/ 182 h 363"/>
                    <a:gd name="T24" fmla="*/ 317 w 635"/>
                    <a:gd name="T25" fmla="*/ 182 h 363"/>
                    <a:gd name="T26" fmla="*/ 226 w 635"/>
                    <a:gd name="T27" fmla="*/ 227 h 363"/>
                    <a:gd name="T28" fmla="*/ 136 w 635"/>
                    <a:gd name="T29" fmla="*/ 318 h 363"/>
                    <a:gd name="T30" fmla="*/ 45 w 635"/>
                    <a:gd name="T31" fmla="*/ 363 h 363"/>
                    <a:gd name="T32" fmla="*/ 0 w 635"/>
                    <a:gd name="T33" fmla="*/ 318 h 363"/>
                    <a:gd name="T34" fmla="*/ 45 w 635"/>
                    <a:gd name="T35" fmla="*/ 227 h 363"/>
                    <a:gd name="T36" fmla="*/ 45 w 635"/>
                    <a:gd name="T37" fmla="*/ 136 h 363"/>
                    <a:gd name="T38" fmla="*/ 136 w 635"/>
                    <a:gd name="T39" fmla="*/ 0 h 3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5" h="363">
                      <a:moveTo>
                        <a:pt x="136" y="0"/>
                      </a:moveTo>
                      <a:lnTo>
                        <a:pt x="181" y="45"/>
                      </a:lnTo>
                      <a:lnTo>
                        <a:pt x="272" y="0"/>
                      </a:lnTo>
                      <a:lnTo>
                        <a:pt x="408" y="45"/>
                      </a:lnTo>
                      <a:lnTo>
                        <a:pt x="544" y="45"/>
                      </a:lnTo>
                      <a:lnTo>
                        <a:pt x="499" y="136"/>
                      </a:lnTo>
                      <a:lnTo>
                        <a:pt x="499" y="182"/>
                      </a:lnTo>
                      <a:lnTo>
                        <a:pt x="635" y="182"/>
                      </a:lnTo>
                      <a:lnTo>
                        <a:pt x="589" y="227"/>
                      </a:lnTo>
                      <a:lnTo>
                        <a:pt x="499" y="227"/>
                      </a:lnTo>
                      <a:lnTo>
                        <a:pt x="453" y="227"/>
                      </a:lnTo>
                      <a:lnTo>
                        <a:pt x="363" y="182"/>
                      </a:lnTo>
                      <a:lnTo>
                        <a:pt x="317" y="182"/>
                      </a:lnTo>
                      <a:lnTo>
                        <a:pt x="226" y="227"/>
                      </a:lnTo>
                      <a:lnTo>
                        <a:pt x="136" y="318"/>
                      </a:lnTo>
                      <a:lnTo>
                        <a:pt x="45" y="363"/>
                      </a:lnTo>
                      <a:lnTo>
                        <a:pt x="0" y="318"/>
                      </a:lnTo>
                      <a:lnTo>
                        <a:pt x="45" y="227"/>
                      </a:lnTo>
                      <a:lnTo>
                        <a:pt x="45" y="136"/>
                      </a:lnTo>
                      <a:lnTo>
                        <a:pt x="136" y="0"/>
                      </a:lnTo>
                      <a:close/>
                    </a:path>
                  </a:pathLst>
                </a:custGeom>
                <a:solidFill>
                  <a:srgbClr val="D4FF7D"/>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9" name="Freeform 37"/>
                <p:cNvSpPr>
                  <a:spLocks/>
                </p:cNvSpPr>
                <p:nvPr/>
              </p:nvSpPr>
              <p:spPr bwMode="auto">
                <a:xfrm>
                  <a:off x="1247" y="2478"/>
                  <a:ext cx="816" cy="408"/>
                </a:xfrm>
                <a:custGeom>
                  <a:avLst/>
                  <a:gdLst>
                    <a:gd name="T0" fmla="*/ 45 w 816"/>
                    <a:gd name="T1" fmla="*/ 181 h 408"/>
                    <a:gd name="T2" fmla="*/ 136 w 816"/>
                    <a:gd name="T3" fmla="*/ 136 h 408"/>
                    <a:gd name="T4" fmla="*/ 226 w 816"/>
                    <a:gd name="T5" fmla="*/ 45 h 408"/>
                    <a:gd name="T6" fmla="*/ 317 w 816"/>
                    <a:gd name="T7" fmla="*/ 0 h 408"/>
                    <a:gd name="T8" fmla="*/ 363 w 816"/>
                    <a:gd name="T9" fmla="*/ 0 h 408"/>
                    <a:gd name="T10" fmla="*/ 453 w 816"/>
                    <a:gd name="T11" fmla="*/ 45 h 408"/>
                    <a:gd name="T12" fmla="*/ 589 w 816"/>
                    <a:gd name="T13" fmla="*/ 45 h 408"/>
                    <a:gd name="T14" fmla="*/ 635 w 816"/>
                    <a:gd name="T15" fmla="*/ 0 h 408"/>
                    <a:gd name="T16" fmla="*/ 725 w 816"/>
                    <a:gd name="T17" fmla="*/ 45 h 408"/>
                    <a:gd name="T18" fmla="*/ 725 w 816"/>
                    <a:gd name="T19" fmla="*/ 90 h 408"/>
                    <a:gd name="T20" fmla="*/ 771 w 816"/>
                    <a:gd name="T21" fmla="*/ 136 h 408"/>
                    <a:gd name="T22" fmla="*/ 816 w 816"/>
                    <a:gd name="T23" fmla="*/ 136 h 408"/>
                    <a:gd name="T24" fmla="*/ 771 w 816"/>
                    <a:gd name="T25" fmla="*/ 226 h 408"/>
                    <a:gd name="T26" fmla="*/ 635 w 816"/>
                    <a:gd name="T27" fmla="*/ 317 h 408"/>
                    <a:gd name="T28" fmla="*/ 544 w 816"/>
                    <a:gd name="T29" fmla="*/ 408 h 408"/>
                    <a:gd name="T30" fmla="*/ 499 w 816"/>
                    <a:gd name="T31" fmla="*/ 408 h 408"/>
                    <a:gd name="T32" fmla="*/ 453 w 816"/>
                    <a:gd name="T33" fmla="*/ 408 h 408"/>
                    <a:gd name="T34" fmla="*/ 408 w 816"/>
                    <a:gd name="T35" fmla="*/ 317 h 408"/>
                    <a:gd name="T36" fmla="*/ 453 w 816"/>
                    <a:gd name="T37" fmla="*/ 272 h 408"/>
                    <a:gd name="T38" fmla="*/ 363 w 816"/>
                    <a:gd name="T39" fmla="*/ 226 h 408"/>
                    <a:gd name="T40" fmla="*/ 272 w 816"/>
                    <a:gd name="T41" fmla="*/ 226 h 408"/>
                    <a:gd name="T42" fmla="*/ 181 w 816"/>
                    <a:gd name="T43" fmla="*/ 272 h 408"/>
                    <a:gd name="T44" fmla="*/ 90 w 816"/>
                    <a:gd name="T45" fmla="*/ 362 h 408"/>
                    <a:gd name="T46" fmla="*/ 0 w 816"/>
                    <a:gd name="T47" fmla="*/ 317 h 408"/>
                    <a:gd name="T48" fmla="*/ 45 w 816"/>
                    <a:gd name="T49" fmla="*/ 181 h 4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6" h="408">
                      <a:moveTo>
                        <a:pt x="45" y="181"/>
                      </a:moveTo>
                      <a:lnTo>
                        <a:pt x="136" y="136"/>
                      </a:lnTo>
                      <a:lnTo>
                        <a:pt x="226" y="45"/>
                      </a:lnTo>
                      <a:lnTo>
                        <a:pt x="317" y="0"/>
                      </a:lnTo>
                      <a:lnTo>
                        <a:pt x="363" y="0"/>
                      </a:lnTo>
                      <a:lnTo>
                        <a:pt x="453" y="45"/>
                      </a:lnTo>
                      <a:lnTo>
                        <a:pt x="589" y="45"/>
                      </a:lnTo>
                      <a:lnTo>
                        <a:pt x="635" y="0"/>
                      </a:lnTo>
                      <a:lnTo>
                        <a:pt x="725" y="45"/>
                      </a:lnTo>
                      <a:lnTo>
                        <a:pt x="725" y="90"/>
                      </a:lnTo>
                      <a:lnTo>
                        <a:pt x="771" y="136"/>
                      </a:lnTo>
                      <a:lnTo>
                        <a:pt x="816" y="136"/>
                      </a:lnTo>
                      <a:lnTo>
                        <a:pt x="771" y="226"/>
                      </a:lnTo>
                      <a:lnTo>
                        <a:pt x="635" y="317"/>
                      </a:lnTo>
                      <a:lnTo>
                        <a:pt x="544" y="408"/>
                      </a:lnTo>
                      <a:lnTo>
                        <a:pt x="499" y="408"/>
                      </a:lnTo>
                      <a:lnTo>
                        <a:pt x="453" y="408"/>
                      </a:lnTo>
                      <a:lnTo>
                        <a:pt x="408" y="317"/>
                      </a:lnTo>
                      <a:lnTo>
                        <a:pt x="453" y="272"/>
                      </a:lnTo>
                      <a:lnTo>
                        <a:pt x="363" y="226"/>
                      </a:lnTo>
                      <a:lnTo>
                        <a:pt x="272" y="226"/>
                      </a:lnTo>
                      <a:lnTo>
                        <a:pt x="181" y="272"/>
                      </a:lnTo>
                      <a:lnTo>
                        <a:pt x="90" y="362"/>
                      </a:lnTo>
                      <a:lnTo>
                        <a:pt x="0" y="317"/>
                      </a:lnTo>
                      <a:lnTo>
                        <a:pt x="45" y="181"/>
                      </a:lnTo>
                      <a:close/>
                    </a:path>
                  </a:pathLst>
                </a:custGeom>
                <a:solidFill>
                  <a:srgbClr val="FFDD7D"/>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20" name="Freeform 38"/>
                <p:cNvSpPr>
                  <a:spLocks/>
                </p:cNvSpPr>
                <p:nvPr/>
              </p:nvSpPr>
              <p:spPr bwMode="auto">
                <a:xfrm>
                  <a:off x="1247" y="2704"/>
                  <a:ext cx="544" cy="499"/>
                </a:xfrm>
                <a:custGeom>
                  <a:avLst/>
                  <a:gdLst>
                    <a:gd name="T0" fmla="*/ 0 w 544"/>
                    <a:gd name="T1" fmla="*/ 91 h 499"/>
                    <a:gd name="T2" fmla="*/ 0 w 544"/>
                    <a:gd name="T3" fmla="*/ 182 h 499"/>
                    <a:gd name="T4" fmla="*/ 0 w 544"/>
                    <a:gd name="T5" fmla="*/ 272 h 499"/>
                    <a:gd name="T6" fmla="*/ 0 w 544"/>
                    <a:gd name="T7" fmla="*/ 363 h 499"/>
                    <a:gd name="T8" fmla="*/ 0 w 544"/>
                    <a:gd name="T9" fmla="*/ 409 h 499"/>
                    <a:gd name="T10" fmla="*/ 90 w 544"/>
                    <a:gd name="T11" fmla="*/ 499 h 499"/>
                    <a:gd name="T12" fmla="*/ 181 w 544"/>
                    <a:gd name="T13" fmla="*/ 454 h 499"/>
                    <a:gd name="T14" fmla="*/ 272 w 544"/>
                    <a:gd name="T15" fmla="*/ 499 h 499"/>
                    <a:gd name="T16" fmla="*/ 408 w 544"/>
                    <a:gd name="T17" fmla="*/ 409 h 499"/>
                    <a:gd name="T18" fmla="*/ 453 w 544"/>
                    <a:gd name="T19" fmla="*/ 318 h 499"/>
                    <a:gd name="T20" fmla="*/ 544 w 544"/>
                    <a:gd name="T21" fmla="*/ 227 h 499"/>
                    <a:gd name="T22" fmla="*/ 544 w 544"/>
                    <a:gd name="T23" fmla="*/ 182 h 499"/>
                    <a:gd name="T24" fmla="*/ 453 w 544"/>
                    <a:gd name="T25" fmla="*/ 182 h 499"/>
                    <a:gd name="T26" fmla="*/ 408 w 544"/>
                    <a:gd name="T27" fmla="*/ 91 h 499"/>
                    <a:gd name="T28" fmla="*/ 453 w 544"/>
                    <a:gd name="T29" fmla="*/ 46 h 499"/>
                    <a:gd name="T30" fmla="*/ 363 w 544"/>
                    <a:gd name="T31" fmla="*/ 0 h 499"/>
                    <a:gd name="T32" fmla="*/ 272 w 544"/>
                    <a:gd name="T33" fmla="*/ 0 h 499"/>
                    <a:gd name="T34" fmla="*/ 181 w 544"/>
                    <a:gd name="T35" fmla="*/ 46 h 499"/>
                    <a:gd name="T36" fmla="*/ 90 w 544"/>
                    <a:gd name="T37" fmla="*/ 136 h 499"/>
                    <a:gd name="T38" fmla="*/ 0 w 544"/>
                    <a:gd name="T39" fmla="*/ 91 h 4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4" h="499">
                      <a:moveTo>
                        <a:pt x="0" y="91"/>
                      </a:moveTo>
                      <a:lnTo>
                        <a:pt x="0" y="182"/>
                      </a:lnTo>
                      <a:lnTo>
                        <a:pt x="0" y="272"/>
                      </a:lnTo>
                      <a:lnTo>
                        <a:pt x="0" y="363"/>
                      </a:lnTo>
                      <a:lnTo>
                        <a:pt x="0" y="409"/>
                      </a:lnTo>
                      <a:lnTo>
                        <a:pt x="90" y="499"/>
                      </a:lnTo>
                      <a:lnTo>
                        <a:pt x="181" y="454"/>
                      </a:lnTo>
                      <a:lnTo>
                        <a:pt x="272" y="499"/>
                      </a:lnTo>
                      <a:lnTo>
                        <a:pt x="408" y="409"/>
                      </a:lnTo>
                      <a:lnTo>
                        <a:pt x="453" y="318"/>
                      </a:lnTo>
                      <a:lnTo>
                        <a:pt x="544" y="227"/>
                      </a:lnTo>
                      <a:lnTo>
                        <a:pt x="544" y="182"/>
                      </a:lnTo>
                      <a:lnTo>
                        <a:pt x="453" y="182"/>
                      </a:lnTo>
                      <a:lnTo>
                        <a:pt x="408" y="91"/>
                      </a:lnTo>
                      <a:lnTo>
                        <a:pt x="453" y="46"/>
                      </a:lnTo>
                      <a:lnTo>
                        <a:pt x="363" y="0"/>
                      </a:lnTo>
                      <a:lnTo>
                        <a:pt x="272" y="0"/>
                      </a:lnTo>
                      <a:lnTo>
                        <a:pt x="181" y="46"/>
                      </a:lnTo>
                      <a:lnTo>
                        <a:pt x="90" y="136"/>
                      </a:lnTo>
                      <a:lnTo>
                        <a:pt x="0" y="91"/>
                      </a:lnTo>
                      <a:close/>
                    </a:path>
                  </a:pathLst>
                </a:custGeom>
                <a:solidFill>
                  <a:schemeClr val="accent6">
                    <a:lumMod val="20000"/>
                    <a:lumOff val="80000"/>
                  </a:schemeClr>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21" name="Freeform 39"/>
                <p:cNvSpPr>
                  <a:spLocks/>
                </p:cNvSpPr>
                <p:nvPr/>
              </p:nvSpPr>
              <p:spPr bwMode="auto">
                <a:xfrm>
                  <a:off x="1338" y="2614"/>
                  <a:ext cx="862" cy="998"/>
                </a:xfrm>
                <a:custGeom>
                  <a:avLst/>
                  <a:gdLst>
                    <a:gd name="T0" fmla="*/ 0 w 862"/>
                    <a:gd name="T1" fmla="*/ 589 h 998"/>
                    <a:gd name="T2" fmla="*/ 91 w 862"/>
                    <a:gd name="T3" fmla="*/ 771 h 998"/>
                    <a:gd name="T4" fmla="*/ 136 w 862"/>
                    <a:gd name="T5" fmla="*/ 861 h 998"/>
                    <a:gd name="T6" fmla="*/ 182 w 862"/>
                    <a:gd name="T7" fmla="*/ 952 h 998"/>
                    <a:gd name="T8" fmla="*/ 318 w 862"/>
                    <a:gd name="T9" fmla="*/ 998 h 998"/>
                    <a:gd name="T10" fmla="*/ 318 w 862"/>
                    <a:gd name="T11" fmla="*/ 861 h 998"/>
                    <a:gd name="T12" fmla="*/ 318 w 862"/>
                    <a:gd name="T13" fmla="*/ 816 h 998"/>
                    <a:gd name="T14" fmla="*/ 318 w 862"/>
                    <a:gd name="T15" fmla="*/ 680 h 998"/>
                    <a:gd name="T16" fmla="*/ 363 w 862"/>
                    <a:gd name="T17" fmla="*/ 635 h 998"/>
                    <a:gd name="T18" fmla="*/ 454 w 862"/>
                    <a:gd name="T19" fmla="*/ 589 h 998"/>
                    <a:gd name="T20" fmla="*/ 499 w 862"/>
                    <a:gd name="T21" fmla="*/ 589 h 998"/>
                    <a:gd name="T22" fmla="*/ 590 w 862"/>
                    <a:gd name="T23" fmla="*/ 589 h 998"/>
                    <a:gd name="T24" fmla="*/ 726 w 862"/>
                    <a:gd name="T25" fmla="*/ 589 h 998"/>
                    <a:gd name="T26" fmla="*/ 681 w 862"/>
                    <a:gd name="T27" fmla="*/ 499 h 998"/>
                    <a:gd name="T28" fmla="*/ 681 w 862"/>
                    <a:gd name="T29" fmla="*/ 453 h 998"/>
                    <a:gd name="T30" fmla="*/ 726 w 862"/>
                    <a:gd name="T31" fmla="*/ 408 h 998"/>
                    <a:gd name="T32" fmla="*/ 726 w 862"/>
                    <a:gd name="T33" fmla="*/ 317 h 998"/>
                    <a:gd name="T34" fmla="*/ 726 w 862"/>
                    <a:gd name="T35" fmla="*/ 272 h 998"/>
                    <a:gd name="T36" fmla="*/ 771 w 862"/>
                    <a:gd name="T37" fmla="*/ 181 h 998"/>
                    <a:gd name="T38" fmla="*/ 862 w 862"/>
                    <a:gd name="T39" fmla="*/ 136 h 998"/>
                    <a:gd name="T40" fmla="*/ 862 w 862"/>
                    <a:gd name="T41" fmla="*/ 90 h 998"/>
                    <a:gd name="T42" fmla="*/ 817 w 862"/>
                    <a:gd name="T43" fmla="*/ 90 h 998"/>
                    <a:gd name="T44" fmla="*/ 817 w 862"/>
                    <a:gd name="T45" fmla="*/ 45 h 998"/>
                    <a:gd name="T46" fmla="*/ 771 w 862"/>
                    <a:gd name="T47" fmla="*/ 0 h 998"/>
                    <a:gd name="T48" fmla="*/ 726 w 862"/>
                    <a:gd name="T49" fmla="*/ 0 h 998"/>
                    <a:gd name="T50" fmla="*/ 681 w 862"/>
                    <a:gd name="T51" fmla="*/ 90 h 998"/>
                    <a:gd name="T52" fmla="*/ 545 w 862"/>
                    <a:gd name="T53" fmla="*/ 181 h 998"/>
                    <a:gd name="T54" fmla="*/ 454 w 862"/>
                    <a:gd name="T55" fmla="*/ 272 h 998"/>
                    <a:gd name="T56" fmla="*/ 454 w 862"/>
                    <a:gd name="T57" fmla="*/ 317 h 998"/>
                    <a:gd name="T58" fmla="*/ 363 w 862"/>
                    <a:gd name="T59" fmla="*/ 408 h 998"/>
                    <a:gd name="T60" fmla="*/ 318 w 862"/>
                    <a:gd name="T61" fmla="*/ 499 h 998"/>
                    <a:gd name="T62" fmla="*/ 182 w 862"/>
                    <a:gd name="T63" fmla="*/ 589 h 998"/>
                    <a:gd name="T64" fmla="*/ 91 w 862"/>
                    <a:gd name="T65" fmla="*/ 544 h 998"/>
                    <a:gd name="T66" fmla="*/ 0 w 862"/>
                    <a:gd name="T67" fmla="*/ 589 h 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2" h="998">
                      <a:moveTo>
                        <a:pt x="0" y="589"/>
                      </a:moveTo>
                      <a:lnTo>
                        <a:pt x="91" y="771"/>
                      </a:lnTo>
                      <a:lnTo>
                        <a:pt x="136" y="861"/>
                      </a:lnTo>
                      <a:lnTo>
                        <a:pt x="182" y="952"/>
                      </a:lnTo>
                      <a:lnTo>
                        <a:pt x="318" y="998"/>
                      </a:lnTo>
                      <a:lnTo>
                        <a:pt x="318" y="861"/>
                      </a:lnTo>
                      <a:lnTo>
                        <a:pt x="318" y="816"/>
                      </a:lnTo>
                      <a:lnTo>
                        <a:pt x="318" y="680"/>
                      </a:lnTo>
                      <a:lnTo>
                        <a:pt x="363" y="635"/>
                      </a:lnTo>
                      <a:lnTo>
                        <a:pt x="454" y="589"/>
                      </a:lnTo>
                      <a:lnTo>
                        <a:pt x="499" y="589"/>
                      </a:lnTo>
                      <a:lnTo>
                        <a:pt x="590" y="589"/>
                      </a:lnTo>
                      <a:lnTo>
                        <a:pt x="726" y="589"/>
                      </a:lnTo>
                      <a:lnTo>
                        <a:pt x="681" y="499"/>
                      </a:lnTo>
                      <a:lnTo>
                        <a:pt x="681" y="453"/>
                      </a:lnTo>
                      <a:lnTo>
                        <a:pt x="726" y="408"/>
                      </a:lnTo>
                      <a:lnTo>
                        <a:pt x="726" y="317"/>
                      </a:lnTo>
                      <a:lnTo>
                        <a:pt x="726" y="272"/>
                      </a:lnTo>
                      <a:lnTo>
                        <a:pt x="771" y="181"/>
                      </a:lnTo>
                      <a:lnTo>
                        <a:pt x="862" y="136"/>
                      </a:lnTo>
                      <a:lnTo>
                        <a:pt x="862" y="90"/>
                      </a:lnTo>
                      <a:lnTo>
                        <a:pt x="817" y="90"/>
                      </a:lnTo>
                      <a:lnTo>
                        <a:pt x="817" y="45"/>
                      </a:lnTo>
                      <a:lnTo>
                        <a:pt x="771" y="0"/>
                      </a:lnTo>
                      <a:lnTo>
                        <a:pt x="726" y="0"/>
                      </a:lnTo>
                      <a:lnTo>
                        <a:pt x="681" y="90"/>
                      </a:lnTo>
                      <a:lnTo>
                        <a:pt x="545" y="181"/>
                      </a:lnTo>
                      <a:lnTo>
                        <a:pt x="454" y="272"/>
                      </a:lnTo>
                      <a:lnTo>
                        <a:pt x="454" y="317"/>
                      </a:lnTo>
                      <a:lnTo>
                        <a:pt x="363" y="408"/>
                      </a:lnTo>
                      <a:lnTo>
                        <a:pt x="318" y="499"/>
                      </a:lnTo>
                      <a:lnTo>
                        <a:pt x="182" y="589"/>
                      </a:lnTo>
                      <a:lnTo>
                        <a:pt x="91" y="544"/>
                      </a:lnTo>
                      <a:lnTo>
                        <a:pt x="0" y="589"/>
                      </a:lnTo>
                      <a:close/>
                    </a:path>
                  </a:pathLst>
                </a:custGeom>
                <a:solidFill>
                  <a:srgbClr val="75FFB3"/>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22" name="Freeform 40"/>
                <p:cNvSpPr>
                  <a:spLocks/>
                </p:cNvSpPr>
                <p:nvPr/>
              </p:nvSpPr>
              <p:spPr bwMode="auto">
                <a:xfrm>
                  <a:off x="1655" y="3203"/>
                  <a:ext cx="544" cy="907"/>
                </a:xfrm>
                <a:custGeom>
                  <a:avLst/>
                  <a:gdLst>
                    <a:gd name="T0" fmla="*/ 408 w 544"/>
                    <a:gd name="T1" fmla="*/ 0 h 907"/>
                    <a:gd name="T2" fmla="*/ 453 w 544"/>
                    <a:gd name="T3" fmla="*/ 91 h 907"/>
                    <a:gd name="T4" fmla="*/ 408 w 544"/>
                    <a:gd name="T5" fmla="*/ 136 h 907"/>
                    <a:gd name="T6" fmla="*/ 363 w 544"/>
                    <a:gd name="T7" fmla="*/ 136 h 907"/>
                    <a:gd name="T8" fmla="*/ 317 w 544"/>
                    <a:gd name="T9" fmla="*/ 227 h 907"/>
                    <a:gd name="T10" fmla="*/ 317 w 544"/>
                    <a:gd name="T11" fmla="*/ 272 h 907"/>
                    <a:gd name="T12" fmla="*/ 272 w 544"/>
                    <a:gd name="T13" fmla="*/ 272 h 907"/>
                    <a:gd name="T14" fmla="*/ 317 w 544"/>
                    <a:gd name="T15" fmla="*/ 318 h 907"/>
                    <a:gd name="T16" fmla="*/ 363 w 544"/>
                    <a:gd name="T17" fmla="*/ 409 h 907"/>
                    <a:gd name="T18" fmla="*/ 363 w 544"/>
                    <a:gd name="T19" fmla="*/ 454 h 907"/>
                    <a:gd name="T20" fmla="*/ 317 w 544"/>
                    <a:gd name="T21" fmla="*/ 499 h 907"/>
                    <a:gd name="T22" fmla="*/ 408 w 544"/>
                    <a:gd name="T23" fmla="*/ 545 h 907"/>
                    <a:gd name="T24" fmla="*/ 453 w 544"/>
                    <a:gd name="T25" fmla="*/ 590 h 907"/>
                    <a:gd name="T26" fmla="*/ 499 w 544"/>
                    <a:gd name="T27" fmla="*/ 590 h 907"/>
                    <a:gd name="T28" fmla="*/ 499 w 544"/>
                    <a:gd name="T29" fmla="*/ 635 h 907"/>
                    <a:gd name="T30" fmla="*/ 499 w 544"/>
                    <a:gd name="T31" fmla="*/ 726 h 907"/>
                    <a:gd name="T32" fmla="*/ 544 w 544"/>
                    <a:gd name="T33" fmla="*/ 771 h 907"/>
                    <a:gd name="T34" fmla="*/ 499 w 544"/>
                    <a:gd name="T35" fmla="*/ 817 h 907"/>
                    <a:gd name="T36" fmla="*/ 499 w 544"/>
                    <a:gd name="T37" fmla="*/ 907 h 907"/>
                    <a:gd name="T38" fmla="*/ 408 w 544"/>
                    <a:gd name="T39" fmla="*/ 862 h 907"/>
                    <a:gd name="T40" fmla="*/ 363 w 544"/>
                    <a:gd name="T41" fmla="*/ 907 h 907"/>
                    <a:gd name="T42" fmla="*/ 317 w 544"/>
                    <a:gd name="T43" fmla="*/ 817 h 907"/>
                    <a:gd name="T44" fmla="*/ 317 w 544"/>
                    <a:gd name="T45" fmla="*/ 726 h 907"/>
                    <a:gd name="T46" fmla="*/ 272 w 544"/>
                    <a:gd name="T47" fmla="*/ 635 h 907"/>
                    <a:gd name="T48" fmla="*/ 227 w 544"/>
                    <a:gd name="T49" fmla="*/ 590 h 907"/>
                    <a:gd name="T50" fmla="*/ 136 w 544"/>
                    <a:gd name="T51" fmla="*/ 499 h 907"/>
                    <a:gd name="T52" fmla="*/ 91 w 544"/>
                    <a:gd name="T53" fmla="*/ 454 h 907"/>
                    <a:gd name="T54" fmla="*/ 0 w 544"/>
                    <a:gd name="T55" fmla="*/ 409 h 907"/>
                    <a:gd name="T56" fmla="*/ 0 w 544"/>
                    <a:gd name="T57" fmla="*/ 91 h 907"/>
                    <a:gd name="T58" fmla="*/ 45 w 544"/>
                    <a:gd name="T59" fmla="*/ 46 h 907"/>
                    <a:gd name="T60" fmla="*/ 136 w 544"/>
                    <a:gd name="T61" fmla="*/ 0 h 907"/>
                    <a:gd name="T62" fmla="*/ 408 w 544"/>
                    <a:gd name="T63" fmla="*/ 0 h 9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4" h="907">
                      <a:moveTo>
                        <a:pt x="408" y="0"/>
                      </a:moveTo>
                      <a:lnTo>
                        <a:pt x="453" y="91"/>
                      </a:lnTo>
                      <a:lnTo>
                        <a:pt x="408" y="136"/>
                      </a:lnTo>
                      <a:lnTo>
                        <a:pt x="363" y="136"/>
                      </a:lnTo>
                      <a:lnTo>
                        <a:pt x="317" y="227"/>
                      </a:lnTo>
                      <a:lnTo>
                        <a:pt x="317" y="272"/>
                      </a:lnTo>
                      <a:lnTo>
                        <a:pt x="272" y="272"/>
                      </a:lnTo>
                      <a:lnTo>
                        <a:pt x="317" y="318"/>
                      </a:lnTo>
                      <a:lnTo>
                        <a:pt x="363" y="409"/>
                      </a:lnTo>
                      <a:lnTo>
                        <a:pt x="363" y="454"/>
                      </a:lnTo>
                      <a:lnTo>
                        <a:pt x="317" y="499"/>
                      </a:lnTo>
                      <a:lnTo>
                        <a:pt x="408" y="545"/>
                      </a:lnTo>
                      <a:lnTo>
                        <a:pt x="453" y="590"/>
                      </a:lnTo>
                      <a:lnTo>
                        <a:pt x="499" y="590"/>
                      </a:lnTo>
                      <a:lnTo>
                        <a:pt x="499" y="635"/>
                      </a:lnTo>
                      <a:lnTo>
                        <a:pt x="499" y="726"/>
                      </a:lnTo>
                      <a:lnTo>
                        <a:pt x="544" y="771"/>
                      </a:lnTo>
                      <a:lnTo>
                        <a:pt x="499" y="817"/>
                      </a:lnTo>
                      <a:lnTo>
                        <a:pt x="499" y="907"/>
                      </a:lnTo>
                      <a:lnTo>
                        <a:pt x="408" y="862"/>
                      </a:lnTo>
                      <a:lnTo>
                        <a:pt x="363" y="907"/>
                      </a:lnTo>
                      <a:lnTo>
                        <a:pt x="317" y="817"/>
                      </a:lnTo>
                      <a:lnTo>
                        <a:pt x="317" y="726"/>
                      </a:lnTo>
                      <a:lnTo>
                        <a:pt x="272" y="635"/>
                      </a:lnTo>
                      <a:lnTo>
                        <a:pt x="227" y="590"/>
                      </a:lnTo>
                      <a:lnTo>
                        <a:pt x="136" y="499"/>
                      </a:lnTo>
                      <a:lnTo>
                        <a:pt x="91" y="454"/>
                      </a:lnTo>
                      <a:lnTo>
                        <a:pt x="0" y="409"/>
                      </a:lnTo>
                      <a:lnTo>
                        <a:pt x="0" y="91"/>
                      </a:lnTo>
                      <a:lnTo>
                        <a:pt x="45" y="46"/>
                      </a:lnTo>
                      <a:lnTo>
                        <a:pt x="136" y="0"/>
                      </a:lnTo>
                      <a:lnTo>
                        <a:pt x="408" y="0"/>
                      </a:lnTo>
                      <a:close/>
                    </a:path>
                  </a:pathLst>
                </a:custGeom>
                <a:solidFill>
                  <a:srgbClr val="FFBDBF"/>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23" name="Freeform 41"/>
                <p:cNvSpPr>
                  <a:spLocks/>
                </p:cNvSpPr>
                <p:nvPr/>
              </p:nvSpPr>
              <p:spPr bwMode="auto">
                <a:xfrm>
                  <a:off x="1927" y="2583"/>
                  <a:ext cx="756" cy="1210"/>
                </a:xfrm>
                <a:custGeom>
                  <a:avLst/>
                  <a:gdLst>
                    <a:gd name="T0" fmla="*/ 678 w 756"/>
                    <a:gd name="T1" fmla="*/ 0 h 1210"/>
                    <a:gd name="T2" fmla="*/ 708 w 756"/>
                    <a:gd name="T3" fmla="*/ 75 h 1210"/>
                    <a:gd name="T4" fmla="*/ 680 w 756"/>
                    <a:gd name="T5" fmla="*/ 167 h 1210"/>
                    <a:gd name="T6" fmla="*/ 635 w 756"/>
                    <a:gd name="T7" fmla="*/ 212 h 1210"/>
                    <a:gd name="T8" fmla="*/ 635 w 756"/>
                    <a:gd name="T9" fmla="*/ 303 h 1210"/>
                    <a:gd name="T10" fmla="*/ 635 w 756"/>
                    <a:gd name="T11" fmla="*/ 348 h 1210"/>
                    <a:gd name="T12" fmla="*/ 590 w 756"/>
                    <a:gd name="T13" fmla="*/ 439 h 1210"/>
                    <a:gd name="T14" fmla="*/ 544 w 756"/>
                    <a:gd name="T15" fmla="*/ 530 h 1210"/>
                    <a:gd name="T16" fmla="*/ 499 w 756"/>
                    <a:gd name="T17" fmla="*/ 620 h 1210"/>
                    <a:gd name="T18" fmla="*/ 454 w 756"/>
                    <a:gd name="T19" fmla="*/ 711 h 1210"/>
                    <a:gd name="T20" fmla="*/ 363 w 756"/>
                    <a:gd name="T21" fmla="*/ 802 h 1210"/>
                    <a:gd name="T22" fmla="*/ 318 w 756"/>
                    <a:gd name="T23" fmla="*/ 892 h 1210"/>
                    <a:gd name="T24" fmla="*/ 272 w 756"/>
                    <a:gd name="T25" fmla="*/ 1029 h 1210"/>
                    <a:gd name="T26" fmla="*/ 227 w 756"/>
                    <a:gd name="T27" fmla="*/ 1119 h 1210"/>
                    <a:gd name="T28" fmla="*/ 181 w 756"/>
                    <a:gd name="T29" fmla="*/ 1165 h 1210"/>
                    <a:gd name="T30" fmla="*/ 227 w 756"/>
                    <a:gd name="T31" fmla="*/ 1210 h 1210"/>
                    <a:gd name="T32" fmla="*/ 181 w 756"/>
                    <a:gd name="T33" fmla="*/ 1210 h 1210"/>
                    <a:gd name="T34" fmla="*/ 136 w 756"/>
                    <a:gd name="T35" fmla="*/ 1165 h 1210"/>
                    <a:gd name="T36" fmla="*/ 45 w 756"/>
                    <a:gd name="T37" fmla="*/ 1119 h 1210"/>
                    <a:gd name="T38" fmla="*/ 91 w 756"/>
                    <a:gd name="T39" fmla="*/ 1074 h 1210"/>
                    <a:gd name="T40" fmla="*/ 91 w 756"/>
                    <a:gd name="T41" fmla="*/ 1029 h 1210"/>
                    <a:gd name="T42" fmla="*/ 45 w 756"/>
                    <a:gd name="T43" fmla="*/ 938 h 1210"/>
                    <a:gd name="T44" fmla="*/ 0 w 756"/>
                    <a:gd name="T45" fmla="*/ 892 h 1210"/>
                    <a:gd name="T46" fmla="*/ 45 w 756"/>
                    <a:gd name="T47" fmla="*/ 892 h 1210"/>
                    <a:gd name="T48" fmla="*/ 45 w 756"/>
                    <a:gd name="T49" fmla="*/ 847 h 1210"/>
                    <a:gd name="T50" fmla="*/ 91 w 756"/>
                    <a:gd name="T51" fmla="*/ 756 h 1210"/>
                    <a:gd name="T52" fmla="*/ 136 w 756"/>
                    <a:gd name="T53" fmla="*/ 756 h 1210"/>
                    <a:gd name="T54" fmla="*/ 181 w 756"/>
                    <a:gd name="T55" fmla="*/ 711 h 1210"/>
                    <a:gd name="T56" fmla="*/ 91 w 756"/>
                    <a:gd name="T57" fmla="*/ 530 h 1210"/>
                    <a:gd name="T58" fmla="*/ 91 w 756"/>
                    <a:gd name="T59" fmla="*/ 484 h 1210"/>
                    <a:gd name="T60" fmla="*/ 136 w 756"/>
                    <a:gd name="T61" fmla="*/ 439 h 1210"/>
                    <a:gd name="T62" fmla="*/ 136 w 756"/>
                    <a:gd name="T63" fmla="*/ 303 h 1210"/>
                    <a:gd name="T64" fmla="*/ 181 w 756"/>
                    <a:gd name="T65" fmla="*/ 212 h 1210"/>
                    <a:gd name="T66" fmla="*/ 272 w 756"/>
                    <a:gd name="T67" fmla="*/ 167 h 1210"/>
                    <a:gd name="T68" fmla="*/ 363 w 756"/>
                    <a:gd name="T69" fmla="*/ 257 h 1210"/>
                    <a:gd name="T70" fmla="*/ 454 w 756"/>
                    <a:gd name="T71" fmla="*/ 257 h 1210"/>
                    <a:gd name="T72" fmla="*/ 544 w 756"/>
                    <a:gd name="T73" fmla="*/ 348 h 1210"/>
                    <a:gd name="T74" fmla="*/ 544 w 756"/>
                    <a:gd name="T75" fmla="*/ 303 h 1210"/>
                    <a:gd name="T76" fmla="*/ 590 w 756"/>
                    <a:gd name="T77" fmla="*/ 167 h 1210"/>
                    <a:gd name="T78" fmla="*/ 635 w 756"/>
                    <a:gd name="T79" fmla="*/ 76 h 1210"/>
                    <a:gd name="T80" fmla="*/ 590 w 756"/>
                    <a:gd name="T81" fmla="*/ 31 h 1210"/>
                    <a:gd name="T82" fmla="*/ 680 w 756"/>
                    <a:gd name="T83" fmla="*/ 31 h 1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56" h="1210">
                      <a:moveTo>
                        <a:pt x="678" y="0"/>
                      </a:moveTo>
                      <a:cubicBezTo>
                        <a:pt x="729" y="81"/>
                        <a:pt x="756" y="78"/>
                        <a:pt x="708" y="75"/>
                      </a:cubicBezTo>
                      <a:lnTo>
                        <a:pt x="680" y="167"/>
                      </a:lnTo>
                      <a:lnTo>
                        <a:pt x="635" y="212"/>
                      </a:lnTo>
                      <a:lnTo>
                        <a:pt x="635" y="303"/>
                      </a:lnTo>
                      <a:lnTo>
                        <a:pt x="635" y="348"/>
                      </a:lnTo>
                      <a:lnTo>
                        <a:pt x="590" y="439"/>
                      </a:lnTo>
                      <a:lnTo>
                        <a:pt x="544" y="530"/>
                      </a:lnTo>
                      <a:lnTo>
                        <a:pt x="499" y="620"/>
                      </a:lnTo>
                      <a:lnTo>
                        <a:pt x="454" y="711"/>
                      </a:lnTo>
                      <a:lnTo>
                        <a:pt x="363" y="802"/>
                      </a:lnTo>
                      <a:lnTo>
                        <a:pt x="318" y="892"/>
                      </a:lnTo>
                      <a:lnTo>
                        <a:pt x="272" y="1029"/>
                      </a:lnTo>
                      <a:lnTo>
                        <a:pt x="227" y="1119"/>
                      </a:lnTo>
                      <a:lnTo>
                        <a:pt x="181" y="1165"/>
                      </a:lnTo>
                      <a:lnTo>
                        <a:pt x="227" y="1210"/>
                      </a:lnTo>
                      <a:lnTo>
                        <a:pt x="181" y="1210"/>
                      </a:lnTo>
                      <a:lnTo>
                        <a:pt x="136" y="1165"/>
                      </a:lnTo>
                      <a:lnTo>
                        <a:pt x="45" y="1119"/>
                      </a:lnTo>
                      <a:lnTo>
                        <a:pt x="91" y="1074"/>
                      </a:lnTo>
                      <a:lnTo>
                        <a:pt x="91" y="1029"/>
                      </a:lnTo>
                      <a:lnTo>
                        <a:pt x="45" y="938"/>
                      </a:lnTo>
                      <a:lnTo>
                        <a:pt x="0" y="892"/>
                      </a:lnTo>
                      <a:lnTo>
                        <a:pt x="45" y="892"/>
                      </a:lnTo>
                      <a:lnTo>
                        <a:pt x="45" y="847"/>
                      </a:lnTo>
                      <a:lnTo>
                        <a:pt x="91" y="756"/>
                      </a:lnTo>
                      <a:lnTo>
                        <a:pt x="136" y="756"/>
                      </a:lnTo>
                      <a:lnTo>
                        <a:pt x="181" y="711"/>
                      </a:lnTo>
                      <a:lnTo>
                        <a:pt x="91" y="530"/>
                      </a:lnTo>
                      <a:lnTo>
                        <a:pt x="91" y="484"/>
                      </a:lnTo>
                      <a:lnTo>
                        <a:pt x="136" y="439"/>
                      </a:lnTo>
                      <a:lnTo>
                        <a:pt x="136" y="303"/>
                      </a:lnTo>
                      <a:lnTo>
                        <a:pt x="181" y="212"/>
                      </a:lnTo>
                      <a:lnTo>
                        <a:pt x="272" y="167"/>
                      </a:lnTo>
                      <a:lnTo>
                        <a:pt x="363" y="257"/>
                      </a:lnTo>
                      <a:lnTo>
                        <a:pt x="454" y="257"/>
                      </a:lnTo>
                      <a:lnTo>
                        <a:pt x="544" y="348"/>
                      </a:lnTo>
                      <a:lnTo>
                        <a:pt x="544" y="303"/>
                      </a:lnTo>
                      <a:lnTo>
                        <a:pt x="590" y="167"/>
                      </a:lnTo>
                      <a:lnTo>
                        <a:pt x="635" y="76"/>
                      </a:lnTo>
                      <a:lnTo>
                        <a:pt x="590" y="31"/>
                      </a:lnTo>
                      <a:lnTo>
                        <a:pt x="680" y="31"/>
                      </a:lnTo>
                    </a:path>
                  </a:pathLst>
                </a:custGeom>
                <a:solidFill>
                  <a:srgbClr val="FFFFAB"/>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endParaRPr lang="zh-TW" altLang="en-US"/>
                </a:p>
              </p:txBody>
            </p:sp>
            <p:sp>
              <p:nvSpPr>
                <p:cNvPr id="16" name="Freeform 34"/>
                <p:cNvSpPr>
                  <a:spLocks/>
                </p:cNvSpPr>
                <p:nvPr/>
              </p:nvSpPr>
              <p:spPr bwMode="auto">
                <a:xfrm>
                  <a:off x="1700" y="1888"/>
                  <a:ext cx="726" cy="726"/>
                </a:xfrm>
                <a:custGeom>
                  <a:avLst/>
                  <a:gdLst>
                    <a:gd name="T0" fmla="*/ 46 w 726"/>
                    <a:gd name="T1" fmla="*/ 453 h 726"/>
                    <a:gd name="T2" fmla="*/ 91 w 726"/>
                    <a:gd name="T3" fmla="*/ 453 h 726"/>
                    <a:gd name="T4" fmla="*/ 46 w 726"/>
                    <a:gd name="T5" fmla="*/ 544 h 726"/>
                    <a:gd name="T6" fmla="*/ 46 w 726"/>
                    <a:gd name="T7" fmla="*/ 590 h 726"/>
                    <a:gd name="T8" fmla="*/ 136 w 726"/>
                    <a:gd name="T9" fmla="*/ 590 h 726"/>
                    <a:gd name="T10" fmla="*/ 182 w 726"/>
                    <a:gd name="T11" fmla="*/ 590 h 726"/>
                    <a:gd name="T12" fmla="*/ 272 w 726"/>
                    <a:gd name="T13" fmla="*/ 635 h 726"/>
                    <a:gd name="T14" fmla="*/ 272 w 726"/>
                    <a:gd name="T15" fmla="*/ 680 h 726"/>
                    <a:gd name="T16" fmla="*/ 318 w 726"/>
                    <a:gd name="T17" fmla="*/ 726 h 726"/>
                    <a:gd name="T18" fmla="*/ 454 w 726"/>
                    <a:gd name="T19" fmla="*/ 726 h 726"/>
                    <a:gd name="T20" fmla="*/ 499 w 726"/>
                    <a:gd name="T21" fmla="*/ 726 h 726"/>
                    <a:gd name="T22" fmla="*/ 545 w 726"/>
                    <a:gd name="T23" fmla="*/ 635 h 726"/>
                    <a:gd name="T24" fmla="*/ 590 w 726"/>
                    <a:gd name="T25" fmla="*/ 590 h 726"/>
                    <a:gd name="T26" fmla="*/ 635 w 726"/>
                    <a:gd name="T27" fmla="*/ 590 h 726"/>
                    <a:gd name="T28" fmla="*/ 635 w 726"/>
                    <a:gd name="T29" fmla="*/ 499 h 726"/>
                    <a:gd name="T30" fmla="*/ 635 w 726"/>
                    <a:gd name="T31" fmla="*/ 453 h 726"/>
                    <a:gd name="T32" fmla="*/ 590 w 726"/>
                    <a:gd name="T33" fmla="*/ 408 h 726"/>
                    <a:gd name="T34" fmla="*/ 681 w 726"/>
                    <a:gd name="T35" fmla="*/ 317 h 726"/>
                    <a:gd name="T36" fmla="*/ 681 w 726"/>
                    <a:gd name="T37" fmla="*/ 227 h 726"/>
                    <a:gd name="T38" fmla="*/ 635 w 726"/>
                    <a:gd name="T39" fmla="*/ 181 h 726"/>
                    <a:gd name="T40" fmla="*/ 726 w 726"/>
                    <a:gd name="T41" fmla="*/ 91 h 726"/>
                    <a:gd name="T42" fmla="*/ 590 w 726"/>
                    <a:gd name="T43" fmla="*/ 45 h 726"/>
                    <a:gd name="T44" fmla="*/ 545 w 726"/>
                    <a:gd name="T45" fmla="*/ 0 h 726"/>
                    <a:gd name="T46" fmla="*/ 454 w 726"/>
                    <a:gd name="T47" fmla="*/ 45 h 726"/>
                    <a:gd name="T48" fmla="*/ 408 w 726"/>
                    <a:gd name="T49" fmla="*/ 45 h 726"/>
                    <a:gd name="T50" fmla="*/ 363 w 726"/>
                    <a:gd name="T51" fmla="*/ 91 h 726"/>
                    <a:gd name="T52" fmla="*/ 318 w 726"/>
                    <a:gd name="T53" fmla="*/ 91 h 726"/>
                    <a:gd name="T54" fmla="*/ 272 w 726"/>
                    <a:gd name="T55" fmla="*/ 136 h 726"/>
                    <a:gd name="T56" fmla="*/ 227 w 726"/>
                    <a:gd name="T57" fmla="*/ 136 h 726"/>
                    <a:gd name="T58" fmla="*/ 182 w 726"/>
                    <a:gd name="T59" fmla="*/ 227 h 726"/>
                    <a:gd name="T60" fmla="*/ 136 w 726"/>
                    <a:gd name="T61" fmla="*/ 227 h 726"/>
                    <a:gd name="T62" fmla="*/ 46 w 726"/>
                    <a:gd name="T63" fmla="*/ 181 h 726"/>
                    <a:gd name="T64" fmla="*/ 0 w 726"/>
                    <a:gd name="T65" fmla="*/ 227 h 726"/>
                    <a:gd name="T66" fmla="*/ 46 w 726"/>
                    <a:gd name="T67" fmla="*/ 272 h 726"/>
                    <a:gd name="T68" fmla="*/ 46 w 726"/>
                    <a:gd name="T69" fmla="*/ 317 h 726"/>
                    <a:gd name="T70" fmla="*/ 0 w 726"/>
                    <a:gd name="T71" fmla="*/ 363 h 726"/>
                    <a:gd name="T72" fmla="*/ 91 w 726"/>
                    <a:gd name="T73" fmla="*/ 408 h 726"/>
                    <a:gd name="T74" fmla="*/ 91 w 726"/>
                    <a:gd name="T75" fmla="*/ 453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46" y="453"/>
                      </a:moveTo>
                      <a:lnTo>
                        <a:pt x="91" y="453"/>
                      </a:lnTo>
                      <a:lnTo>
                        <a:pt x="46" y="544"/>
                      </a:lnTo>
                      <a:lnTo>
                        <a:pt x="46" y="590"/>
                      </a:lnTo>
                      <a:lnTo>
                        <a:pt x="136" y="590"/>
                      </a:lnTo>
                      <a:lnTo>
                        <a:pt x="182" y="590"/>
                      </a:lnTo>
                      <a:lnTo>
                        <a:pt x="272" y="635"/>
                      </a:lnTo>
                      <a:lnTo>
                        <a:pt x="272" y="680"/>
                      </a:lnTo>
                      <a:lnTo>
                        <a:pt x="318" y="726"/>
                      </a:lnTo>
                      <a:lnTo>
                        <a:pt x="454" y="726"/>
                      </a:lnTo>
                      <a:lnTo>
                        <a:pt x="499" y="726"/>
                      </a:lnTo>
                      <a:lnTo>
                        <a:pt x="545" y="635"/>
                      </a:lnTo>
                      <a:lnTo>
                        <a:pt x="590" y="590"/>
                      </a:lnTo>
                      <a:lnTo>
                        <a:pt x="635" y="590"/>
                      </a:lnTo>
                      <a:lnTo>
                        <a:pt x="635" y="499"/>
                      </a:lnTo>
                      <a:lnTo>
                        <a:pt x="635" y="453"/>
                      </a:lnTo>
                      <a:lnTo>
                        <a:pt x="590" y="408"/>
                      </a:lnTo>
                      <a:lnTo>
                        <a:pt x="681" y="317"/>
                      </a:lnTo>
                      <a:lnTo>
                        <a:pt x="681" y="227"/>
                      </a:lnTo>
                      <a:lnTo>
                        <a:pt x="635" y="181"/>
                      </a:lnTo>
                      <a:lnTo>
                        <a:pt x="726" y="91"/>
                      </a:lnTo>
                      <a:lnTo>
                        <a:pt x="590" y="45"/>
                      </a:lnTo>
                      <a:lnTo>
                        <a:pt x="545" y="0"/>
                      </a:lnTo>
                      <a:lnTo>
                        <a:pt x="454" y="45"/>
                      </a:lnTo>
                      <a:lnTo>
                        <a:pt x="408" y="45"/>
                      </a:lnTo>
                      <a:lnTo>
                        <a:pt x="363" y="91"/>
                      </a:lnTo>
                      <a:lnTo>
                        <a:pt x="318" y="91"/>
                      </a:lnTo>
                      <a:lnTo>
                        <a:pt x="272" y="136"/>
                      </a:lnTo>
                      <a:lnTo>
                        <a:pt x="227" y="136"/>
                      </a:lnTo>
                      <a:lnTo>
                        <a:pt x="182" y="227"/>
                      </a:lnTo>
                      <a:lnTo>
                        <a:pt x="136" y="227"/>
                      </a:lnTo>
                      <a:lnTo>
                        <a:pt x="46" y="181"/>
                      </a:lnTo>
                      <a:lnTo>
                        <a:pt x="0" y="227"/>
                      </a:lnTo>
                      <a:lnTo>
                        <a:pt x="46" y="272"/>
                      </a:lnTo>
                      <a:lnTo>
                        <a:pt x="46" y="317"/>
                      </a:lnTo>
                      <a:lnTo>
                        <a:pt x="0" y="363"/>
                      </a:lnTo>
                      <a:lnTo>
                        <a:pt x="91" y="408"/>
                      </a:lnTo>
                      <a:lnTo>
                        <a:pt x="91" y="453"/>
                      </a:lnTo>
                    </a:path>
                  </a:pathLst>
                </a:custGeom>
                <a:solidFill>
                  <a:srgbClr val="B3FF9B"/>
                </a:solidFill>
                <a:ln w="9525" cap="flat" cmpd="sng">
                  <a:solidFill>
                    <a:srgbClr val="808000"/>
                  </a:solidFill>
                  <a:prstDash val="solid"/>
                  <a:round/>
                  <a:headEnd/>
                  <a:tailEnd/>
                </a:ln>
                <a:effectLst/>
                <a:extLst>
                  <a:ext uri="{AF507438-7753-43E0-B8FC-AC1667EBCBE1}">
                    <a14:hiddenEffects xmlns:a14="http://schemas.microsoft.com/office/drawing/2010/main">
                      <a:effectLst>
                        <a:outerShdw dist="53882" dir="2700000" algn="ctr" rotWithShape="0">
                          <a:schemeClr val="accent2">
                            <a:alpha val="50000"/>
                          </a:schemeClr>
                        </a:outerShdw>
                      </a:effectLst>
                    </a14:hiddenEffects>
                  </a:ext>
                </a:extLst>
              </p:spPr>
              <p:txBody>
                <a:bodyPr anchor="ctr"/>
                <a:lstStyle/>
                <a:p>
                  <a:r>
                    <a:rPr lang="en-US" altLang="zh-TW" sz="2000" dirty="0"/>
                    <a:t>TAIWAN</a:t>
                  </a:r>
                  <a:endParaRPr lang="zh-TW" altLang="en-US" sz="2000" dirty="0"/>
                </a:p>
              </p:txBody>
            </p:sp>
          </p:grpSp>
          <p:sp>
            <p:nvSpPr>
              <p:cNvPr id="3" name="手繪多邊形 2"/>
              <p:cNvSpPr/>
              <p:nvPr/>
            </p:nvSpPr>
            <p:spPr bwMode="auto">
              <a:xfrm>
                <a:off x="4071096" y="3640347"/>
                <a:ext cx="119904" cy="94891"/>
              </a:xfrm>
              <a:custGeom>
                <a:avLst/>
                <a:gdLst>
                  <a:gd name="connsiteX0" fmla="*/ 7650 w 119904"/>
                  <a:gd name="connsiteY0" fmla="*/ 0 h 94891"/>
                  <a:gd name="connsiteX1" fmla="*/ 7650 w 119904"/>
                  <a:gd name="connsiteY1" fmla="*/ 0 h 94891"/>
                  <a:gd name="connsiteX2" fmla="*/ 111167 w 119904"/>
                  <a:gd name="connsiteY2" fmla="*/ 8627 h 94891"/>
                  <a:gd name="connsiteX3" fmla="*/ 119794 w 119904"/>
                  <a:gd name="connsiteY3" fmla="*/ 34506 h 94891"/>
                  <a:gd name="connsiteX4" fmla="*/ 111167 w 119904"/>
                  <a:gd name="connsiteY4" fmla="*/ 77638 h 94891"/>
                  <a:gd name="connsiteX5" fmla="*/ 68035 w 119904"/>
                  <a:gd name="connsiteY5" fmla="*/ 86264 h 94891"/>
                  <a:gd name="connsiteX6" fmla="*/ 42156 w 119904"/>
                  <a:gd name="connsiteY6" fmla="*/ 94891 h 94891"/>
                  <a:gd name="connsiteX7" fmla="*/ 16277 w 119904"/>
                  <a:gd name="connsiteY7" fmla="*/ 86264 h 94891"/>
                  <a:gd name="connsiteX8" fmla="*/ 7650 w 119904"/>
                  <a:gd name="connsiteY8" fmla="*/ 0 h 9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04" h="94891">
                    <a:moveTo>
                      <a:pt x="7650" y="0"/>
                    </a:moveTo>
                    <a:lnTo>
                      <a:pt x="7650" y="0"/>
                    </a:lnTo>
                    <a:cubicBezTo>
                      <a:pt x="42156" y="2876"/>
                      <a:pt x="78073" y="-1556"/>
                      <a:pt x="111167" y="8627"/>
                    </a:cubicBezTo>
                    <a:cubicBezTo>
                      <a:pt x="119858" y="11301"/>
                      <a:pt x="119794" y="25413"/>
                      <a:pt x="119794" y="34506"/>
                    </a:cubicBezTo>
                    <a:cubicBezTo>
                      <a:pt x="119794" y="49168"/>
                      <a:pt x="121535" y="67270"/>
                      <a:pt x="111167" y="77638"/>
                    </a:cubicBezTo>
                    <a:cubicBezTo>
                      <a:pt x="100799" y="88006"/>
                      <a:pt x="82259" y="82708"/>
                      <a:pt x="68035" y="86264"/>
                    </a:cubicBezTo>
                    <a:cubicBezTo>
                      <a:pt x="59213" y="88469"/>
                      <a:pt x="50782" y="92015"/>
                      <a:pt x="42156" y="94891"/>
                    </a:cubicBezTo>
                    <a:cubicBezTo>
                      <a:pt x="33530" y="92015"/>
                      <a:pt x="23377" y="91944"/>
                      <a:pt x="16277" y="86264"/>
                    </a:cubicBezTo>
                    <a:cubicBezTo>
                      <a:pt x="-15331" y="60977"/>
                      <a:pt x="9088" y="14377"/>
                      <a:pt x="7650" y="0"/>
                    </a:cubicBezTo>
                    <a:close/>
                  </a:path>
                </a:pathLst>
              </a:custGeom>
              <a:solidFill>
                <a:schemeClr val="accent2">
                  <a:lumMod val="20000"/>
                  <a:lumOff val="80000"/>
                </a:schemeClr>
              </a:solidFill>
              <a:ln w="6350" cap="flat" cmpd="sng" algn="ctr">
                <a:solidFill>
                  <a:srgbClr val="808000"/>
                </a:solidFill>
                <a:prstDash val="solid"/>
                <a:round/>
                <a:headEnd type="none" w="med" len="med"/>
                <a:tailEnd type="none" w="med" len="med"/>
              </a:ln>
              <a:effectLst/>
              <a:extLst/>
            </p:spPr>
            <p:txBody>
              <a:bodyPr vert="horz" wrap="square" lIns="45720" tIns="44450" rIns="45720" bIns="44450" numCol="1" rtlCol="0" anchor="ctr" anchorCtr="1" compatLnSpc="1">
                <a:prstTxWarp prst="textNoShape">
                  <a:avLst/>
                </a:prstTxWarp>
              </a:bodyPr>
              <a:lstStyle/>
              <a:p>
                <a:pPr marL="0" marR="0" indent="0" algn="l" defTabSz="914400" rtl="0" eaLnBrk="0" fontAlgn="base" latinLnBrk="0" hangingPunct="0">
                  <a:lnSpc>
                    <a:spcPct val="85000"/>
                  </a:lnSpc>
                  <a:spcBef>
                    <a:spcPct val="30000"/>
                  </a:spcBef>
                  <a:spcAft>
                    <a:spcPct val="0"/>
                  </a:spcAft>
                  <a:buClrTx/>
                  <a:buSzTx/>
                  <a:buFont typeface="Wingdings" pitchFamily="2" charset="2"/>
                  <a:buChar char="Ø"/>
                  <a:tabLst/>
                </a:pPr>
                <a:endParaRPr kumimoji="0" lang="zh-TW" altLang="en-US" sz="1600" b="0" i="0" u="none" strike="noStrike" cap="none" normalizeH="0" baseline="0">
                  <a:ln>
                    <a:noFill/>
                  </a:ln>
                  <a:solidFill>
                    <a:schemeClr val="tx1"/>
                  </a:solidFill>
                  <a:effectLst/>
                  <a:latin typeface="Arial" charset="0"/>
                  <a:ea typeface="標楷體" pitchFamily="65" charset="-120"/>
                  <a:cs typeface="Times New Roman" pitchFamily="18" charset="0"/>
                </a:endParaRPr>
              </a:p>
            </p:txBody>
          </p:sp>
          <p:sp>
            <p:nvSpPr>
              <p:cNvPr id="28" name="手繪多邊形 27"/>
              <p:cNvSpPr/>
              <p:nvPr/>
            </p:nvSpPr>
            <p:spPr bwMode="auto">
              <a:xfrm>
                <a:off x="4131048" y="3735238"/>
                <a:ext cx="212352" cy="150961"/>
              </a:xfrm>
              <a:custGeom>
                <a:avLst/>
                <a:gdLst>
                  <a:gd name="connsiteX0" fmla="*/ 7650 w 119904"/>
                  <a:gd name="connsiteY0" fmla="*/ 0 h 94891"/>
                  <a:gd name="connsiteX1" fmla="*/ 7650 w 119904"/>
                  <a:gd name="connsiteY1" fmla="*/ 0 h 94891"/>
                  <a:gd name="connsiteX2" fmla="*/ 111167 w 119904"/>
                  <a:gd name="connsiteY2" fmla="*/ 8627 h 94891"/>
                  <a:gd name="connsiteX3" fmla="*/ 119794 w 119904"/>
                  <a:gd name="connsiteY3" fmla="*/ 34506 h 94891"/>
                  <a:gd name="connsiteX4" fmla="*/ 111167 w 119904"/>
                  <a:gd name="connsiteY4" fmla="*/ 77638 h 94891"/>
                  <a:gd name="connsiteX5" fmla="*/ 68035 w 119904"/>
                  <a:gd name="connsiteY5" fmla="*/ 86264 h 94891"/>
                  <a:gd name="connsiteX6" fmla="*/ 42156 w 119904"/>
                  <a:gd name="connsiteY6" fmla="*/ 94891 h 94891"/>
                  <a:gd name="connsiteX7" fmla="*/ 16277 w 119904"/>
                  <a:gd name="connsiteY7" fmla="*/ 86264 h 94891"/>
                  <a:gd name="connsiteX8" fmla="*/ 7650 w 119904"/>
                  <a:gd name="connsiteY8" fmla="*/ 0 h 9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04" h="94891">
                    <a:moveTo>
                      <a:pt x="7650" y="0"/>
                    </a:moveTo>
                    <a:lnTo>
                      <a:pt x="7650" y="0"/>
                    </a:lnTo>
                    <a:cubicBezTo>
                      <a:pt x="42156" y="2876"/>
                      <a:pt x="78073" y="-1556"/>
                      <a:pt x="111167" y="8627"/>
                    </a:cubicBezTo>
                    <a:cubicBezTo>
                      <a:pt x="119858" y="11301"/>
                      <a:pt x="119794" y="25413"/>
                      <a:pt x="119794" y="34506"/>
                    </a:cubicBezTo>
                    <a:cubicBezTo>
                      <a:pt x="119794" y="49168"/>
                      <a:pt x="121535" y="67270"/>
                      <a:pt x="111167" y="77638"/>
                    </a:cubicBezTo>
                    <a:cubicBezTo>
                      <a:pt x="100799" y="88006"/>
                      <a:pt x="82259" y="82708"/>
                      <a:pt x="68035" y="86264"/>
                    </a:cubicBezTo>
                    <a:cubicBezTo>
                      <a:pt x="59213" y="88469"/>
                      <a:pt x="50782" y="92015"/>
                      <a:pt x="42156" y="94891"/>
                    </a:cubicBezTo>
                    <a:cubicBezTo>
                      <a:pt x="33530" y="92015"/>
                      <a:pt x="23377" y="91944"/>
                      <a:pt x="16277" y="86264"/>
                    </a:cubicBezTo>
                    <a:cubicBezTo>
                      <a:pt x="-15331" y="60977"/>
                      <a:pt x="9088" y="14377"/>
                      <a:pt x="7650" y="0"/>
                    </a:cubicBezTo>
                    <a:close/>
                  </a:path>
                </a:pathLst>
              </a:custGeom>
              <a:solidFill>
                <a:schemeClr val="accent2">
                  <a:lumMod val="20000"/>
                  <a:lumOff val="80000"/>
                </a:schemeClr>
              </a:solidFill>
              <a:ln w="6350" cap="flat" cmpd="sng" algn="ctr">
                <a:solidFill>
                  <a:srgbClr val="808000"/>
                </a:solidFill>
                <a:prstDash val="solid"/>
                <a:round/>
                <a:headEnd type="none" w="med" len="med"/>
                <a:tailEnd type="none" w="med" len="med"/>
              </a:ln>
              <a:effectLst/>
              <a:extLst/>
            </p:spPr>
            <p:txBody>
              <a:bodyPr vert="horz" wrap="square" lIns="45720" tIns="44450" rIns="45720" bIns="44450" numCol="1" rtlCol="0" anchor="ctr" anchorCtr="1" compatLnSpc="1">
                <a:prstTxWarp prst="textNoShape">
                  <a:avLst/>
                </a:prstTxWarp>
              </a:bodyPr>
              <a:lstStyle/>
              <a:p>
                <a:pPr marL="0" marR="0" indent="0" algn="l" defTabSz="914400" rtl="0" eaLnBrk="0" fontAlgn="base" latinLnBrk="0" hangingPunct="0">
                  <a:lnSpc>
                    <a:spcPct val="85000"/>
                  </a:lnSpc>
                  <a:spcBef>
                    <a:spcPct val="30000"/>
                  </a:spcBef>
                  <a:spcAft>
                    <a:spcPct val="0"/>
                  </a:spcAft>
                  <a:buClrTx/>
                  <a:buSzTx/>
                  <a:buFont typeface="Wingdings" pitchFamily="2" charset="2"/>
                  <a:buChar char="Ø"/>
                  <a:tabLst/>
                </a:pPr>
                <a:endParaRPr kumimoji="0" lang="zh-TW" altLang="en-US" sz="1600" b="0" i="0" u="none" strike="noStrike" cap="none" normalizeH="0" baseline="0">
                  <a:ln>
                    <a:noFill/>
                  </a:ln>
                  <a:solidFill>
                    <a:schemeClr val="tx1"/>
                  </a:solidFill>
                  <a:effectLst/>
                  <a:latin typeface="Arial" charset="0"/>
                  <a:ea typeface="標楷體" pitchFamily="65" charset="-120"/>
                  <a:cs typeface="Times New Roman" pitchFamily="18" charset="0"/>
                </a:endParaRPr>
              </a:p>
            </p:txBody>
          </p:sp>
          <p:sp>
            <p:nvSpPr>
              <p:cNvPr id="29" name="手繪多邊形 28"/>
              <p:cNvSpPr/>
              <p:nvPr/>
            </p:nvSpPr>
            <p:spPr bwMode="auto">
              <a:xfrm>
                <a:off x="4003412" y="3715110"/>
                <a:ext cx="45719" cy="96329"/>
              </a:xfrm>
              <a:custGeom>
                <a:avLst/>
                <a:gdLst>
                  <a:gd name="connsiteX0" fmla="*/ 7650 w 119904"/>
                  <a:gd name="connsiteY0" fmla="*/ 0 h 94891"/>
                  <a:gd name="connsiteX1" fmla="*/ 7650 w 119904"/>
                  <a:gd name="connsiteY1" fmla="*/ 0 h 94891"/>
                  <a:gd name="connsiteX2" fmla="*/ 111167 w 119904"/>
                  <a:gd name="connsiteY2" fmla="*/ 8627 h 94891"/>
                  <a:gd name="connsiteX3" fmla="*/ 119794 w 119904"/>
                  <a:gd name="connsiteY3" fmla="*/ 34506 h 94891"/>
                  <a:gd name="connsiteX4" fmla="*/ 111167 w 119904"/>
                  <a:gd name="connsiteY4" fmla="*/ 77638 h 94891"/>
                  <a:gd name="connsiteX5" fmla="*/ 68035 w 119904"/>
                  <a:gd name="connsiteY5" fmla="*/ 86264 h 94891"/>
                  <a:gd name="connsiteX6" fmla="*/ 42156 w 119904"/>
                  <a:gd name="connsiteY6" fmla="*/ 94891 h 94891"/>
                  <a:gd name="connsiteX7" fmla="*/ 16277 w 119904"/>
                  <a:gd name="connsiteY7" fmla="*/ 86264 h 94891"/>
                  <a:gd name="connsiteX8" fmla="*/ 7650 w 119904"/>
                  <a:gd name="connsiteY8" fmla="*/ 0 h 9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04" h="94891">
                    <a:moveTo>
                      <a:pt x="7650" y="0"/>
                    </a:moveTo>
                    <a:lnTo>
                      <a:pt x="7650" y="0"/>
                    </a:lnTo>
                    <a:cubicBezTo>
                      <a:pt x="42156" y="2876"/>
                      <a:pt x="78073" y="-1556"/>
                      <a:pt x="111167" y="8627"/>
                    </a:cubicBezTo>
                    <a:cubicBezTo>
                      <a:pt x="119858" y="11301"/>
                      <a:pt x="119794" y="25413"/>
                      <a:pt x="119794" y="34506"/>
                    </a:cubicBezTo>
                    <a:cubicBezTo>
                      <a:pt x="119794" y="49168"/>
                      <a:pt x="121535" y="67270"/>
                      <a:pt x="111167" y="77638"/>
                    </a:cubicBezTo>
                    <a:cubicBezTo>
                      <a:pt x="100799" y="88006"/>
                      <a:pt x="82259" y="82708"/>
                      <a:pt x="68035" y="86264"/>
                    </a:cubicBezTo>
                    <a:cubicBezTo>
                      <a:pt x="59213" y="88469"/>
                      <a:pt x="50782" y="92015"/>
                      <a:pt x="42156" y="94891"/>
                    </a:cubicBezTo>
                    <a:cubicBezTo>
                      <a:pt x="33530" y="92015"/>
                      <a:pt x="23377" y="91944"/>
                      <a:pt x="16277" y="86264"/>
                    </a:cubicBezTo>
                    <a:cubicBezTo>
                      <a:pt x="-15331" y="60977"/>
                      <a:pt x="9088" y="14377"/>
                      <a:pt x="7650" y="0"/>
                    </a:cubicBezTo>
                    <a:close/>
                  </a:path>
                </a:pathLst>
              </a:custGeom>
              <a:solidFill>
                <a:schemeClr val="accent2">
                  <a:lumMod val="20000"/>
                  <a:lumOff val="80000"/>
                </a:schemeClr>
              </a:solidFill>
              <a:ln w="6350" cap="flat" cmpd="sng" algn="ctr">
                <a:solidFill>
                  <a:srgbClr val="808000"/>
                </a:solidFill>
                <a:prstDash val="solid"/>
                <a:round/>
                <a:headEnd type="none" w="med" len="med"/>
                <a:tailEnd type="none" w="med" len="med"/>
              </a:ln>
              <a:effectLst/>
              <a:extLst/>
            </p:spPr>
            <p:txBody>
              <a:bodyPr vert="horz" wrap="square" lIns="45720" tIns="44450" rIns="45720" bIns="44450" numCol="1" rtlCol="0" anchor="ctr" anchorCtr="1" compatLnSpc="1">
                <a:prstTxWarp prst="textNoShape">
                  <a:avLst/>
                </a:prstTxWarp>
              </a:bodyPr>
              <a:lstStyle/>
              <a:p>
                <a:pPr marL="0" marR="0" indent="0" algn="l" defTabSz="914400" rtl="0" eaLnBrk="0" fontAlgn="base" latinLnBrk="0" hangingPunct="0">
                  <a:lnSpc>
                    <a:spcPct val="85000"/>
                  </a:lnSpc>
                  <a:spcBef>
                    <a:spcPct val="30000"/>
                  </a:spcBef>
                  <a:spcAft>
                    <a:spcPct val="0"/>
                  </a:spcAft>
                  <a:buClrTx/>
                  <a:buSzTx/>
                  <a:buFont typeface="Wingdings" pitchFamily="2" charset="2"/>
                  <a:buChar char="Ø"/>
                  <a:tabLst/>
                </a:pPr>
                <a:endParaRPr kumimoji="0" lang="zh-TW" altLang="en-US" sz="1600" b="0" i="0" u="none" strike="noStrike" cap="none" normalizeH="0" baseline="0">
                  <a:ln>
                    <a:noFill/>
                  </a:ln>
                  <a:solidFill>
                    <a:schemeClr val="tx1"/>
                  </a:solidFill>
                  <a:effectLst/>
                  <a:latin typeface="Arial" charset="0"/>
                  <a:ea typeface="標楷體" pitchFamily="65" charset="-120"/>
                  <a:cs typeface="Times New Roman" pitchFamily="18" charset="0"/>
                </a:endParaRPr>
              </a:p>
            </p:txBody>
          </p:sp>
        </p:grpSp>
        <p:sp>
          <p:nvSpPr>
            <p:cNvPr id="31" name="Freeform 7"/>
            <p:cNvSpPr>
              <a:spLocks/>
            </p:cNvSpPr>
            <p:nvPr/>
          </p:nvSpPr>
          <p:spPr bwMode="auto">
            <a:xfrm>
              <a:off x="7176448" y="1385248"/>
              <a:ext cx="370764" cy="356664"/>
            </a:xfrm>
            <a:custGeom>
              <a:avLst/>
              <a:gdLst>
                <a:gd name="T0" fmla="*/ 37 w 747"/>
                <a:gd name="T1" fmla="*/ 25 h 736"/>
                <a:gd name="T2" fmla="*/ 65 w 747"/>
                <a:gd name="T3" fmla="*/ 4 h 736"/>
                <a:gd name="T4" fmla="*/ 71 w 747"/>
                <a:gd name="T5" fmla="*/ 0 h 736"/>
                <a:gd name="T6" fmla="*/ 100 w 747"/>
                <a:gd name="T7" fmla="*/ 12 h 736"/>
                <a:gd name="T8" fmla="*/ 108 w 747"/>
                <a:gd name="T9" fmla="*/ 53 h 736"/>
                <a:gd name="T10" fmla="*/ 139 w 747"/>
                <a:gd name="T11" fmla="*/ 65 h 736"/>
                <a:gd name="T12" fmla="*/ 135 w 747"/>
                <a:gd name="T13" fmla="*/ 84 h 736"/>
                <a:gd name="T14" fmla="*/ 149 w 747"/>
                <a:gd name="T15" fmla="*/ 106 h 736"/>
                <a:gd name="T16" fmla="*/ 116 w 747"/>
                <a:gd name="T17" fmla="*/ 118 h 736"/>
                <a:gd name="T18" fmla="*/ 122 w 747"/>
                <a:gd name="T19" fmla="*/ 137 h 736"/>
                <a:gd name="T20" fmla="*/ 120 w 747"/>
                <a:gd name="T21" fmla="*/ 147 h 736"/>
                <a:gd name="T22" fmla="*/ 86 w 747"/>
                <a:gd name="T23" fmla="*/ 145 h 736"/>
                <a:gd name="T24" fmla="*/ 69 w 747"/>
                <a:gd name="T25" fmla="*/ 126 h 736"/>
                <a:gd name="T26" fmla="*/ 37 w 747"/>
                <a:gd name="T27" fmla="*/ 114 h 736"/>
                <a:gd name="T28" fmla="*/ 27 w 747"/>
                <a:gd name="T29" fmla="*/ 102 h 736"/>
                <a:gd name="T30" fmla="*/ 45 w 747"/>
                <a:gd name="T31" fmla="*/ 77 h 736"/>
                <a:gd name="T32" fmla="*/ 18 w 747"/>
                <a:gd name="T33" fmla="*/ 57 h 736"/>
                <a:gd name="T34" fmla="*/ 0 w 747"/>
                <a:gd name="T35" fmla="*/ 35 h 736"/>
                <a:gd name="T36" fmla="*/ 37 w 747"/>
                <a:gd name="T37" fmla="*/ 25 h 7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7" h="736">
                  <a:moveTo>
                    <a:pt x="184" y="123"/>
                  </a:moveTo>
                  <a:lnTo>
                    <a:pt x="327" y="21"/>
                  </a:lnTo>
                  <a:lnTo>
                    <a:pt x="358" y="0"/>
                  </a:lnTo>
                  <a:lnTo>
                    <a:pt x="502" y="61"/>
                  </a:lnTo>
                  <a:lnTo>
                    <a:pt x="542" y="265"/>
                  </a:lnTo>
                  <a:lnTo>
                    <a:pt x="695" y="327"/>
                  </a:lnTo>
                  <a:lnTo>
                    <a:pt x="675" y="419"/>
                  </a:lnTo>
                  <a:lnTo>
                    <a:pt x="747" y="531"/>
                  </a:lnTo>
                  <a:lnTo>
                    <a:pt x="583" y="592"/>
                  </a:lnTo>
                  <a:lnTo>
                    <a:pt x="614" y="685"/>
                  </a:lnTo>
                  <a:lnTo>
                    <a:pt x="604" y="736"/>
                  </a:lnTo>
                  <a:lnTo>
                    <a:pt x="430" y="726"/>
                  </a:lnTo>
                  <a:lnTo>
                    <a:pt x="347" y="633"/>
                  </a:lnTo>
                  <a:lnTo>
                    <a:pt x="184" y="572"/>
                  </a:lnTo>
                  <a:lnTo>
                    <a:pt x="133" y="510"/>
                  </a:lnTo>
                  <a:lnTo>
                    <a:pt x="225" y="388"/>
                  </a:lnTo>
                  <a:lnTo>
                    <a:pt x="92" y="286"/>
                  </a:lnTo>
                  <a:lnTo>
                    <a:pt x="0" y="174"/>
                  </a:lnTo>
                  <a:lnTo>
                    <a:pt x="184" y="123"/>
                  </a:lnTo>
                  <a:close/>
                </a:path>
              </a:pathLst>
            </a:custGeom>
            <a:gradFill rotWithShape="1">
              <a:gsLst>
                <a:gs pos="0">
                  <a:srgbClr val="CCFF99"/>
                </a:gs>
                <a:gs pos="100000">
                  <a:schemeClr val="bg1"/>
                </a:gs>
              </a:gsLst>
              <a:lin ang="2700000" scaled="1"/>
            </a:gradFill>
            <a:ln w="9525">
              <a:solidFill>
                <a:srgbClr val="808000"/>
              </a:solidFill>
              <a:round/>
              <a:headEnd/>
              <a:tailEnd/>
            </a:ln>
          </p:spPr>
          <p:txBody>
            <a:bodyPr/>
            <a:lstStyle/>
            <a:p>
              <a:endParaRPr lang="zh-TW" altLang="en-US"/>
            </a:p>
          </p:txBody>
        </p:sp>
      </p:grpSp>
    </p:spTree>
    <p:extLst>
      <p:ext uri="{BB962C8B-B14F-4D97-AF65-F5344CB8AC3E}">
        <p14:creationId xmlns:p14="http://schemas.microsoft.com/office/powerpoint/2010/main" val="16832241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8AEF8D-B104-48BD-A006-0CA4496CDC5B}"/>
              </a:ext>
            </a:extLst>
          </p:cNvPr>
          <p:cNvSpPr>
            <a:spLocks noGrp="1"/>
          </p:cNvSpPr>
          <p:nvPr>
            <p:ph type="title"/>
          </p:nvPr>
        </p:nvSpPr>
        <p:spPr>
          <a:xfrm>
            <a:off x="467544" y="2814029"/>
            <a:ext cx="8208911" cy="633412"/>
          </a:xfrm>
        </p:spPr>
        <p:txBody>
          <a:bodyPr/>
          <a:lstStyle/>
          <a:p>
            <a:r>
              <a:rPr lang="zh-TW" altLang="en-US" sz="3600" dirty="0">
                <a:solidFill>
                  <a:schemeClr val="accent6"/>
                </a:solidFill>
              </a:rPr>
              <a:t>其他相關發展</a:t>
            </a:r>
          </a:p>
        </p:txBody>
      </p:sp>
    </p:spTree>
    <p:extLst>
      <p:ext uri="{BB962C8B-B14F-4D97-AF65-F5344CB8AC3E}">
        <p14:creationId xmlns:p14="http://schemas.microsoft.com/office/powerpoint/2010/main" val="55197291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205CD6-BB4F-4AE1-95DA-B914AB0DD2C9}"/>
              </a:ext>
            </a:extLst>
          </p:cNvPr>
          <p:cNvSpPr>
            <a:spLocks noGrp="1"/>
          </p:cNvSpPr>
          <p:nvPr>
            <p:ph type="title"/>
          </p:nvPr>
        </p:nvSpPr>
        <p:spPr/>
        <p:txBody>
          <a:bodyPr/>
          <a:lstStyle/>
          <a:p>
            <a:r>
              <a:rPr lang="zh-TW" altLang="en-US" dirty="0"/>
              <a:t>日本自駕發展新預定時程</a:t>
            </a:r>
            <a:br>
              <a:rPr lang="en-US" altLang="zh-TW" dirty="0"/>
            </a:br>
            <a:r>
              <a:rPr lang="en-US" altLang="zh-TW" sz="1800" dirty="0">
                <a:solidFill>
                  <a:schemeClr val="accent6"/>
                </a:solidFill>
              </a:rPr>
              <a:t>-</a:t>
            </a:r>
            <a:r>
              <a:rPr lang="zh-TW" altLang="en-US" sz="1800" dirty="0">
                <a:solidFill>
                  <a:schemeClr val="accent6"/>
                </a:solidFill>
              </a:rPr>
              <a:t>與美國相比時程落後</a:t>
            </a:r>
            <a:r>
              <a:rPr lang="en-US" altLang="zh-TW" sz="1800" dirty="0">
                <a:solidFill>
                  <a:schemeClr val="accent6"/>
                </a:solidFill>
              </a:rPr>
              <a:t>-</a:t>
            </a:r>
            <a:endParaRPr lang="zh-TW" altLang="en-US" dirty="0">
              <a:solidFill>
                <a:schemeClr val="accent6"/>
              </a:solidFill>
            </a:endParaRPr>
          </a:p>
        </p:txBody>
      </p:sp>
      <p:sp>
        <p:nvSpPr>
          <p:cNvPr id="26" name="矩形 25">
            <a:extLst>
              <a:ext uri="{FF2B5EF4-FFF2-40B4-BE49-F238E27FC236}">
                <a16:creationId xmlns:a16="http://schemas.microsoft.com/office/drawing/2014/main" id="{B72FB4CF-8836-4719-BA20-D53AB3BA62FB}"/>
              </a:ext>
            </a:extLst>
          </p:cNvPr>
          <p:cNvSpPr/>
          <p:nvPr/>
        </p:nvSpPr>
        <p:spPr>
          <a:xfrm>
            <a:off x="139869" y="6283885"/>
            <a:ext cx="8824619" cy="461665"/>
          </a:xfrm>
          <a:prstGeom prst="rect">
            <a:avLst/>
          </a:prstGeom>
        </p:spPr>
        <p:txBody>
          <a:bodyPr wrap="square">
            <a:spAutoFit/>
          </a:bodyPr>
          <a:lstStyle/>
          <a:p>
            <a:pPr marL="171450" indent="-171450">
              <a:buFont typeface="Arial" panose="020B0604020202020204" pitchFamily="34" charset="0"/>
              <a:buChar char="•"/>
            </a:pPr>
            <a:r>
              <a:rPr lang="zh-TW" altLang="en-US" sz="1200" dirty="0">
                <a:solidFill>
                  <a:schemeClr val="accent6"/>
                </a:solidFill>
                <a:latin typeface="+mj-ea"/>
                <a:ea typeface="+mj-ea"/>
              </a:rPr>
              <a:t>為實現</a:t>
            </a:r>
            <a:r>
              <a:rPr lang="en-US" altLang="zh-TW" sz="1200" dirty="0">
                <a:solidFill>
                  <a:schemeClr val="accent6"/>
                </a:solidFill>
                <a:latin typeface="+mj-ea"/>
                <a:ea typeface="+mj-ea"/>
              </a:rPr>
              <a:t>Level 4</a:t>
            </a:r>
            <a:r>
              <a:rPr lang="zh-TW" altLang="en-US" sz="1200" dirty="0">
                <a:solidFill>
                  <a:schemeClr val="accent6"/>
                </a:solidFill>
                <a:latin typeface="+mj-ea"/>
                <a:ea typeface="+mj-ea"/>
              </a:rPr>
              <a:t>自駕，將在技術和商業化方面對系統和基礎設施進行補強，並先從簡單場景實現商業化，再擴展到複雜場景</a:t>
            </a:r>
          </a:p>
          <a:p>
            <a:pPr marL="171450" indent="-171450">
              <a:buFont typeface="Arial" panose="020B0604020202020204" pitchFamily="34" charset="0"/>
              <a:buChar char="•"/>
            </a:pPr>
            <a:r>
              <a:rPr lang="zh-TW" altLang="en-US" sz="1200" dirty="0">
                <a:solidFill>
                  <a:schemeClr val="accent6"/>
                </a:solidFill>
                <a:latin typeface="+mj-ea"/>
                <a:ea typeface="+mj-ea"/>
              </a:rPr>
              <a:t>為了要超越駕駛環境的複雜性，需要在軟硬體技術上強化，並確定服務區域與功能以實現預期目標</a:t>
            </a:r>
          </a:p>
        </p:txBody>
      </p:sp>
      <p:sp>
        <p:nvSpPr>
          <p:cNvPr id="27" name="矩形 26">
            <a:extLst>
              <a:ext uri="{FF2B5EF4-FFF2-40B4-BE49-F238E27FC236}">
                <a16:creationId xmlns:a16="http://schemas.microsoft.com/office/drawing/2014/main" id="{44B77086-747E-4809-9E41-B3426CE8A9DE}"/>
              </a:ext>
            </a:extLst>
          </p:cNvPr>
          <p:cNvSpPr/>
          <p:nvPr/>
        </p:nvSpPr>
        <p:spPr>
          <a:xfrm>
            <a:off x="25528" y="6645750"/>
            <a:ext cx="2403222" cy="253916"/>
          </a:xfrm>
          <a:prstGeom prst="rect">
            <a:avLst/>
          </a:prstGeom>
        </p:spPr>
        <p:txBody>
          <a:bodyPr wrap="none">
            <a:spAutoFit/>
          </a:bodyPr>
          <a:lstStyle/>
          <a:p>
            <a:r>
              <a:rPr lang="zh-TW" altLang="en-US" sz="1050" b="0" dirty="0">
                <a:solidFill>
                  <a:schemeClr val="accent6"/>
                </a:solidFill>
                <a:latin typeface="+mj-ea"/>
              </a:rPr>
              <a:t>資料來源</a:t>
            </a:r>
            <a:r>
              <a:rPr lang="en-US" altLang="zh-TW" sz="1050" b="0" dirty="0">
                <a:solidFill>
                  <a:schemeClr val="accent6"/>
                </a:solidFill>
                <a:latin typeface="+mj-ea"/>
              </a:rPr>
              <a:t>:</a:t>
            </a:r>
            <a:r>
              <a:rPr lang="zh-TW" altLang="en-US" sz="1050" b="0" dirty="0">
                <a:solidFill>
                  <a:schemeClr val="accent6"/>
                </a:solidFill>
                <a:latin typeface="+mj-ea"/>
              </a:rPr>
              <a:t> 日本自動駕駛商業化檢討會</a:t>
            </a:r>
            <a:endParaRPr lang="zh-TW" altLang="en-US" sz="1050" b="0" dirty="0"/>
          </a:p>
        </p:txBody>
      </p:sp>
      <p:grpSp>
        <p:nvGrpSpPr>
          <p:cNvPr id="41" name="群組 40">
            <a:extLst>
              <a:ext uri="{FF2B5EF4-FFF2-40B4-BE49-F238E27FC236}">
                <a16:creationId xmlns:a16="http://schemas.microsoft.com/office/drawing/2014/main" id="{4896A4AF-0A70-4AC3-949B-E4C2852878F1}"/>
              </a:ext>
            </a:extLst>
          </p:cNvPr>
          <p:cNvGrpSpPr/>
          <p:nvPr/>
        </p:nvGrpSpPr>
        <p:grpSpPr>
          <a:xfrm>
            <a:off x="65279" y="750013"/>
            <a:ext cx="8989253" cy="5450269"/>
            <a:chOff x="65279" y="750013"/>
            <a:chExt cx="8989253" cy="5450269"/>
          </a:xfrm>
        </p:grpSpPr>
        <p:grpSp>
          <p:nvGrpSpPr>
            <p:cNvPr id="28" name="群組 27">
              <a:extLst>
                <a:ext uri="{FF2B5EF4-FFF2-40B4-BE49-F238E27FC236}">
                  <a16:creationId xmlns:a16="http://schemas.microsoft.com/office/drawing/2014/main" id="{E09B706D-2753-4FFD-A78D-B34260AE86BC}"/>
                </a:ext>
              </a:extLst>
            </p:cNvPr>
            <p:cNvGrpSpPr/>
            <p:nvPr/>
          </p:nvGrpSpPr>
          <p:grpSpPr>
            <a:xfrm>
              <a:off x="65279" y="750013"/>
              <a:ext cx="8989253" cy="5450269"/>
              <a:chOff x="65279" y="750013"/>
              <a:chExt cx="8989253" cy="5450269"/>
            </a:xfrm>
          </p:grpSpPr>
          <p:cxnSp>
            <p:nvCxnSpPr>
              <p:cNvPr id="7" name="直線單箭頭接點 6">
                <a:extLst>
                  <a:ext uri="{FF2B5EF4-FFF2-40B4-BE49-F238E27FC236}">
                    <a16:creationId xmlns:a16="http://schemas.microsoft.com/office/drawing/2014/main" id="{82D8BE2B-5CCA-4939-8574-59B6B3026F43}"/>
                  </a:ext>
                </a:extLst>
              </p:cNvPr>
              <p:cNvCxnSpPr/>
              <p:nvPr/>
            </p:nvCxnSpPr>
            <p:spPr bwMode="auto">
              <a:xfrm>
                <a:off x="971600" y="1052736"/>
                <a:ext cx="7992888" cy="0"/>
              </a:xfrm>
              <a:prstGeom prst="straightConnector1">
                <a:avLst/>
              </a:prstGeom>
              <a:solidFill>
                <a:schemeClr val="accent1"/>
              </a:solidFill>
              <a:ln w="34925" cap="flat" cmpd="sng" algn="ctr">
                <a:solidFill>
                  <a:schemeClr val="tx1"/>
                </a:solidFill>
                <a:prstDash val="solid"/>
                <a:round/>
                <a:headEnd type="none" w="med" len="med"/>
                <a:tailEnd type="triangle"/>
              </a:ln>
              <a:effectLst/>
            </p:spPr>
          </p:cxnSp>
          <p:sp>
            <p:nvSpPr>
              <p:cNvPr id="8" name="矩形 7">
                <a:extLst>
                  <a:ext uri="{FF2B5EF4-FFF2-40B4-BE49-F238E27FC236}">
                    <a16:creationId xmlns:a16="http://schemas.microsoft.com/office/drawing/2014/main" id="{ED143A34-57C1-4A54-95FC-E8DF2A3EB393}"/>
                  </a:ext>
                </a:extLst>
              </p:cNvPr>
              <p:cNvSpPr/>
              <p:nvPr/>
            </p:nvSpPr>
            <p:spPr>
              <a:xfrm>
                <a:off x="2123728" y="750013"/>
                <a:ext cx="582211" cy="307777"/>
              </a:xfrm>
              <a:prstGeom prst="rect">
                <a:avLst/>
              </a:prstGeom>
            </p:spPr>
            <p:txBody>
              <a:bodyPr wrap="none">
                <a:spAutoFit/>
              </a:bodyPr>
              <a:lstStyle/>
              <a:p>
                <a:r>
                  <a:rPr lang="en-US" altLang="zh-TW" sz="1400" dirty="0"/>
                  <a:t>2020</a:t>
                </a:r>
                <a:endParaRPr lang="zh-TW" altLang="en-US" sz="1400" dirty="0"/>
              </a:p>
            </p:txBody>
          </p:sp>
          <p:sp>
            <p:nvSpPr>
              <p:cNvPr id="9" name="矩形 8">
                <a:extLst>
                  <a:ext uri="{FF2B5EF4-FFF2-40B4-BE49-F238E27FC236}">
                    <a16:creationId xmlns:a16="http://schemas.microsoft.com/office/drawing/2014/main" id="{295FDA21-7260-4B94-A39A-358344F812FD}"/>
                  </a:ext>
                </a:extLst>
              </p:cNvPr>
              <p:cNvSpPr/>
              <p:nvPr/>
            </p:nvSpPr>
            <p:spPr>
              <a:xfrm>
                <a:off x="4277821" y="752933"/>
                <a:ext cx="582211" cy="307777"/>
              </a:xfrm>
              <a:prstGeom prst="rect">
                <a:avLst/>
              </a:prstGeom>
            </p:spPr>
            <p:txBody>
              <a:bodyPr wrap="none">
                <a:spAutoFit/>
              </a:bodyPr>
              <a:lstStyle/>
              <a:p>
                <a:r>
                  <a:rPr lang="en-US" altLang="zh-TW" sz="1400" dirty="0"/>
                  <a:t>2025</a:t>
                </a:r>
                <a:endParaRPr lang="zh-TW" altLang="en-US" sz="1400" dirty="0"/>
              </a:p>
            </p:txBody>
          </p:sp>
          <p:sp>
            <p:nvSpPr>
              <p:cNvPr id="10" name="箭號: 五邊形 9">
                <a:extLst>
                  <a:ext uri="{FF2B5EF4-FFF2-40B4-BE49-F238E27FC236}">
                    <a16:creationId xmlns:a16="http://schemas.microsoft.com/office/drawing/2014/main" id="{75A94530-876D-4212-84B0-37ED2A577B3B}"/>
                  </a:ext>
                </a:extLst>
              </p:cNvPr>
              <p:cNvSpPr/>
              <p:nvPr/>
            </p:nvSpPr>
            <p:spPr bwMode="auto">
              <a:xfrm>
                <a:off x="4427984" y="2132856"/>
                <a:ext cx="2156377" cy="724062"/>
              </a:xfrm>
              <a:prstGeom prst="homePlate">
                <a:avLst>
                  <a:gd name="adj" fmla="val 18425"/>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en-US" altLang="zh-TW" sz="1050" b="1" i="0" u="none" strike="noStrike" cap="none" normalizeH="0" baseline="0" dirty="0">
                    <a:ln>
                      <a:noFill/>
                    </a:ln>
                    <a:solidFill>
                      <a:schemeClr val="tx1"/>
                    </a:solidFill>
                    <a:effectLst/>
                    <a:latin typeface="+mj-ea"/>
                    <a:ea typeface="+mj-ea"/>
                  </a:rPr>
                  <a:t>Level 2</a:t>
                </a:r>
              </a:p>
              <a:p>
                <a:pPr>
                  <a:lnSpc>
                    <a:spcPts val="1100"/>
                  </a:lnSpc>
                  <a:buFont typeface="Arial" panose="020B0604020202020204" pitchFamily="34" charset="0"/>
                  <a:buChar char="•"/>
                </a:pPr>
                <a:r>
                  <a:rPr lang="zh-TW" altLang="en-US" sz="1050" dirty="0">
                    <a:latin typeface="+mj-ea"/>
                    <a:ea typeface="+mj-ea"/>
                  </a:rPr>
                  <a:t>識別交通信號，</a:t>
                </a:r>
                <a:r>
                  <a:rPr lang="zh-TW" altLang="en-US" sz="1050" dirty="0">
                    <a:solidFill>
                      <a:srgbClr val="FF0000"/>
                    </a:solidFill>
                    <a:latin typeface="+mj-ea"/>
                    <a:ea typeface="+mj-ea"/>
                  </a:rPr>
                  <a:t>十字路口可直行並可左右轉</a:t>
                </a:r>
                <a:r>
                  <a:rPr lang="zh-TW" altLang="en-US" sz="1050" dirty="0">
                    <a:latin typeface="+mj-ea"/>
                    <a:ea typeface="+mj-ea"/>
                  </a:rPr>
                  <a:t>（不可在沒有交通號誌路口自駕）</a:t>
                </a:r>
              </a:p>
              <a:p>
                <a:pPr>
                  <a:lnSpc>
                    <a:spcPts val="1100"/>
                  </a:lnSpc>
                  <a:buFont typeface="Arial" panose="020B0604020202020204" pitchFamily="34" charset="0"/>
                  <a:buChar char="•"/>
                </a:pPr>
                <a:r>
                  <a:rPr lang="zh-TW" altLang="en-US" sz="1050" dirty="0">
                    <a:latin typeface="+mj-ea"/>
                    <a:ea typeface="+mj-ea"/>
                  </a:rPr>
                  <a:t>減少行駛負荷</a:t>
                </a:r>
                <a:endParaRPr kumimoji="1" lang="zh-TW" altLang="en-US" sz="1050" b="1" i="0" u="none" strike="noStrike" cap="none" normalizeH="0" baseline="0" dirty="0">
                  <a:ln>
                    <a:noFill/>
                  </a:ln>
                  <a:solidFill>
                    <a:schemeClr val="tx1"/>
                  </a:solidFill>
                  <a:effectLst/>
                  <a:latin typeface="+mj-ea"/>
                  <a:ea typeface="+mj-ea"/>
                </a:endParaRPr>
              </a:p>
            </p:txBody>
          </p:sp>
          <p:sp>
            <p:nvSpPr>
              <p:cNvPr id="11" name="矩形 10">
                <a:extLst>
                  <a:ext uri="{FF2B5EF4-FFF2-40B4-BE49-F238E27FC236}">
                    <a16:creationId xmlns:a16="http://schemas.microsoft.com/office/drawing/2014/main" id="{873B6A12-93A0-463C-AC4A-BBCB4636C72C}"/>
                  </a:ext>
                </a:extLst>
              </p:cNvPr>
              <p:cNvSpPr/>
              <p:nvPr/>
            </p:nvSpPr>
            <p:spPr>
              <a:xfrm>
                <a:off x="68789" y="1465039"/>
                <a:ext cx="1261884" cy="307777"/>
              </a:xfrm>
              <a:prstGeom prst="rect">
                <a:avLst/>
              </a:prstGeom>
            </p:spPr>
            <p:txBody>
              <a:bodyPr wrap="none">
                <a:spAutoFit/>
              </a:bodyPr>
              <a:lstStyle/>
              <a:p>
                <a:r>
                  <a:rPr lang="zh-TW" altLang="en-US" sz="1400" dirty="0">
                    <a:latin typeface="+mj-ea"/>
                    <a:ea typeface="+mj-ea"/>
                  </a:rPr>
                  <a:t>高速公路駕駛</a:t>
                </a:r>
              </a:p>
            </p:txBody>
          </p:sp>
          <p:sp>
            <p:nvSpPr>
              <p:cNvPr id="12" name="矩形 11">
                <a:extLst>
                  <a:ext uri="{FF2B5EF4-FFF2-40B4-BE49-F238E27FC236}">
                    <a16:creationId xmlns:a16="http://schemas.microsoft.com/office/drawing/2014/main" id="{A1CC9F1C-6AB0-421F-AC0E-93AAE5C5DBDD}"/>
                  </a:ext>
                </a:extLst>
              </p:cNvPr>
              <p:cNvSpPr/>
              <p:nvPr/>
            </p:nvSpPr>
            <p:spPr>
              <a:xfrm>
                <a:off x="65279" y="2473151"/>
                <a:ext cx="1986441" cy="492443"/>
              </a:xfrm>
              <a:prstGeom prst="rect">
                <a:avLst/>
              </a:prstGeom>
            </p:spPr>
            <p:txBody>
              <a:bodyPr wrap="none">
                <a:spAutoFit/>
              </a:bodyPr>
              <a:lstStyle/>
              <a:p>
                <a:r>
                  <a:rPr lang="zh-TW" altLang="en-US" sz="1400" dirty="0">
                    <a:latin typeface="+mj-ea"/>
                    <a:ea typeface="+mj-ea"/>
                  </a:rPr>
                  <a:t>主要幹道駕駛</a:t>
                </a:r>
                <a:endParaRPr lang="en-US" altLang="zh-TW" sz="1400" dirty="0">
                  <a:latin typeface="+mj-ea"/>
                  <a:ea typeface="+mj-ea"/>
                </a:endParaRPr>
              </a:p>
              <a:p>
                <a:r>
                  <a:rPr lang="en-US" altLang="zh-TW" sz="1200" dirty="0">
                    <a:latin typeface="+mj-ea"/>
                    <a:ea typeface="+mj-ea"/>
                  </a:rPr>
                  <a:t>(</a:t>
                </a:r>
                <a:r>
                  <a:rPr lang="zh-TW" altLang="en-US" sz="1200" dirty="0">
                    <a:latin typeface="+mj-ea"/>
                    <a:ea typeface="+mj-ea"/>
                  </a:rPr>
                  <a:t>高速公路及主要地方道路</a:t>
                </a:r>
                <a:r>
                  <a:rPr lang="en-US" altLang="zh-TW" sz="1200" dirty="0">
                    <a:latin typeface="+mj-ea"/>
                    <a:ea typeface="+mj-ea"/>
                  </a:rPr>
                  <a:t>)</a:t>
                </a:r>
                <a:endParaRPr lang="zh-TW" altLang="en-US" sz="1200" dirty="0">
                  <a:latin typeface="+mj-ea"/>
                  <a:ea typeface="+mj-ea"/>
                </a:endParaRPr>
              </a:p>
            </p:txBody>
          </p:sp>
          <p:sp>
            <p:nvSpPr>
              <p:cNvPr id="13" name="矩形 12">
                <a:extLst>
                  <a:ext uri="{FF2B5EF4-FFF2-40B4-BE49-F238E27FC236}">
                    <a16:creationId xmlns:a16="http://schemas.microsoft.com/office/drawing/2014/main" id="{B412CD6E-7FAF-4128-9DFC-EA2C8DE4EE3D}"/>
                  </a:ext>
                </a:extLst>
              </p:cNvPr>
              <p:cNvSpPr/>
              <p:nvPr/>
            </p:nvSpPr>
            <p:spPr>
              <a:xfrm>
                <a:off x="101658" y="3827898"/>
                <a:ext cx="1261884" cy="307777"/>
              </a:xfrm>
              <a:prstGeom prst="rect">
                <a:avLst/>
              </a:prstGeom>
            </p:spPr>
            <p:txBody>
              <a:bodyPr wrap="none">
                <a:spAutoFit/>
              </a:bodyPr>
              <a:lstStyle/>
              <a:p>
                <a:r>
                  <a:rPr lang="zh-TW" altLang="en-US" sz="1400" dirty="0">
                    <a:latin typeface="+mj-ea"/>
                    <a:ea typeface="+mj-ea"/>
                  </a:rPr>
                  <a:t>其他道路駕駛</a:t>
                </a:r>
              </a:p>
            </p:txBody>
          </p:sp>
          <p:sp>
            <p:nvSpPr>
              <p:cNvPr id="14" name="矩形 13">
                <a:extLst>
                  <a:ext uri="{FF2B5EF4-FFF2-40B4-BE49-F238E27FC236}">
                    <a16:creationId xmlns:a16="http://schemas.microsoft.com/office/drawing/2014/main" id="{73B329C4-2E09-43D9-A657-B009523E20A0}"/>
                  </a:ext>
                </a:extLst>
              </p:cNvPr>
              <p:cNvSpPr/>
              <p:nvPr/>
            </p:nvSpPr>
            <p:spPr>
              <a:xfrm>
                <a:off x="96653" y="5149875"/>
                <a:ext cx="1620957" cy="307777"/>
              </a:xfrm>
              <a:prstGeom prst="rect">
                <a:avLst/>
              </a:prstGeom>
            </p:spPr>
            <p:txBody>
              <a:bodyPr wrap="none">
                <a:spAutoFit/>
              </a:bodyPr>
              <a:lstStyle/>
              <a:p>
                <a:r>
                  <a:rPr lang="zh-TW" altLang="en-US" sz="1400" dirty="0">
                    <a:latin typeface="+mj-ea"/>
                    <a:ea typeface="+mj-ea"/>
                  </a:rPr>
                  <a:t>限制地區道路服務</a:t>
                </a:r>
              </a:p>
            </p:txBody>
          </p:sp>
          <p:sp>
            <p:nvSpPr>
              <p:cNvPr id="15" name="箭號: 五邊形 14">
                <a:extLst>
                  <a:ext uri="{FF2B5EF4-FFF2-40B4-BE49-F238E27FC236}">
                    <a16:creationId xmlns:a16="http://schemas.microsoft.com/office/drawing/2014/main" id="{F91574AC-ECFB-4B15-A305-D0D84DC1E0C3}"/>
                  </a:ext>
                </a:extLst>
              </p:cNvPr>
              <p:cNvSpPr/>
              <p:nvPr/>
            </p:nvSpPr>
            <p:spPr bwMode="auto">
              <a:xfrm>
                <a:off x="2518626" y="1123451"/>
                <a:ext cx="1855822" cy="936097"/>
              </a:xfrm>
              <a:prstGeom prst="homePlate">
                <a:avLst>
                  <a:gd name="adj" fmla="val 18425"/>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en-US" altLang="zh-TW" sz="1050" b="1" i="0" u="none" strike="noStrike" cap="none" normalizeH="0" baseline="0" dirty="0">
                    <a:ln>
                      <a:noFill/>
                    </a:ln>
                    <a:solidFill>
                      <a:schemeClr val="tx1"/>
                    </a:solidFill>
                    <a:effectLst/>
                    <a:latin typeface="+mj-ea"/>
                    <a:ea typeface="+mj-ea"/>
                  </a:rPr>
                  <a:t>Level 3</a:t>
                </a:r>
              </a:p>
              <a:p>
                <a:pPr>
                  <a:lnSpc>
                    <a:spcPts val="1100"/>
                  </a:lnSpc>
                  <a:buFont typeface="Arial" panose="020B0604020202020204" pitchFamily="34" charset="0"/>
                  <a:buChar char="•"/>
                </a:pPr>
                <a:r>
                  <a:rPr lang="zh-TW" altLang="en-US" sz="1050" dirty="0">
                    <a:latin typeface="+mj-ea"/>
                    <a:ea typeface="+mj-ea"/>
                  </a:rPr>
                  <a:t>道路標線</a:t>
                </a:r>
                <a:r>
                  <a:rPr lang="en-US" altLang="zh-TW" sz="1050" dirty="0">
                    <a:latin typeface="+mj-ea"/>
                    <a:ea typeface="+mj-ea"/>
                  </a:rPr>
                  <a:t>/</a:t>
                </a:r>
                <a:r>
                  <a:rPr lang="zh-TW" altLang="en-US" sz="1050" dirty="0">
                    <a:latin typeface="+mj-ea"/>
                    <a:ea typeface="+mj-ea"/>
                  </a:rPr>
                  <a:t>標誌識別，車道維持，周遭車輛辨識、車距維持，車道變換、可分</a:t>
                </a:r>
                <a:r>
                  <a:rPr lang="en-US" altLang="zh-TW" sz="1050" dirty="0">
                    <a:latin typeface="+mj-ea"/>
                    <a:ea typeface="+mj-ea"/>
                  </a:rPr>
                  <a:t>/</a:t>
                </a:r>
                <a:r>
                  <a:rPr lang="zh-TW" altLang="en-US" sz="1050" dirty="0">
                    <a:latin typeface="+mj-ea"/>
                    <a:ea typeface="+mj-ea"/>
                  </a:rPr>
                  <a:t>合流等減輕駕駛負擔</a:t>
                </a:r>
                <a:endParaRPr lang="en-US" altLang="zh-TW" sz="1050" dirty="0">
                  <a:latin typeface="+mj-ea"/>
                  <a:ea typeface="+mj-ea"/>
                </a:endParaRPr>
              </a:p>
              <a:p>
                <a:pPr>
                  <a:lnSpc>
                    <a:spcPts val="1100"/>
                  </a:lnSpc>
                  <a:buFont typeface="Arial" panose="020B0604020202020204" pitchFamily="34" charset="0"/>
                  <a:buChar char="•"/>
                </a:pPr>
                <a:r>
                  <a:rPr kumimoji="1" lang="zh-TW" altLang="en-US" sz="1050" b="1" i="0" u="none" strike="noStrike" cap="none" normalizeH="0" baseline="0" dirty="0">
                    <a:ln>
                      <a:noFill/>
                    </a:ln>
                    <a:solidFill>
                      <a:schemeClr val="tx1"/>
                    </a:solidFill>
                    <a:effectLst/>
                    <a:latin typeface="+mj-ea"/>
                    <a:ea typeface="+mj-ea"/>
                  </a:rPr>
                  <a:t>其他部分自駕次級活動</a:t>
                </a:r>
              </a:p>
            </p:txBody>
          </p:sp>
          <p:sp>
            <p:nvSpPr>
              <p:cNvPr id="16" name="箭號: 五邊形 15">
                <a:extLst>
                  <a:ext uri="{FF2B5EF4-FFF2-40B4-BE49-F238E27FC236}">
                    <a16:creationId xmlns:a16="http://schemas.microsoft.com/office/drawing/2014/main" id="{738F9388-47D4-4038-B138-6583AFDBB9FA}"/>
                  </a:ext>
                </a:extLst>
              </p:cNvPr>
              <p:cNvSpPr/>
              <p:nvPr/>
            </p:nvSpPr>
            <p:spPr bwMode="auto">
              <a:xfrm>
                <a:off x="4427984" y="1139436"/>
                <a:ext cx="3835102" cy="936097"/>
              </a:xfrm>
              <a:prstGeom prst="homePlate">
                <a:avLst>
                  <a:gd name="adj" fmla="val 18425"/>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en-US" altLang="zh-TW" sz="1050" b="1" i="0" u="none" strike="noStrike" cap="none" normalizeH="0" baseline="0" dirty="0">
                    <a:ln>
                      <a:noFill/>
                    </a:ln>
                    <a:solidFill>
                      <a:schemeClr val="tx1"/>
                    </a:solidFill>
                    <a:effectLst/>
                    <a:latin typeface="+mj-ea"/>
                    <a:ea typeface="+mj-ea"/>
                  </a:rPr>
                  <a:t>Level 4</a:t>
                </a:r>
              </a:p>
              <a:p>
                <a:pPr>
                  <a:lnSpc>
                    <a:spcPts val="1100"/>
                  </a:lnSpc>
                </a:pPr>
                <a:r>
                  <a:rPr lang="zh-TW" altLang="en-US" sz="1050" dirty="0">
                    <a:latin typeface="+mj-ea"/>
                    <a:ea typeface="+mj-ea"/>
                  </a:rPr>
                  <a:t>大幅減少駕駛負荷</a:t>
                </a:r>
                <a:endParaRPr kumimoji="1" lang="zh-TW" altLang="en-US" sz="1050" b="1" i="0" u="none" strike="noStrike" cap="none" normalizeH="0" baseline="0" dirty="0">
                  <a:ln>
                    <a:noFill/>
                  </a:ln>
                  <a:solidFill>
                    <a:schemeClr val="tx1"/>
                  </a:solidFill>
                  <a:effectLst/>
                  <a:latin typeface="+mj-ea"/>
                  <a:ea typeface="+mj-ea"/>
                </a:endParaRPr>
              </a:p>
            </p:txBody>
          </p:sp>
          <p:sp>
            <p:nvSpPr>
              <p:cNvPr id="17" name="箭號: 五邊形 16">
                <a:extLst>
                  <a:ext uri="{FF2B5EF4-FFF2-40B4-BE49-F238E27FC236}">
                    <a16:creationId xmlns:a16="http://schemas.microsoft.com/office/drawing/2014/main" id="{88895AD2-422C-4725-BC61-D277042BDD49}"/>
                  </a:ext>
                </a:extLst>
              </p:cNvPr>
              <p:cNvSpPr/>
              <p:nvPr/>
            </p:nvSpPr>
            <p:spPr bwMode="auto">
              <a:xfrm>
                <a:off x="2529853" y="2118951"/>
                <a:ext cx="1833368" cy="1082714"/>
              </a:xfrm>
              <a:prstGeom prst="homePlate">
                <a:avLst>
                  <a:gd name="adj" fmla="val 18425"/>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en-US" altLang="zh-TW" sz="1050" b="1" i="0" u="none" strike="noStrike" cap="none" normalizeH="0" baseline="0" dirty="0">
                    <a:ln>
                      <a:noFill/>
                    </a:ln>
                    <a:solidFill>
                      <a:schemeClr val="tx1"/>
                    </a:solidFill>
                    <a:effectLst/>
                    <a:latin typeface="+mj-ea"/>
                    <a:ea typeface="+mj-ea"/>
                  </a:rPr>
                  <a:t>Level 2(</a:t>
                </a:r>
                <a:r>
                  <a:rPr kumimoji="1" lang="zh-TW" altLang="en-US" sz="1050" b="1" i="0" u="none" strike="noStrike" cap="none" normalizeH="0" baseline="0" dirty="0">
                    <a:ln>
                      <a:noFill/>
                    </a:ln>
                    <a:solidFill>
                      <a:schemeClr val="tx1"/>
                    </a:solidFill>
                    <a:effectLst/>
                    <a:latin typeface="+mj-ea"/>
                    <a:ea typeface="+mj-ea"/>
                  </a:rPr>
                  <a:t>不能左右轉</a:t>
                </a:r>
                <a:r>
                  <a:rPr kumimoji="1" lang="en-US" altLang="zh-TW" sz="1050" b="1" i="0" u="none" strike="noStrike" cap="none" normalizeH="0" baseline="0" dirty="0">
                    <a:ln>
                      <a:noFill/>
                    </a:ln>
                    <a:solidFill>
                      <a:schemeClr val="tx1"/>
                    </a:solidFill>
                    <a:effectLst/>
                    <a:latin typeface="+mj-ea"/>
                    <a:ea typeface="+mj-ea"/>
                  </a:rPr>
                  <a:t>)</a:t>
                </a:r>
              </a:p>
              <a:p>
                <a:pPr>
                  <a:lnSpc>
                    <a:spcPts val="1100"/>
                  </a:lnSpc>
                  <a:buFont typeface="Arial" panose="020B0604020202020204" pitchFamily="34" charset="0"/>
                  <a:buChar char="•"/>
                </a:pPr>
                <a:r>
                  <a:rPr lang="zh-TW" altLang="en-US" sz="1050" dirty="0">
                    <a:latin typeface="+mj-ea"/>
                    <a:ea typeface="+mj-ea"/>
                  </a:rPr>
                  <a:t>道路標線</a:t>
                </a:r>
                <a:r>
                  <a:rPr lang="en-US" altLang="zh-TW" sz="1050" dirty="0">
                    <a:latin typeface="+mj-ea"/>
                    <a:ea typeface="+mj-ea"/>
                  </a:rPr>
                  <a:t>/</a:t>
                </a:r>
                <a:r>
                  <a:rPr lang="zh-TW" altLang="en-US" sz="1050" dirty="0">
                    <a:latin typeface="+mj-ea"/>
                    <a:ea typeface="+mj-ea"/>
                  </a:rPr>
                  <a:t>標誌識別，車道維持，周遭車輛辨識、車距維持，車道變換等</a:t>
                </a:r>
                <a:r>
                  <a:rPr lang="en-US" altLang="zh-TW" sz="1050" dirty="0">
                    <a:latin typeface="+mj-ea"/>
                    <a:ea typeface="+mj-ea"/>
                  </a:rPr>
                  <a:t>(</a:t>
                </a:r>
                <a:r>
                  <a:rPr lang="zh-TW" altLang="en-US" sz="1050" dirty="0">
                    <a:latin typeface="+mj-ea"/>
                    <a:ea typeface="+mj-ea"/>
                  </a:rPr>
                  <a:t>標線</a:t>
                </a:r>
                <a:r>
                  <a:rPr lang="en-US" altLang="zh-TW" sz="1050" dirty="0">
                    <a:latin typeface="+mj-ea"/>
                    <a:ea typeface="+mj-ea"/>
                  </a:rPr>
                  <a:t>/</a:t>
                </a:r>
                <a:r>
                  <a:rPr lang="zh-TW" altLang="en-US" sz="1050" dirty="0">
                    <a:latin typeface="+mj-ea"/>
                    <a:ea typeface="+mj-ea"/>
                  </a:rPr>
                  <a:t>標誌需要更新</a:t>
                </a:r>
                <a:r>
                  <a:rPr lang="en-US" altLang="zh-TW" sz="1050" dirty="0">
                    <a:latin typeface="+mj-ea"/>
                    <a:ea typeface="+mj-ea"/>
                  </a:rPr>
                  <a:t>)</a:t>
                </a:r>
                <a:endParaRPr lang="zh-TW" altLang="en-US" sz="1050" dirty="0">
                  <a:latin typeface="+mj-ea"/>
                  <a:ea typeface="+mj-ea"/>
                </a:endParaRPr>
              </a:p>
              <a:p>
                <a:pPr>
                  <a:lnSpc>
                    <a:spcPts val="1100"/>
                  </a:lnSpc>
                  <a:buFont typeface="Arial" panose="020B0604020202020204" pitchFamily="34" charset="0"/>
                  <a:buChar char="•"/>
                </a:pPr>
                <a:r>
                  <a:rPr lang="zh-TW" altLang="en-US" sz="1050" dirty="0">
                    <a:latin typeface="+mj-ea"/>
                    <a:ea typeface="+mj-ea"/>
                  </a:rPr>
                  <a:t>減輕駕駛負擔</a:t>
                </a:r>
                <a:endParaRPr kumimoji="1" lang="zh-TW" altLang="en-US" sz="1050" b="1" i="0" u="none" strike="noStrike" cap="none" normalizeH="0" baseline="0" dirty="0">
                  <a:ln>
                    <a:noFill/>
                  </a:ln>
                  <a:solidFill>
                    <a:schemeClr val="tx1"/>
                  </a:solidFill>
                  <a:effectLst/>
                  <a:latin typeface="+mj-ea"/>
                  <a:ea typeface="+mj-ea"/>
                </a:endParaRPr>
              </a:p>
            </p:txBody>
          </p:sp>
          <p:sp>
            <p:nvSpPr>
              <p:cNvPr id="18" name="箭號: 五邊形 17">
                <a:extLst>
                  <a:ext uri="{FF2B5EF4-FFF2-40B4-BE49-F238E27FC236}">
                    <a16:creationId xmlns:a16="http://schemas.microsoft.com/office/drawing/2014/main" id="{25115112-2752-49F0-9FF8-8D8899095A5D}"/>
                  </a:ext>
                </a:extLst>
              </p:cNvPr>
              <p:cNvSpPr/>
              <p:nvPr/>
            </p:nvSpPr>
            <p:spPr bwMode="auto">
              <a:xfrm>
                <a:off x="4442156" y="2894094"/>
                <a:ext cx="2156377" cy="676028"/>
              </a:xfrm>
              <a:prstGeom prst="homePlate">
                <a:avLst>
                  <a:gd name="adj" fmla="val 18425"/>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en-US" altLang="zh-TW" sz="1050" b="1" i="0" u="none" strike="noStrike" cap="none" normalizeH="0" baseline="0" dirty="0">
                    <a:ln>
                      <a:noFill/>
                    </a:ln>
                    <a:solidFill>
                      <a:srgbClr val="FF0000"/>
                    </a:solidFill>
                    <a:effectLst/>
                    <a:latin typeface="+mj-ea"/>
                    <a:ea typeface="+mj-ea"/>
                  </a:rPr>
                  <a:t>Level 3</a:t>
                </a:r>
              </a:p>
              <a:p>
                <a:pPr>
                  <a:lnSpc>
                    <a:spcPts val="1100"/>
                  </a:lnSpc>
                  <a:buFont typeface="Arial" panose="020B0604020202020204" pitchFamily="34" charset="0"/>
                  <a:buChar char="•"/>
                </a:pPr>
                <a:r>
                  <a:rPr lang="zh-TW" altLang="en-US" sz="1050" dirty="0">
                    <a:solidFill>
                      <a:srgbClr val="FF0000"/>
                    </a:solidFill>
                    <a:latin typeface="+mj-ea"/>
                    <a:ea typeface="+mj-ea"/>
                  </a:rPr>
                  <a:t>進入</a:t>
                </a:r>
                <a:r>
                  <a:rPr lang="en-US" altLang="zh-TW" sz="1050" dirty="0">
                    <a:solidFill>
                      <a:srgbClr val="FF0000"/>
                    </a:solidFill>
                    <a:latin typeface="+mj-ea"/>
                    <a:ea typeface="+mj-ea"/>
                  </a:rPr>
                  <a:t>Level 3 </a:t>
                </a:r>
                <a:r>
                  <a:rPr lang="zh-TW" altLang="en-US" sz="1050" dirty="0">
                    <a:solidFill>
                      <a:srgbClr val="FF0000"/>
                    </a:solidFill>
                    <a:latin typeface="+mj-ea"/>
                    <a:ea typeface="+mj-ea"/>
                  </a:rPr>
                  <a:t>不可左右轉</a:t>
                </a:r>
              </a:p>
              <a:p>
                <a:pPr>
                  <a:lnSpc>
                    <a:spcPts val="1100"/>
                  </a:lnSpc>
                  <a:buFont typeface="Arial" panose="020B0604020202020204" pitchFamily="34" charset="0"/>
                  <a:buChar char="•"/>
                </a:pPr>
                <a:r>
                  <a:rPr lang="zh-TW" altLang="en-US" sz="1050" dirty="0">
                    <a:latin typeface="+mj-ea"/>
                    <a:ea typeface="+mj-ea"/>
                  </a:rPr>
                  <a:t>交通阻塞時減少駕駛負荷</a:t>
                </a:r>
                <a:endParaRPr lang="en-US" altLang="zh-TW" sz="1050" dirty="0">
                  <a:latin typeface="+mj-ea"/>
                  <a:ea typeface="+mj-ea"/>
                </a:endParaRPr>
              </a:p>
              <a:p>
                <a:pPr>
                  <a:lnSpc>
                    <a:spcPts val="1100"/>
                  </a:lnSpc>
                  <a:buFont typeface="Arial" panose="020B0604020202020204" pitchFamily="34" charset="0"/>
                  <a:buChar char="•"/>
                </a:pPr>
                <a:r>
                  <a:rPr lang="zh-TW" altLang="en-US" sz="1050" dirty="0">
                    <a:latin typeface="+mj-ea"/>
                    <a:ea typeface="+mj-ea"/>
                  </a:rPr>
                  <a:t>其他部分自駕次級活動</a:t>
                </a:r>
                <a:endParaRPr kumimoji="1" lang="zh-TW" altLang="en-US" sz="1050" b="1" i="0" u="none" strike="noStrike" cap="none" normalizeH="0" baseline="0" dirty="0">
                  <a:ln>
                    <a:noFill/>
                  </a:ln>
                  <a:solidFill>
                    <a:schemeClr val="tx1"/>
                  </a:solidFill>
                  <a:effectLst/>
                  <a:latin typeface="+mj-ea"/>
                  <a:ea typeface="+mj-ea"/>
                </a:endParaRPr>
              </a:p>
            </p:txBody>
          </p:sp>
          <p:sp>
            <p:nvSpPr>
              <p:cNvPr id="19" name="箭號: 五邊形 18">
                <a:extLst>
                  <a:ext uri="{FF2B5EF4-FFF2-40B4-BE49-F238E27FC236}">
                    <a16:creationId xmlns:a16="http://schemas.microsoft.com/office/drawing/2014/main" id="{0140FC39-CF1A-474C-9D4D-4251F1F6A85C}"/>
                  </a:ext>
                </a:extLst>
              </p:cNvPr>
              <p:cNvSpPr/>
              <p:nvPr/>
            </p:nvSpPr>
            <p:spPr bwMode="auto">
              <a:xfrm>
                <a:off x="4458033" y="3619184"/>
                <a:ext cx="2156377" cy="676028"/>
              </a:xfrm>
              <a:prstGeom prst="homePlate">
                <a:avLst>
                  <a:gd name="adj" fmla="val 18425"/>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en-US" altLang="zh-TW" sz="1050" b="1" i="0" u="none" strike="noStrike" cap="none" normalizeH="0" baseline="0" dirty="0">
                    <a:ln>
                      <a:noFill/>
                    </a:ln>
                    <a:solidFill>
                      <a:srgbClr val="FF0000"/>
                    </a:solidFill>
                    <a:effectLst/>
                    <a:latin typeface="+mj-ea"/>
                    <a:ea typeface="+mj-ea"/>
                  </a:rPr>
                  <a:t>Level 2</a:t>
                </a:r>
              </a:p>
              <a:p>
                <a:pPr>
                  <a:lnSpc>
                    <a:spcPts val="1100"/>
                  </a:lnSpc>
                  <a:buFont typeface="Arial" panose="020B0604020202020204" pitchFamily="34" charset="0"/>
                  <a:buChar char="•"/>
                </a:pPr>
                <a:r>
                  <a:rPr lang="zh-TW" altLang="en-US" sz="1050" dirty="0">
                    <a:solidFill>
                      <a:srgbClr val="FF0000"/>
                    </a:solidFill>
                    <a:latin typeface="+mj-ea"/>
                    <a:ea typeface="+mj-ea"/>
                  </a:rPr>
                  <a:t>對象道路擴大，不可左右轉</a:t>
                </a:r>
              </a:p>
              <a:p>
                <a:pPr>
                  <a:lnSpc>
                    <a:spcPts val="1100"/>
                  </a:lnSpc>
                  <a:buFont typeface="Arial" panose="020B0604020202020204" pitchFamily="34" charset="0"/>
                  <a:buChar char="•"/>
                </a:pPr>
                <a:r>
                  <a:rPr lang="zh-TW" altLang="en-US" sz="1050" dirty="0">
                    <a:latin typeface="+mj-ea"/>
                    <a:ea typeface="+mj-ea"/>
                  </a:rPr>
                  <a:t>無道路標線</a:t>
                </a:r>
                <a:r>
                  <a:rPr lang="en-US" altLang="zh-TW" sz="1050" dirty="0">
                    <a:latin typeface="+mj-ea"/>
                    <a:ea typeface="+mj-ea"/>
                  </a:rPr>
                  <a:t>/</a:t>
                </a:r>
                <a:r>
                  <a:rPr lang="zh-TW" altLang="en-US" sz="1050" dirty="0">
                    <a:latin typeface="+mj-ea"/>
                    <a:ea typeface="+mj-ea"/>
                  </a:rPr>
                  <a:t>標誌、紅綠燈號誌之道路皆可直行，但不能左右轉</a:t>
                </a:r>
                <a:endParaRPr kumimoji="1" lang="zh-TW" altLang="en-US" sz="1050" b="1" i="0" u="none" strike="noStrike" cap="none" normalizeH="0" baseline="0" dirty="0">
                  <a:ln>
                    <a:noFill/>
                  </a:ln>
                  <a:solidFill>
                    <a:schemeClr val="tx1"/>
                  </a:solidFill>
                  <a:effectLst/>
                  <a:latin typeface="+mj-ea"/>
                  <a:ea typeface="+mj-ea"/>
                </a:endParaRPr>
              </a:p>
            </p:txBody>
          </p:sp>
          <p:sp>
            <p:nvSpPr>
              <p:cNvPr id="20" name="箭號: 五邊形 19">
                <a:extLst>
                  <a:ext uri="{FF2B5EF4-FFF2-40B4-BE49-F238E27FC236}">
                    <a16:creationId xmlns:a16="http://schemas.microsoft.com/office/drawing/2014/main" id="{F55473D6-8089-44DA-A585-DC948723540C}"/>
                  </a:ext>
                </a:extLst>
              </p:cNvPr>
              <p:cNvSpPr/>
              <p:nvPr/>
            </p:nvSpPr>
            <p:spPr bwMode="auto">
              <a:xfrm>
                <a:off x="6804248" y="2488358"/>
                <a:ext cx="1108135" cy="1082714"/>
              </a:xfrm>
              <a:prstGeom prst="homePlate">
                <a:avLst>
                  <a:gd name="adj" fmla="val 18425"/>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en-US" altLang="zh-TW" sz="1050" b="1" i="0" u="none" strike="noStrike" cap="none" normalizeH="0" baseline="0" dirty="0">
                    <a:ln>
                      <a:noFill/>
                    </a:ln>
                    <a:solidFill>
                      <a:schemeClr val="tx1"/>
                    </a:solidFill>
                    <a:effectLst/>
                    <a:latin typeface="+mj-ea"/>
                    <a:ea typeface="+mj-ea"/>
                  </a:rPr>
                  <a:t>Level 2</a:t>
                </a:r>
              </a:p>
              <a:p>
                <a:pPr>
                  <a:lnSpc>
                    <a:spcPts val="1100"/>
                  </a:lnSpc>
                  <a:buFont typeface="Arial" panose="020B0604020202020204" pitchFamily="34" charset="0"/>
                  <a:buChar char="•"/>
                </a:pPr>
                <a:r>
                  <a:rPr lang="zh-TW" altLang="en-US" sz="1050" dirty="0">
                    <a:latin typeface="+mj-ea"/>
                    <a:ea typeface="+mj-ea"/>
                  </a:rPr>
                  <a:t>可以左右轉</a:t>
                </a:r>
                <a:endParaRPr lang="en-US" altLang="zh-TW" sz="1050" dirty="0">
                  <a:latin typeface="+mj-ea"/>
                  <a:ea typeface="+mj-ea"/>
                </a:endParaRPr>
              </a:p>
              <a:p>
                <a:pPr>
                  <a:lnSpc>
                    <a:spcPts val="1100"/>
                  </a:lnSpc>
                  <a:buFont typeface="Arial" panose="020B0604020202020204" pitchFamily="34" charset="0"/>
                  <a:buChar char="•"/>
                </a:pPr>
                <a:r>
                  <a:rPr lang="zh-TW" altLang="en-US" sz="1050" dirty="0">
                    <a:latin typeface="+mj-ea"/>
                    <a:ea typeface="+mj-ea"/>
                  </a:rPr>
                  <a:t>惡劣天氣時要有因應措施</a:t>
                </a:r>
              </a:p>
              <a:p>
                <a:pPr>
                  <a:lnSpc>
                    <a:spcPts val="1100"/>
                  </a:lnSpc>
                  <a:buFont typeface="Arial" panose="020B0604020202020204" pitchFamily="34" charset="0"/>
                  <a:buChar char="•"/>
                </a:pPr>
                <a:r>
                  <a:rPr lang="zh-TW" altLang="en-US" sz="1050" dirty="0">
                    <a:latin typeface="+mj-ea"/>
                    <a:ea typeface="+mj-ea"/>
                  </a:rPr>
                  <a:t>減輕駕駛負擔</a:t>
                </a:r>
                <a:endParaRPr kumimoji="1" lang="zh-TW" altLang="en-US" sz="1050" b="1" i="0" u="none" strike="noStrike" cap="none" normalizeH="0" baseline="0" dirty="0">
                  <a:ln>
                    <a:noFill/>
                  </a:ln>
                  <a:solidFill>
                    <a:schemeClr val="tx1"/>
                  </a:solidFill>
                  <a:effectLst/>
                  <a:latin typeface="+mj-ea"/>
                  <a:ea typeface="+mj-ea"/>
                </a:endParaRPr>
              </a:p>
            </p:txBody>
          </p:sp>
          <p:sp>
            <p:nvSpPr>
              <p:cNvPr id="21" name="箭號: 五邊形 20">
                <a:extLst>
                  <a:ext uri="{FF2B5EF4-FFF2-40B4-BE49-F238E27FC236}">
                    <a16:creationId xmlns:a16="http://schemas.microsoft.com/office/drawing/2014/main" id="{BD3714E0-6D55-4354-9122-263C6BD97A88}"/>
                  </a:ext>
                </a:extLst>
              </p:cNvPr>
              <p:cNvSpPr/>
              <p:nvPr/>
            </p:nvSpPr>
            <p:spPr bwMode="auto">
              <a:xfrm>
                <a:off x="7946397" y="2476335"/>
                <a:ext cx="1108135" cy="1082714"/>
              </a:xfrm>
              <a:prstGeom prst="homePlate">
                <a:avLst>
                  <a:gd name="adj" fmla="val 18425"/>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en-US" altLang="zh-TW" sz="1050" b="1" i="0" u="none" strike="noStrike" cap="none" normalizeH="0" baseline="0" dirty="0">
                    <a:ln>
                      <a:noFill/>
                    </a:ln>
                    <a:solidFill>
                      <a:schemeClr val="tx1"/>
                    </a:solidFill>
                    <a:effectLst/>
                    <a:latin typeface="+mj-ea"/>
                    <a:ea typeface="+mj-ea"/>
                  </a:rPr>
                  <a:t>Level 3</a:t>
                </a:r>
              </a:p>
              <a:p>
                <a:pPr>
                  <a:lnSpc>
                    <a:spcPts val="1100"/>
                  </a:lnSpc>
                  <a:buFont typeface="Arial" panose="020B0604020202020204" pitchFamily="34" charset="0"/>
                  <a:buChar char="•"/>
                </a:pPr>
                <a:r>
                  <a:rPr lang="zh-TW" altLang="en-US" sz="1050" dirty="0">
                    <a:latin typeface="+mj-ea"/>
                    <a:ea typeface="+mj-ea"/>
                  </a:rPr>
                  <a:t>可以左右轉</a:t>
                </a:r>
                <a:endParaRPr lang="en-US" altLang="zh-TW" sz="1050" dirty="0">
                  <a:latin typeface="+mj-ea"/>
                  <a:ea typeface="+mj-ea"/>
                </a:endParaRPr>
              </a:p>
              <a:p>
                <a:pPr>
                  <a:lnSpc>
                    <a:spcPts val="1100"/>
                  </a:lnSpc>
                  <a:buFont typeface="Arial" panose="020B0604020202020204" pitchFamily="34" charset="0"/>
                  <a:buChar char="•"/>
                </a:pPr>
                <a:r>
                  <a:rPr lang="zh-TW" altLang="en-US" sz="1050" dirty="0">
                    <a:latin typeface="+mj-ea"/>
                    <a:ea typeface="+mj-ea"/>
                  </a:rPr>
                  <a:t>惡劣天氣時要有因應措施</a:t>
                </a:r>
              </a:p>
              <a:p>
                <a:pPr>
                  <a:lnSpc>
                    <a:spcPts val="1100"/>
                  </a:lnSpc>
                  <a:buFont typeface="Arial" panose="020B0604020202020204" pitchFamily="34" charset="0"/>
                  <a:buChar char="•"/>
                </a:pPr>
                <a:r>
                  <a:rPr lang="zh-TW" altLang="en-US" sz="1050" dirty="0">
                    <a:latin typeface="+mj-ea"/>
                    <a:ea typeface="+mj-ea"/>
                  </a:rPr>
                  <a:t>減輕駕駛負擔。</a:t>
                </a:r>
                <a:r>
                  <a:rPr kumimoji="1" lang="zh-TW" altLang="en-US" sz="1050" b="1" i="0" u="none" strike="noStrike" cap="none" normalizeH="0" baseline="0" dirty="0">
                    <a:ln>
                      <a:noFill/>
                    </a:ln>
                    <a:solidFill>
                      <a:schemeClr val="tx1"/>
                    </a:solidFill>
                    <a:effectLst/>
                    <a:latin typeface="+mj-ea"/>
                    <a:ea typeface="+mj-ea"/>
                  </a:rPr>
                  <a:t>對象道路擴大</a:t>
                </a:r>
              </a:p>
            </p:txBody>
          </p:sp>
          <p:sp>
            <p:nvSpPr>
              <p:cNvPr id="22" name="箭號: 五邊形 21">
                <a:extLst>
                  <a:ext uri="{FF2B5EF4-FFF2-40B4-BE49-F238E27FC236}">
                    <a16:creationId xmlns:a16="http://schemas.microsoft.com/office/drawing/2014/main" id="{00C2C6FD-5BE8-4627-99AB-E273966B7AB4}"/>
                  </a:ext>
                </a:extLst>
              </p:cNvPr>
              <p:cNvSpPr/>
              <p:nvPr/>
            </p:nvSpPr>
            <p:spPr bwMode="auto">
              <a:xfrm>
                <a:off x="2529853" y="4365104"/>
                <a:ext cx="2771982" cy="899074"/>
              </a:xfrm>
              <a:prstGeom prst="homePlate">
                <a:avLst>
                  <a:gd name="adj" fmla="val 18425"/>
                </a:avLst>
              </a:prstGeom>
              <a:solidFill>
                <a:srgbClr val="FFFF66"/>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zh-TW" altLang="en-US" sz="1050" b="1" i="0" u="none" strike="noStrike" cap="none" normalizeH="0" baseline="0" dirty="0">
                    <a:ln>
                      <a:noFill/>
                    </a:ln>
                    <a:solidFill>
                      <a:srgbClr val="FF0000"/>
                    </a:solidFill>
                    <a:effectLst/>
                    <a:latin typeface="+mj-ea"/>
                    <a:ea typeface="+mj-ea"/>
                  </a:rPr>
                  <a:t>限制地區</a:t>
                </a:r>
                <a:r>
                  <a:rPr kumimoji="1" lang="en-US" altLang="zh-TW" sz="1050" b="1" i="0" u="none" strike="noStrike" cap="none" normalizeH="0" baseline="0" dirty="0">
                    <a:ln>
                      <a:noFill/>
                    </a:ln>
                    <a:solidFill>
                      <a:srgbClr val="FF0000"/>
                    </a:solidFill>
                    <a:effectLst/>
                    <a:latin typeface="+mj-ea"/>
                    <a:ea typeface="+mj-ea"/>
                  </a:rPr>
                  <a:t>Level 4 </a:t>
                </a:r>
                <a:r>
                  <a:rPr kumimoji="1" lang="zh-TW" altLang="en-US" sz="1050" b="1" i="0" u="none" strike="noStrike" cap="none" normalizeH="0" baseline="0" dirty="0">
                    <a:ln>
                      <a:noFill/>
                    </a:ln>
                    <a:solidFill>
                      <a:srgbClr val="FF0000"/>
                    </a:solidFill>
                    <a:effectLst/>
                    <a:latin typeface="+mj-ea"/>
                    <a:ea typeface="+mj-ea"/>
                  </a:rPr>
                  <a:t>移動服務</a:t>
                </a:r>
                <a:endParaRPr kumimoji="1" lang="en-US" altLang="zh-TW" sz="1050" b="1" i="0" u="none" strike="noStrike" cap="none" normalizeH="0" baseline="0" dirty="0">
                  <a:ln>
                    <a:noFill/>
                  </a:ln>
                  <a:solidFill>
                    <a:srgbClr val="FF0000"/>
                  </a:solidFill>
                  <a:effectLst/>
                  <a:latin typeface="+mj-ea"/>
                  <a:ea typeface="+mj-ea"/>
                </a:endParaRPr>
              </a:p>
              <a:p>
                <a:pPr>
                  <a:lnSpc>
                    <a:spcPts val="1100"/>
                  </a:lnSpc>
                  <a:buFont typeface="Arial" panose="020B0604020202020204" pitchFamily="34" charset="0"/>
                  <a:buChar char="•"/>
                </a:pPr>
                <a:r>
                  <a:rPr lang="zh-TW" altLang="en-US" sz="1050" dirty="0">
                    <a:latin typeface="+mj-ea"/>
                    <a:ea typeface="+mj-ea"/>
                  </a:rPr>
                  <a:t>限制區域內進行</a:t>
                </a:r>
                <a:r>
                  <a:rPr lang="en-US" altLang="zh-TW" sz="1050" dirty="0">
                    <a:solidFill>
                      <a:srgbClr val="FF0000"/>
                    </a:solidFill>
                    <a:latin typeface="+mj-ea"/>
                    <a:ea typeface="+mj-ea"/>
                  </a:rPr>
                  <a:t>Level 4</a:t>
                </a:r>
                <a:r>
                  <a:rPr lang="zh-TW" altLang="en-US" sz="1050" dirty="0">
                    <a:solidFill>
                      <a:srgbClr val="FF0000"/>
                    </a:solidFill>
                    <a:latin typeface="+mj-ea"/>
                    <a:ea typeface="+mj-ea"/>
                  </a:rPr>
                  <a:t>移動服務</a:t>
                </a:r>
                <a:r>
                  <a:rPr lang="en-US" altLang="zh-TW" sz="1050" dirty="0">
                    <a:latin typeface="+mj-ea"/>
                    <a:ea typeface="+mj-ea"/>
                  </a:rPr>
                  <a:t>(</a:t>
                </a:r>
                <a:r>
                  <a:rPr lang="zh-TW" altLang="en-US" sz="1050" dirty="0">
                    <a:latin typeface="+mj-ea"/>
                    <a:ea typeface="+mj-ea"/>
                  </a:rPr>
                  <a:t>行人及兩輪車之分離，標線</a:t>
                </a:r>
                <a:r>
                  <a:rPr lang="en-US" altLang="zh-TW" sz="1050" dirty="0">
                    <a:latin typeface="+mj-ea"/>
                    <a:ea typeface="+mj-ea"/>
                  </a:rPr>
                  <a:t>/</a:t>
                </a:r>
                <a:r>
                  <a:rPr lang="zh-TW" altLang="en-US" sz="1050" dirty="0">
                    <a:latin typeface="+mj-ea"/>
                    <a:ea typeface="+mj-ea"/>
                  </a:rPr>
                  <a:t>標誌</a:t>
                </a:r>
                <a:r>
                  <a:rPr lang="en-US" altLang="zh-TW" sz="1050" dirty="0">
                    <a:latin typeface="+mj-ea"/>
                    <a:ea typeface="+mj-ea"/>
                  </a:rPr>
                  <a:t>/</a:t>
                </a:r>
                <a:r>
                  <a:rPr lang="zh-TW" altLang="en-US" sz="1050" dirty="0">
                    <a:latin typeface="+mj-ea"/>
                    <a:ea typeface="+mj-ea"/>
                  </a:rPr>
                  <a:t>號誌更新）</a:t>
                </a:r>
              </a:p>
              <a:p>
                <a:pPr>
                  <a:lnSpc>
                    <a:spcPts val="1100"/>
                  </a:lnSpc>
                  <a:buFont typeface="Arial" panose="020B0604020202020204" pitchFamily="34" charset="0"/>
                  <a:buChar char="•"/>
                </a:pPr>
                <a:r>
                  <a:rPr lang="zh-TW" altLang="en-US" sz="1050" dirty="0">
                    <a:latin typeface="+mj-ea"/>
                    <a:ea typeface="+mj-ea"/>
                  </a:rPr>
                  <a:t>低速行駛服務；與其他車輛混行交通狀況下，在適當速度下進行移動服務</a:t>
                </a:r>
              </a:p>
              <a:p>
                <a:pPr>
                  <a:lnSpc>
                    <a:spcPts val="1100"/>
                  </a:lnSpc>
                  <a:buFont typeface="Arial" panose="020B0604020202020204" pitchFamily="34" charset="0"/>
                  <a:buChar char="•"/>
                </a:pPr>
                <a:r>
                  <a:rPr lang="zh-TW" altLang="en-US" sz="1050" dirty="0">
                    <a:latin typeface="+mj-ea"/>
                    <a:ea typeface="+mj-ea"/>
                  </a:rPr>
                  <a:t>惡劣天候時要有人類駕駛替代方案</a:t>
                </a:r>
                <a:endParaRPr kumimoji="1" lang="zh-TW" altLang="en-US" sz="1050" b="1" i="0" u="none" strike="noStrike" cap="none" normalizeH="0" baseline="0" dirty="0">
                  <a:ln>
                    <a:noFill/>
                  </a:ln>
                  <a:effectLst/>
                  <a:latin typeface="+mj-ea"/>
                  <a:ea typeface="+mj-ea"/>
                </a:endParaRPr>
              </a:p>
            </p:txBody>
          </p:sp>
          <p:sp>
            <p:nvSpPr>
              <p:cNvPr id="23" name="箭號: 五邊形 22">
                <a:extLst>
                  <a:ext uri="{FF2B5EF4-FFF2-40B4-BE49-F238E27FC236}">
                    <a16:creationId xmlns:a16="http://schemas.microsoft.com/office/drawing/2014/main" id="{4D4BB791-DDE5-4E15-A78D-A354B19C6358}"/>
                  </a:ext>
                </a:extLst>
              </p:cNvPr>
              <p:cNvSpPr/>
              <p:nvPr/>
            </p:nvSpPr>
            <p:spPr bwMode="auto">
              <a:xfrm>
                <a:off x="2533898" y="5301208"/>
                <a:ext cx="2771982" cy="899074"/>
              </a:xfrm>
              <a:prstGeom prst="homePlate">
                <a:avLst>
                  <a:gd name="adj" fmla="val 18425"/>
                </a:avLst>
              </a:prstGeom>
              <a:solidFill>
                <a:srgbClr val="FFFF66"/>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ts val="1100"/>
                  </a:lnSpc>
                  <a:spcBef>
                    <a:spcPct val="0"/>
                  </a:spcBef>
                  <a:spcAft>
                    <a:spcPct val="0"/>
                  </a:spcAft>
                  <a:buClrTx/>
                  <a:buSzTx/>
                  <a:buFontTx/>
                  <a:buNone/>
                  <a:tabLst/>
                </a:pPr>
                <a:r>
                  <a:rPr kumimoji="1" lang="zh-TW" altLang="en-US" sz="1050" b="1" i="0" u="none" strike="noStrike" cap="none" normalizeH="0" baseline="0" dirty="0">
                    <a:ln>
                      <a:noFill/>
                    </a:ln>
                    <a:solidFill>
                      <a:srgbClr val="FF0000"/>
                    </a:solidFill>
                    <a:effectLst/>
                    <a:latin typeface="+mj-ea"/>
                    <a:ea typeface="+mj-ea"/>
                  </a:rPr>
                  <a:t>限制地區</a:t>
                </a:r>
                <a:r>
                  <a:rPr kumimoji="1" lang="en-US" altLang="zh-TW" sz="1050" b="1" i="0" u="none" strike="noStrike" cap="none" normalizeH="0" baseline="0" dirty="0">
                    <a:ln>
                      <a:noFill/>
                    </a:ln>
                    <a:solidFill>
                      <a:srgbClr val="FF0000"/>
                    </a:solidFill>
                    <a:effectLst/>
                    <a:latin typeface="+mj-ea"/>
                    <a:ea typeface="+mj-ea"/>
                  </a:rPr>
                  <a:t>Level 4 </a:t>
                </a:r>
                <a:r>
                  <a:rPr lang="zh-TW" altLang="en-US" sz="1050" dirty="0">
                    <a:solidFill>
                      <a:srgbClr val="FF0000"/>
                    </a:solidFill>
                    <a:latin typeface="+mj-ea"/>
                    <a:ea typeface="+mj-ea"/>
                  </a:rPr>
                  <a:t>無</a:t>
                </a:r>
                <a:r>
                  <a:rPr kumimoji="1" lang="zh-TW" altLang="en-US" sz="1050" b="1" i="0" u="none" strike="noStrike" cap="none" normalizeH="0" baseline="0" dirty="0">
                    <a:ln>
                      <a:noFill/>
                    </a:ln>
                    <a:solidFill>
                      <a:srgbClr val="FF0000"/>
                    </a:solidFill>
                    <a:effectLst/>
                    <a:latin typeface="+mj-ea"/>
                    <a:ea typeface="+mj-ea"/>
                  </a:rPr>
                  <a:t>人車宅配服務</a:t>
                </a:r>
                <a:endParaRPr kumimoji="1" lang="en-US" altLang="zh-TW" sz="1050" b="1" i="0" u="none" strike="noStrike" cap="none" normalizeH="0" baseline="0" dirty="0">
                  <a:ln>
                    <a:noFill/>
                  </a:ln>
                  <a:solidFill>
                    <a:srgbClr val="FF0000"/>
                  </a:solidFill>
                  <a:effectLst/>
                  <a:latin typeface="+mj-ea"/>
                  <a:ea typeface="+mj-ea"/>
                </a:endParaRPr>
              </a:p>
              <a:p>
                <a:pPr>
                  <a:lnSpc>
                    <a:spcPts val="1100"/>
                  </a:lnSpc>
                  <a:buFont typeface="Arial" panose="020B0604020202020204" pitchFamily="34" charset="0"/>
                  <a:buChar char="•"/>
                </a:pPr>
                <a:r>
                  <a:rPr lang="zh-TW" altLang="en-US" sz="1050" dirty="0">
                    <a:latin typeface="微軟正黑體" panose="020B0604030504040204" pitchFamily="34" charset="-120"/>
                    <a:ea typeface="微軟正黑體" panose="020B0604030504040204" pitchFamily="34" charset="-120"/>
                  </a:rPr>
                  <a:t>限制區域內進行</a:t>
                </a:r>
                <a:r>
                  <a:rPr lang="en-US" altLang="zh-TW" sz="1050" dirty="0">
                    <a:solidFill>
                      <a:srgbClr val="FF0000"/>
                    </a:solidFill>
                    <a:latin typeface="微軟正黑體" panose="020B0604030504040204" pitchFamily="34" charset="-120"/>
                    <a:ea typeface="微軟正黑體" panose="020B0604030504040204" pitchFamily="34" charset="-120"/>
                  </a:rPr>
                  <a:t>Level 4</a:t>
                </a:r>
                <a:r>
                  <a:rPr lang="zh-TW" altLang="en-US" sz="1050" dirty="0">
                    <a:solidFill>
                      <a:srgbClr val="FF0000"/>
                    </a:solidFill>
                    <a:latin typeface="微軟正黑體" panose="020B0604030504040204" pitchFamily="34" charset="-120"/>
                    <a:ea typeface="微軟正黑體" panose="020B0604030504040204" pitchFamily="34" charset="-120"/>
                  </a:rPr>
                  <a:t>無人車宅配服務</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行人及兩輪車分離，標線</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標誌</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號誌更新）</a:t>
                </a:r>
              </a:p>
              <a:p>
                <a:pPr>
                  <a:lnSpc>
                    <a:spcPts val="1100"/>
                  </a:lnSpc>
                  <a:buFont typeface="Arial" panose="020B0604020202020204" pitchFamily="34" charset="0"/>
                  <a:buChar char="•"/>
                </a:pPr>
                <a:r>
                  <a:rPr lang="zh-TW" altLang="en-US" sz="1050" dirty="0">
                    <a:latin typeface="微軟正黑體" panose="020B0604030504040204" pitchFamily="34" charset="-120"/>
                    <a:ea typeface="微軟正黑體" panose="020B0604030504040204" pitchFamily="34" charset="-120"/>
                  </a:rPr>
                  <a:t>低速行駛服務；與其他車輛混行交通狀況下，在適當速度下進行移動服務</a:t>
                </a:r>
              </a:p>
              <a:p>
                <a:pPr>
                  <a:lnSpc>
                    <a:spcPts val="1100"/>
                  </a:lnSpc>
                  <a:buFont typeface="Arial" panose="020B0604020202020204" pitchFamily="34" charset="0"/>
                  <a:buChar char="•"/>
                </a:pPr>
                <a:r>
                  <a:rPr lang="zh-TW" altLang="en-US" sz="1050" dirty="0">
                    <a:latin typeface="微軟正黑體" panose="020B0604030504040204" pitchFamily="34" charset="-120"/>
                    <a:ea typeface="微軟正黑體" panose="020B0604030504040204" pitchFamily="34" charset="-120"/>
                  </a:rPr>
                  <a:t>惡劣天候時要有人類駕駛替代方案</a:t>
                </a:r>
                <a:endParaRPr kumimoji="1" lang="zh-TW" altLang="en-US" sz="1050" b="1" i="0" u="none" strike="noStrike" cap="none" normalizeH="0" baseline="0" dirty="0">
                  <a:ln>
                    <a:noFill/>
                  </a:ln>
                  <a:effectLst/>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B5B92E7-D99F-48A6-AE39-0C6EEC6F5D59}"/>
                  </a:ext>
                </a:extLst>
              </p:cNvPr>
              <p:cNvSpPr/>
              <p:nvPr/>
            </p:nvSpPr>
            <p:spPr>
              <a:xfrm>
                <a:off x="5550419" y="4659133"/>
                <a:ext cx="1620957" cy="307777"/>
              </a:xfrm>
              <a:prstGeom prst="rect">
                <a:avLst/>
              </a:prstGeom>
            </p:spPr>
            <p:txBody>
              <a:bodyPr wrap="none">
                <a:spAutoFit/>
              </a:bodyPr>
              <a:lstStyle/>
              <a:p>
                <a:r>
                  <a:rPr lang="zh-TW" altLang="en-US" sz="1400" dirty="0">
                    <a:latin typeface="+mj-ea"/>
                    <a:ea typeface="+mj-ea"/>
                  </a:rPr>
                  <a:t>對象區域逐次擴大</a:t>
                </a:r>
              </a:p>
            </p:txBody>
          </p:sp>
          <p:sp>
            <p:nvSpPr>
              <p:cNvPr id="25" name="矩形 24">
                <a:extLst>
                  <a:ext uri="{FF2B5EF4-FFF2-40B4-BE49-F238E27FC236}">
                    <a16:creationId xmlns:a16="http://schemas.microsoft.com/office/drawing/2014/main" id="{62EB0215-E2A4-4A54-9E4B-15C2759559D2}"/>
                  </a:ext>
                </a:extLst>
              </p:cNvPr>
              <p:cNvSpPr/>
              <p:nvPr/>
            </p:nvSpPr>
            <p:spPr>
              <a:xfrm>
                <a:off x="5550419" y="5613362"/>
                <a:ext cx="1620957" cy="307777"/>
              </a:xfrm>
              <a:prstGeom prst="rect">
                <a:avLst/>
              </a:prstGeom>
            </p:spPr>
            <p:txBody>
              <a:bodyPr wrap="none">
                <a:spAutoFit/>
              </a:bodyPr>
              <a:lstStyle/>
              <a:p>
                <a:r>
                  <a:rPr lang="zh-TW" altLang="en-US" sz="1400" dirty="0">
                    <a:latin typeface="+mj-ea"/>
                    <a:ea typeface="+mj-ea"/>
                  </a:rPr>
                  <a:t>對象區域逐次擴大</a:t>
                </a:r>
              </a:p>
            </p:txBody>
          </p:sp>
        </p:grpSp>
        <p:cxnSp>
          <p:nvCxnSpPr>
            <p:cNvPr id="30" name="直線接點 29">
              <a:extLst>
                <a:ext uri="{FF2B5EF4-FFF2-40B4-BE49-F238E27FC236}">
                  <a16:creationId xmlns:a16="http://schemas.microsoft.com/office/drawing/2014/main" id="{F26C3553-3F9E-4C3F-AF53-7D822B2FAF26}"/>
                </a:ext>
              </a:extLst>
            </p:cNvPr>
            <p:cNvCxnSpPr>
              <a:cxnSpLocks/>
            </p:cNvCxnSpPr>
            <p:nvPr/>
          </p:nvCxnSpPr>
          <p:spPr bwMode="auto">
            <a:xfrm flipH="1">
              <a:off x="139869" y="3619184"/>
              <a:ext cx="4234581" cy="16762"/>
            </a:xfrm>
            <a:prstGeom prst="line">
              <a:avLst/>
            </a:prstGeom>
            <a:solidFill>
              <a:schemeClr val="accent1"/>
            </a:solidFill>
            <a:ln w="22225" cap="flat" cmpd="sng" algn="ctr">
              <a:solidFill>
                <a:srgbClr val="FF0000"/>
              </a:solidFill>
              <a:prstDash val="dash"/>
              <a:round/>
              <a:headEnd type="none" w="med" len="med"/>
              <a:tailEnd type="none"/>
            </a:ln>
            <a:effectLst/>
          </p:spPr>
        </p:cxnSp>
        <p:cxnSp>
          <p:nvCxnSpPr>
            <p:cNvPr id="35" name="直線接點 34">
              <a:extLst>
                <a:ext uri="{FF2B5EF4-FFF2-40B4-BE49-F238E27FC236}">
                  <a16:creationId xmlns:a16="http://schemas.microsoft.com/office/drawing/2014/main" id="{9C6E5C35-028F-4116-8D67-97D464F239EE}"/>
                </a:ext>
              </a:extLst>
            </p:cNvPr>
            <p:cNvCxnSpPr>
              <a:cxnSpLocks/>
            </p:cNvCxnSpPr>
            <p:nvPr/>
          </p:nvCxnSpPr>
          <p:spPr bwMode="auto">
            <a:xfrm flipH="1" flipV="1">
              <a:off x="101659" y="2078626"/>
              <a:ext cx="2363431" cy="35758"/>
            </a:xfrm>
            <a:prstGeom prst="line">
              <a:avLst/>
            </a:prstGeom>
            <a:solidFill>
              <a:schemeClr val="accent1"/>
            </a:solidFill>
            <a:ln w="22225" cap="flat" cmpd="sng" algn="ctr">
              <a:solidFill>
                <a:srgbClr val="FF0000"/>
              </a:solidFill>
              <a:prstDash val="dash"/>
              <a:round/>
              <a:headEnd type="none" w="med" len="med"/>
              <a:tailEnd type="none"/>
            </a:ln>
            <a:effectLst/>
          </p:spPr>
        </p:cxnSp>
        <p:cxnSp>
          <p:nvCxnSpPr>
            <p:cNvPr id="37" name="直線接點 36">
              <a:extLst>
                <a:ext uri="{FF2B5EF4-FFF2-40B4-BE49-F238E27FC236}">
                  <a16:creationId xmlns:a16="http://schemas.microsoft.com/office/drawing/2014/main" id="{89CA6D27-8FEC-4312-8658-67CD9E4807F4}"/>
                </a:ext>
              </a:extLst>
            </p:cNvPr>
            <p:cNvCxnSpPr>
              <a:cxnSpLocks/>
            </p:cNvCxnSpPr>
            <p:nvPr/>
          </p:nvCxnSpPr>
          <p:spPr bwMode="auto">
            <a:xfrm flipH="1" flipV="1">
              <a:off x="179513" y="4381866"/>
              <a:ext cx="2339113" cy="22089"/>
            </a:xfrm>
            <a:prstGeom prst="line">
              <a:avLst/>
            </a:prstGeom>
            <a:solidFill>
              <a:schemeClr val="accent1"/>
            </a:solidFill>
            <a:ln w="22225" cap="flat" cmpd="sng" algn="ctr">
              <a:solidFill>
                <a:srgbClr val="FF0000"/>
              </a:solidFill>
              <a:prstDash val="dash"/>
              <a:round/>
              <a:headEnd type="none" w="med" len="med"/>
              <a:tailEnd type="none"/>
            </a:ln>
            <a:effectLst/>
          </p:spPr>
        </p:cxnSp>
      </p:grpSp>
    </p:spTree>
    <p:extLst>
      <p:ext uri="{BB962C8B-B14F-4D97-AF65-F5344CB8AC3E}">
        <p14:creationId xmlns:p14="http://schemas.microsoft.com/office/powerpoint/2010/main" val="34492921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DB6478-DEDB-4F23-A95A-B422E635FAC7}"/>
              </a:ext>
            </a:extLst>
          </p:cNvPr>
          <p:cNvSpPr>
            <a:spLocks noGrp="1"/>
          </p:cNvSpPr>
          <p:nvPr>
            <p:ph type="title"/>
          </p:nvPr>
        </p:nvSpPr>
        <p:spPr/>
        <p:txBody>
          <a:bodyPr/>
          <a:lstStyle/>
          <a:p>
            <a:r>
              <a:rPr lang="zh-TW" altLang="en-US" dirty="0"/>
              <a:t>感測與辨識技術關聯應用</a:t>
            </a:r>
          </a:p>
        </p:txBody>
      </p:sp>
      <p:grpSp>
        <p:nvGrpSpPr>
          <p:cNvPr id="25" name="群組 24">
            <a:extLst>
              <a:ext uri="{FF2B5EF4-FFF2-40B4-BE49-F238E27FC236}">
                <a16:creationId xmlns:a16="http://schemas.microsoft.com/office/drawing/2014/main" id="{40897ADE-6EB4-4AFA-B809-C1071D456DC2}"/>
              </a:ext>
            </a:extLst>
          </p:cNvPr>
          <p:cNvGrpSpPr/>
          <p:nvPr/>
        </p:nvGrpSpPr>
        <p:grpSpPr>
          <a:xfrm>
            <a:off x="157311" y="1484784"/>
            <a:ext cx="8179291" cy="3583393"/>
            <a:chOff x="135112" y="1384639"/>
            <a:chExt cx="8179291" cy="3583393"/>
          </a:xfrm>
        </p:grpSpPr>
        <p:sp>
          <p:nvSpPr>
            <p:cNvPr id="5" name="矩形 4">
              <a:extLst>
                <a:ext uri="{FF2B5EF4-FFF2-40B4-BE49-F238E27FC236}">
                  <a16:creationId xmlns:a16="http://schemas.microsoft.com/office/drawing/2014/main" id="{12BC802B-4209-44B4-9F14-B78B815DBC9E}"/>
                </a:ext>
              </a:extLst>
            </p:cNvPr>
            <p:cNvSpPr/>
            <p:nvPr/>
          </p:nvSpPr>
          <p:spPr bwMode="auto">
            <a:xfrm>
              <a:off x="135112" y="1752925"/>
              <a:ext cx="1080120" cy="72008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技術適用</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領域</a:t>
              </a:r>
            </a:p>
          </p:txBody>
        </p:sp>
        <p:sp>
          <p:nvSpPr>
            <p:cNvPr id="6" name="矩形 5">
              <a:extLst>
                <a:ext uri="{FF2B5EF4-FFF2-40B4-BE49-F238E27FC236}">
                  <a16:creationId xmlns:a16="http://schemas.microsoft.com/office/drawing/2014/main" id="{3ED99E90-7BB8-4BE1-84E1-1B4FE0800D1F}"/>
                </a:ext>
              </a:extLst>
            </p:cNvPr>
            <p:cNvSpPr/>
            <p:nvPr/>
          </p:nvSpPr>
          <p:spPr bwMode="auto">
            <a:xfrm>
              <a:off x="135112" y="2548895"/>
              <a:ext cx="1080120" cy="1240146"/>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相關技術</a:t>
              </a:r>
            </a:p>
          </p:txBody>
        </p:sp>
        <p:sp>
          <p:nvSpPr>
            <p:cNvPr id="7" name="矩形 6">
              <a:extLst>
                <a:ext uri="{FF2B5EF4-FFF2-40B4-BE49-F238E27FC236}">
                  <a16:creationId xmlns:a16="http://schemas.microsoft.com/office/drawing/2014/main" id="{A5C42738-3B37-4432-8973-611A2FF3E178}"/>
                </a:ext>
              </a:extLst>
            </p:cNvPr>
            <p:cNvSpPr/>
            <p:nvPr/>
          </p:nvSpPr>
          <p:spPr bwMode="auto">
            <a:xfrm>
              <a:off x="135112" y="3864931"/>
              <a:ext cx="1080120" cy="1103101"/>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直接及間接</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相關業者</a:t>
              </a:r>
            </a:p>
          </p:txBody>
        </p:sp>
        <p:sp>
          <p:nvSpPr>
            <p:cNvPr id="8" name="矩形 7">
              <a:extLst>
                <a:ext uri="{FF2B5EF4-FFF2-40B4-BE49-F238E27FC236}">
                  <a16:creationId xmlns:a16="http://schemas.microsoft.com/office/drawing/2014/main" id="{419A1771-62F7-4685-8E71-532B687CFDE8}"/>
                </a:ext>
              </a:extLst>
            </p:cNvPr>
            <p:cNvSpPr/>
            <p:nvPr/>
          </p:nvSpPr>
          <p:spPr bwMode="auto">
            <a:xfrm>
              <a:off x="1333653" y="1752924"/>
              <a:ext cx="862083" cy="720079"/>
            </a:xfrm>
            <a:prstGeom prst="rect">
              <a:avLst/>
            </a:prstGeom>
            <a:solidFill>
              <a:srgbClr val="FFFF9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周遭人與</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物辨識</a:t>
              </a:r>
            </a:p>
          </p:txBody>
        </p:sp>
        <p:sp>
          <p:nvSpPr>
            <p:cNvPr id="9" name="矩形 8">
              <a:extLst>
                <a:ext uri="{FF2B5EF4-FFF2-40B4-BE49-F238E27FC236}">
                  <a16:creationId xmlns:a16="http://schemas.microsoft.com/office/drawing/2014/main" id="{6E0AA5F7-19FF-47A8-A729-29CA8F66B16B}"/>
                </a:ext>
              </a:extLst>
            </p:cNvPr>
            <p:cNvSpPr/>
            <p:nvPr/>
          </p:nvSpPr>
          <p:spPr bwMode="auto">
            <a:xfrm>
              <a:off x="2267744" y="1761101"/>
              <a:ext cx="862083" cy="720079"/>
            </a:xfrm>
            <a:prstGeom prst="rect">
              <a:avLst/>
            </a:prstGeom>
            <a:solidFill>
              <a:srgbClr val="FFFF9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4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危險分析</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ts val="1400"/>
                </a:lnSpc>
                <a:spcBef>
                  <a:spcPct val="0"/>
                </a:spcBef>
                <a:spcAft>
                  <a:spcPct val="0"/>
                </a:spcAft>
                <a:buClrTx/>
                <a:buSzTx/>
                <a:buFontTx/>
                <a:buNone/>
                <a:tabLst/>
              </a:pPr>
              <a:r>
                <a:rPr lang="zh-TW" altLang="en-US" sz="1400" dirty="0">
                  <a:latin typeface="+mj-ea"/>
                  <a:ea typeface="+mj-ea"/>
                </a:rPr>
                <a:t>與</a:t>
              </a:r>
              <a:endParaRPr lang="en-US" altLang="zh-TW" sz="1400" dirty="0">
                <a:latin typeface="+mj-ea"/>
                <a:ea typeface="+mj-ea"/>
              </a:endParaRPr>
            </a:p>
            <a:p>
              <a:pPr marL="0" marR="0" indent="0" algn="ctr" defTabSz="914400" rtl="0" eaLnBrk="1" fontAlgn="base" latinLnBrk="0" hangingPunct="1">
                <a:lnSpc>
                  <a:spcPts val="1400"/>
                </a:lnSpc>
                <a:spcBef>
                  <a:spcPct val="0"/>
                </a:spcBef>
                <a:spcAft>
                  <a:spcPct val="0"/>
                </a:spcAft>
                <a:buClrTx/>
                <a:buSzTx/>
                <a:buFontTx/>
                <a:buNone/>
                <a:tabLst/>
              </a:pPr>
              <a:r>
                <a:rPr lang="zh-TW" altLang="en-US" sz="1400" dirty="0">
                  <a:latin typeface="+mj-ea"/>
                  <a:ea typeface="+mj-ea"/>
                </a:rPr>
                <a:t>判斷技術</a:t>
              </a:r>
              <a:endParaRPr kumimoji="1" lang="zh-TW" altLang="en-US" sz="1400" b="1" i="0" u="none" strike="noStrike" cap="none" normalizeH="0" baseline="0" dirty="0">
                <a:ln>
                  <a:noFill/>
                </a:ln>
                <a:solidFill>
                  <a:schemeClr val="tx1"/>
                </a:solidFill>
                <a:effectLst/>
                <a:latin typeface="+mj-ea"/>
                <a:ea typeface="+mj-ea"/>
              </a:endParaRPr>
            </a:p>
          </p:txBody>
        </p:sp>
        <p:sp>
          <p:nvSpPr>
            <p:cNvPr id="10" name="矩形 9">
              <a:extLst>
                <a:ext uri="{FF2B5EF4-FFF2-40B4-BE49-F238E27FC236}">
                  <a16:creationId xmlns:a16="http://schemas.microsoft.com/office/drawing/2014/main" id="{FF454E9A-000B-4D7F-B893-8C02E0F02D99}"/>
                </a:ext>
              </a:extLst>
            </p:cNvPr>
            <p:cNvSpPr/>
            <p:nvPr/>
          </p:nvSpPr>
          <p:spPr bwMode="auto">
            <a:xfrm>
              <a:off x="3205861" y="1770151"/>
              <a:ext cx="862083" cy="720079"/>
            </a:xfrm>
            <a:prstGeom prst="rect">
              <a:avLst/>
            </a:prstGeom>
            <a:solidFill>
              <a:srgbClr val="FFFF9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4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汽車位置</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ts val="1400"/>
                </a:lnSpc>
                <a:spcBef>
                  <a:spcPct val="0"/>
                </a:spcBef>
                <a:spcAft>
                  <a:spcPct val="0"/>
                </a:spcAft>
                <a:buClrTx/>
                <a:buSzTx/>
                <a:buFontTx/>
                <a:buNone/>
                <a:tabLst/>
              </a:pPr>
              <a:r>
                <a:rPr lang="zh-TW" altLang="en-US" sz="1400" dirty="0">
                  <a:latin typeface="+mj-ea"/>
                  <a:ea typeface="+mj-ea"/>
                </a:rPr>
                <a:t>推定</a:t>
              </a:r>
              <a:endParaRPr kumimoji="1" lang="zh-TW" altLang="en-US" sz="1400" b="1" i="0" u="none" strike="noStrike" cap="none" normalizeH="0" baseline="0" dirty="0">
                <a:ln>
                  <a:noFill/>
                </a:ln>
                <a:solidFill>
                  <a:schemeClr val="tx1"/>
                </a:solidFill>
                <a:effectLst/>
                <a:latin typeface="+mj-ea"/>
                <a:ea typeface="+mj-ea"/>
              </a:endParaRPr>
            </a:p>
          </p:txBody>
        </p:sp>
        <p:sp>
          <p:nvSpPr>
            <p:cNvPr id="11" name="矩形 10">
              <a:extLst>
                <a:ext uri="{FF2B5EF4-FFF2-40B4-BE49-F238E27FC236}">
                  <a16:creationId xmlns:a16="http://schemas.microsoft.com/office/drawing/2014/main" id="{F6CA1313-8DEF-4F2D-A045-8F94836F9E00}"/>
                </a:ext>
              </a:extLst>
            </p:cNvPr>
            <p:cNvSpPr/>
            <p:nvPr/>
          </p:nvSpPr>
          <p:spPr bwMode="auto">
            <a:xfrm>
              <a:off x="4143978" y="1772817"/>
              <a:ext cx="862083" cy="720079"/>
            </a:xfrm>
            <a:prstGeom prst="rect">
              <a:avLst/>
            </a:prstGeom>
            <a:solidFill>
              <a:srgbClr val="FFFF9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4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動態地圖</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ts val="1400"/>
                </a:lnSpc>
                <a:spcBef>
                  <a:spcPct val="0"/>
                </a:spcBef>
                <a:spcAft>
                  <a:spcPct val="0"/>
                </a:spcAft>
                <a:buClrTx/>
                <a:buSzTx/>
                <a:buFontTx/>
                <a:buNone/>
                <a:tabLst/>
              </a:pPr>
              <a:r>
                <a:rPr lang="zh-TW" altLang="en-US" sz="1400" dirty="0">
                  <a:latin typeface="+mj-ea"/>
                  <a:ea typeface="+mj-ea"/>
                </a:rPr>
                <a:t>資訊</a:t>
              </a:r>
              <a:endParaRPr kumimoji="1" lang="zh-TW" altLang="en-US" sz="1400" b="1" i="0" u="none" strike="noStrike" cap="none" normalizeH="0" baseline="0" dirty="0">
                <a:ln>
                  <a:noFill/>
                </a:ln>
                <a:solidFill>
                  <a:schemeClr val="tx1"/>
                </a:solidFill>
                <a:effectLst/>
                <a:latin typeface="+mj-ea"/>
                <a:ea typeface="+mj-ea"/>
              </a:endParaRPr>
            </a:p>
          </p:txBody>
        </p:sp>
        <p:cxnSp>
          <p:nvCxnSpPr>
            <p:cNvPr id="13" name="直線接點 12">
              <a:extLst>
                <a:ext uri="{FF2B5EF4-FFF2-40B4-BE49-F238E27FC236}">
                  <a16:creationId xmlns:a16="http://schemas.microsoft.com/office/drawing/2014/main" id="{998B0873-9E27-4BE3-83B8-235E57B761D4}"/>
                </a:ext>
              </a:extLst>
            </p:cNvPr>
            <p:cNvCxnSpPr/>
            <p:nvPr/>
          </p:nvCxnSpPr>
          <p:spPr bwMode="auto">
            <a:xfrm>
              <a:off x="1333653" y="1656508"/>
              <a:ext cx="4102443" cy="0"/>
            </a:xfrm>
            <a:prstGeom prst="line">
              <a:avLst/>
            </a:prstGeom>
            <a:solidFill>
              <a:schemeClr val="accent1"/>
            </a:solidFill>
            <a:ln w="34925" cap="flat" cmpd="sng" algn="ctr">
              <a:solidFill>
                <a:schemeClr val="tx1"/>
              </a:solidFill>
              <a:prstDash val="solid"/>
              <a:round/>
              <a:headEnd type="none" w="med" len="med"/>
              <a:tailEnd type="none"/>
            </a:ln>
            <a:effectLst/>
          </p:spPr>
        </p:cxnSp>
        <p:cxnSp>
          <p:nvCxnSpPr>
            <p:cNvPr id="14" name="直線接點 13">
              <a:extLst>
                <a:ext uri="{FF2B5EF4-FFF2-40B4-BE49-F238E27FC236}">
                  <a16:creationId xmlns:a16="http://schemas.microsoft.com/office/drawing/2014/main" id="{774E69D2-9861-4A2B-B550-177F3238BA4A}"/>
                </a:ext>
              </a:extLst>
            </p:cNvPr>
            <p:cNvCxnSpPr>
              <a:cxnSpLocks/>
            </p:cNvCxnSpPr>
            <p:nvPr/>
          </p:nvCxnSpPr>
          <p:spPr bwMode="auto">
            <a:xfrm>
              <a:off x="5580112" y="1656508"/>
              <a:ext cx="2734290" cy="7991"/>
            </a:xfrm>
            <a:prstGeom prst="line">
              <a:avLst/>
            </a:prstGeom>
            <a:solidFill>
              <a:schemeClr val="accent1"/>
            </a:solidFill>
            <a:ln w="34925" cap="flat" cmpd="sng" algn="ctr">
              <a:solidFill>
                <a:schemeClr val="tx1"/>
              </a:solidFill>
              <a:prstDash val="solid"/>
              <a:round/>
              <a:headEnd type="none" w="med" len="med"/>
              <a:tailEnd type="none"/>
            </a:ln>
            <a:effectLst/>
          </p:spPr>
        </p:cxnSp>
        <p:sp>
          <p:nvSpPr>
            <p:cNvPr id="16" name="矩形 15">
              <a:extLst>
                <a:ext uri="{FF2B5EF4-FFF2-40B4-BE49-F238E27FC236}">
                  <a16:creationId xmlns:a16="http://schemas.microsoft.com/office/drawing/2014/main" id="{F0345D4D-5BEF-4FBE-84EC-F434FC9C0AFB}"/>
                </a:ext>
              </a:extLst>
            </p:cNvPr>
            <p:cNvSpPr/>
            <p:nvPr/>
          </p:nvSpPr>
          <p:spPr>
            <a:xfrm>
              <a:off x="2637687" y="1384639"/>
              <a:ext cx="1501177" cy="271869"/>
            </a:xfrm>
            <a:prstGeom prst="rect">
              <a:avLst/>
            </a:prstGeom>
          </p:spPr>
          <p:txBody>
            <a:bodyPr wrap="square">
              <a:spAutoFit/>
            </a:bodyPr>
            <a:lstStyle/>
            <a:p>
              <a:pPr algn="ctr">
                <a:lnSpc>
                  <a:spcPts val="1400"/>
                </a:lnSpc>
              </a:pPr>
              <a:r>
                <a:rPr lang="zh-TW" altLang="en-US" sz="1400" dirty="0">
                  <a:latin typeface="+mj-ea"/>
                  <a:ea typeface="+mj-ea"/>
                </a:rPr>
                <a:t>自動駕駛領域</a:t>
              </a:r>
            </a:p>
          </p:txBody>
        </p:sp>
        <p:sp>
          <p:nvSpPr>
            <p:cNvPr id="17" name="矩形 16">
              <a:extLst>
                <a:ext uri="{FF2B5EF4-FFF2-40B4-BE49-F238E27FC236}">
                  <a16:creationId xmlns:a16="http://schemas.microsoft.com/office/drawing/2014/main" id="{40E35385-5BD6-4274-A050-E28D9ADBB631}"/>
                </a:ext>
              </a:extLst>
            </p:cNvPr>
            <p:cNvSpPr/>
            <p:nvPr/>
          </p:nvSpPr>
          <p:spPr>
            <a:xfrm>
              <a:off x="6196668" y="1394888"/>
              <a:ext cx="1501177" cy="271869"/>
            </a:xfrm>
            <a:prstGeom prst="rect">
              <a:avLst/>
            </a:prstGeom>
          </p:spPr>
          <p:txBody>
            <a:bodyPr wrap="square">
              <a:spAutoFit/>
            </a:bodyPr>
            <a:lstStyle/>
            <a:p>
              <a:pPr algn="ctr">
                <a:lnSpc>
                  <a:spcPts val="1400"/>
                </a:lnSpc>
              </a:pPr>
              <a:r>
                <a:rPr lang="zh-TW" altLang="en-US" sz="1400" dirty="0">
                  <a:latin typeface="+mj-ea"/>
                  <a:ea typeface="+mj-ea"/>
                </a:rPr>
                <a:t>其他產業領域</a:t>
              </a:r>
            </a:p>
          </p:txBody>
        </p:sp>
        <p:sp>
          <p:nvSpPr>
            <p:cNvPr id="18" name="矩形 17">
              <a:extLst>
                <a:ext uri="{FF2B5EF4-FFF2-40B4-BE49-F238E27FC236}">
                  <a16:creationId xmlns:a16="http://schemas.microsoft.com/office/drawing/2014/main" id="{920E7CD4-76E3-4772-B328-A21947EC5B50}"/>
                </a:ext>
              </a:extLst>
            </p:cNvPr>
            <p:cNvSpPr/>
            <p:nvPr/>
          </p:nvSpPr>
          <p:spPr bwMode="auto">
            <a:xfrm>
              <a:off x="5580112" y="1772816"/>
              <a:ext cx="862083" cy="720079"/>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4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機器人</a:t>
              </a:r>
              <a:r>
                <a:rPr kumimoji="1" lang="en-US" altLang="zh-TW" sz="1400" b="1" i="0" u="none" strike="noStrike" cap="none" normalizeH="0" baseline="0" dirty="0">
                  <a:ln>
                    <a:noFill/>
                  </a:ln>
                  <a:solidFill>
                    <a:schemeClr val="tx1"/>
                  </a:solidFill>
                  <a:effectLst/>
                  <a:latin typeface="+mj-ea"/>
                  <a:ea typeface="+mj-ea"/>
                </a:rPr>
                <a:t>/</a:t>
              </a:r>
            </a:p>
            <a:p>
              <a:pPr marL="0" marR="0" indent="0" algn="ctr" defTabSz="914400" rtl="0" eaLnBrk="1" fontAlgn="base" latinLnBrk="0" hangingPunct="1">
                <a:lnSpc>
                  <a:spcPts val="1400"/>
                </a:lnSpc>
                <a:spcBef>
                  <a:spcPct val="0"/>
                </a:spcBef>
                <a:spcAft>
                  <a:spcPct val="0"/>
                </a:spcAft>
                <a:buClrTx/>
                <a:buSzTx/>
                <a:buFontTx/>
                <a:buNone/>
                <a:tabLst/>
              </a:pPr>
              <a:r>
                <a:rPr lang="zh-TW" altLang="en-US" sz="1400" dirty="0">
                  <a:latin typeface="+mj-ea"/>
                  <a:ea typeface="+mj-ea"/>
                </a:rPr>
                <a:t>機械</a:t>
              </a:r>
              <a:r>
                <a:rPr kumimoji="1" lang="zh-TW" altLang="en-US" sz="1400" b="1" i="0" u="none" strike="noStrike" cap="none" normalizeH="0" baseline="0" dirty="0">
                  <a:ln>
                    <a:noFill/>
                  </a:ln>
                  <a:solidFill>
                    <a:schemeClr val="tx1"/>
                  </a:solidFill>
                  <a:effectLst/>
                  <a:latin typeface="+mj-ea"/>
                  <a:ea typeface="+mj-ea"/>
                </a:rPr>
                <a:t>手臂</a:t>
              </a:r>
            </a:p>
          </p:txBody>
        </p:sp>
        <p:sp>
          <p:nvSpPr>
            <p:cNvPr id="19" name="矩形 18">
              <a:extLst>
                <a:ext uri="{FF2B5EF4-FFF2-40B4-BE49-F238E27FC236}">
                  <a16:creationId xmlns:a16="http://schemas.microsoft.com/office/drawing/2014/main" id="{D77711AF-57E0-48C4-A6DD-62567CE7E983}"/>
                </a:ext>
              </a:extLst>
            </p:cNvPr>
            <p:cNvSpPr/>
            <p:nvPr/>
          </p:nvSpPr>
          <p:spPr bwMode="auto">
            <a:xfrm>
              <a:off x="6516216" y="1772816"/>
              <a:ext cx="862083" cy="720079"/>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4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工廠自動化</a:t>
              </a:r>
            </a:p>
          </p:txBody>
        </p:sp>
        <p:sp>
          <p:nvSpPr>
            <p:cNvPr id="20" name="矩形 19">
              <a:extLst>
                <a:ext uri="{FF2B5EF4-FFF2-40B4-BE49-F238E27FC236}">
                  <a16:creationId xmlns:a16="http://schemas.microsoft.com/office/drawing/2014/main" id="{CFD02627-C9E4-454A-97B0-98B73153E9B3}"/>
                </a:ext>
              </a:extLst>
            </p:cNvPr>
            <p:cNvSpPr/>
            <p:nvPr/>
          </p:nvSpPr>
          <p:spPr bwMode="auto">
            <a:xfrm>
              <a:off x="7452320" y="1772816"/>
              <a:ext cx="862083" cy="720079"/>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4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各行業</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ts val="14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安全監控</a:t>
              </a:r>
              <a:endParaRPr kumimoji="1" lang="en-US" altLang="zh-TW" sz="1400" b="1" i="0" u="none" strike="noStrike" cap="none" normalizeH="0" baseline="0" dirty="0">
                <a:ln>
                  <a:noFill/>
                </a:ln>
                <a:solidFill>
                  <a:schemeClr val="tx1"/>
                </a:solidFill>
                <a:effectLst/>
                <a:latin typeface="+mj-ea"/>
                <a:ea typeface="+mj-ea"/>
              </a:endParaRPr>
            </a:p>
            <a:p>
              <a:pPr marL="0" marR="0" indent="0" algn="ctr" defTabSz="914400" rtl="0" eaLnBrk="1" fontAlgn="base" latinLnBrk="0" hangingPunct="1">
                <a:lnSpc>
                  <a:spcPts val="1400"/>
                </a:lnSpc>
                <a:spcBef>
                  <a:spcPct val="0"/>
                </a:spcBef>
                <a:spcAft>
                  <a:spcPct val="0"/>
                </a:spcAft>
                <a:buClrTx/>
                <a:buSzTx/>
                <a:buFontTx/>
                <a:buNone/>
                <a:tabLst/>
              </a:pPr>
              <a:r>
                <a:rPr lang="zh-TW" altLang="en-US" sz="1400" dirty="0">
                  <a:latin typeface="+mj-ea"/>
                  <a:ea typeface="+mj-ea"/>
                </a:rPr>
                <a:t>用途</a:t>
              </a:r>
              <a:endParaRPr kumimoji="1" lang="zh-TW" altLang="en-US" sz="1400" b="1" i="0" u="none" strike="noStrike" cap="none" normalizeH="0" baseline="0" dirty="0">
                <a:ln>
                  <a:noFill/>
                </a:ln>
                <a:solidFill>
                  <a:schemeClr val="tx1"/>
                </a:solidFill>
                <a:effectLst/>
                <a:latin typeface="+mj-ea"/>
                <a:ea typeface="+mj-ea"/>
              </a:endParaRPr>
            </a:p>
          </p:txBody>
        </p:sp>
        <p:sp>
          <p:nvSpPr>
            <p:cNvPr id="21" name="矩形 20">
              <a:extLst>
                <a:ext uri="{FF2B5EF4-FFF2-40B4-BE49-F238E27FC236}">
                  <a16:creationId xmlns:a16="http://schemas.microsoft.com/office/drawing/2014/main" id="{763834A6-93A2-48F1-AFF6-D2A8C0944456}"/>
                </a:ext>
              </a:extLst>
            </p:cNvPr>
            <p:cNvSpPr/>
            <p:nvPr/>
          </p:nvSpPr>
          <p:spPr bwMode="auto">
            <a:xfrm>
              <a:off x="1333652" y="2650450"/>
              <a:ext cx="6980751" cy="434507"/>
            </a:xfrm>
            <a:prstGeom prst="rect">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感測與辨識技術</a:t>
              </a:r>
              <a:r>
                <a:rPr kumimoji="1" lang="en-US" altLang="zh-TW" sz="1400" b="1" i="0" u="none" strike="noStrike" cap="none" normalizeH="0" baseline="0" dirty="0">
                  <a:ln>
                    <a:noFill/>
                  </a:ln>
                  <a:solidFill>
                    <a:schemeClr val="tx1"/>
                  </a:solidFill>
                  <a:effectLst/>
                  <a:latin typeface="+mj-ea"/>
                  <a:ea typeface="+mj-ea"/>
                </a:rPr>
                <a:t>(</a:t>
              </a:r>
              <a:r>
                <a:rPr kumimoji="1" lang="zh-TW" altLang="en-US" sz="1400" b="1" i="0" u="none" strike="noStrike" cap="none" normalizeH="0" baseline="0" dirty="0">
                  <a:ln>
                    <a:noFill/>
                  </a:ln>
                  <a:solidFill>
                    <a:schemeClr val="tx1"/>
                  </a:solidFill>
                  <a:effectLst/>
                  <a:latin typeface="+mj-ea"/>
                  <a:ea typeface="+mj-ea"/>
                </a:rPr>
                <a:t>攝影、超音波、短</a:t>
              </a:r>
              <a:r>
                <a:rPr kumimoji="1" lang="en-US" altLang="zh-TW" sz="1400" b="1" i="0" u="none" strike="noStrike" cap="none" normalizeH="0" baseline="0" dirty="0">
                  <a:ln>
                    <a:noFill/>
                  </a:ln>
                  <a:solidFill>
                    <a:schemeClr val="tx1"/>
                  </a:solidFill>
                  <a:effectLst/>
                  <a:latin typeface="+mj-ea"/>
                  <a:ea typeface="+mj-ea"/>
                </a:rPr>
                <a:t>/</a:t>
              </a:r>
              <a:r>
                <a:rPr kumimoji="1" lang="zh-TW" altLang="en-US" sz="1400" b="1" i="0" u="none" strike="noStrike" cap="none" normalizeH="0" baseline="0" dirty="0">
                  <a:ln>
                    <a:noFill/>
                  </a:ln>
                  <a:solidFill>
                    <a:schemeClr val="tx1"/>
                  </a:solidFill>
                  <a:effectLst/>
                  <a:latin typeface="+mj-ea"/>
                  <a:ea typeface="+mj-ea"/>
                </a:rPr>
                <a:t>中長距雷達、雷射、</a:t>
              </a:r>
              <a:r>
                <a:rPr kumimoji="1" lang="en-US" altLang="zh-TW" sz="1400" b="1" i="0" u="none" strike="noStrike" cap="none" normalizeH="0" baseline="0" dirty="0">
                  <a:ln>
                    <a:noFill/>
                  </a:ln>
                  <a:solidFill>
                    <a:schemeClr val="tx1"/>
                  </a:solidFill>
                  <a:effectLst/>
                  <a:latin typeface="+mj-ea"/>
                  <a:ea typeface="+mj-ea"/>
                </a:rPr>
                <a:t>GPS</a:t>
              </a:r>
              <a:r>
                <a:rPr kumimoji="1" lang="zh-TW" altLang="en-US" sz="1400" b="1" i="0" u="none" strike="noStrike" cap="none" normalizeH="0" baseline="0" dirty="0">
                  <a:ln>
                    <a:noFill/>
                  </a:ln>
                  <a:solidFill>
                    <a:schemeClr val="tx1"/>
                  </a:solidFill>
                  <a:effectLst/>
                  <a:latin typeface="+mj-ea"/>
                  <a:ea typeface="+mj-ea"/>
                </a:rPr>
                <a:t>等</a:t>
              </a:r>
              <a:r>
                <a:rPr kumimoji="1" lang="en-US" altLang="zh-TW" sz="1400" b="1" i="0" u="none" strike="noStrike" cap="none" normalizeH="0" baseline="0" dirty="0">
                  <a:ln>
                    <a:noFill/>
                  </a:ln>
                  <a:solidFill>
                    <a:schemeClr val="tx1"/>
                  </a:solidFill>
                  <a:effectLst/>
                  <a:latin typeface="+mj-ea"/>
                  <a:ea typeface="+mj-ea"/>
                </a:rPr>
                <a:t>)</a:t>
              </a:r>
              <a:endParaRPr kumimoji="1" lang="zh-TW" altLang="en-US" sz="1400" b="1" i="0" u="none" strike="noStrike" cap="none" normalizeH="0" baseline="0" dirty="0">
                <a:ln>
                  <a:noFill/>
                </a:ln>
                <a:solidFill>
                  <a:schemeClr val="tx1"/>
                </a:solidFill>
                <a:effectLst/>
                <a:latin typeface="+mj-ea"/>
                <a:ea typeface="+mj-ea"/>
              </a:endParaRPr>
            </a:p>
          </p:txBody>
        </p:sp>
        <p:sp>
          <p:nvSpPr>
            <p:cNvPr id="22" name="矩形 21">
              <a:extLst>
                <a:ext uri="{FF2B5EF4-FFF2-40B4-BE49-F238E27FC236}">
                  <a16:creationId xmlns:a16="http://schemas.microsoft.com/office/drawing/2014/main" id="{4AC6A662-7677-4B4A-B50E-DFF773A49D6B}"/>
                </a:ext>
              </a:extLst>
            </p:cNvPr>
            <p:cNvSpPr/>
            <p:nvPr/>
          </p:nvSpPr>
          <p:spPr bwMode="auto">
            <a:xfrm>
              <a:off x="1333651" y="3211746"/>
              <a:ext cx="6980751" cy="434507"/>
            </a:xfrm>
            <a:prstGeom prst="rect">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a:ln>
                    <a:noFill/>
                  </a:ln>
                  <a:solidFill>
                    <a:schemeClr val="tx1"/>
                  </a:solidFill>
                  <a:effectLst/>
                  <a:latin typeface="+mj-ea"/>
                  <a:ea typeface="+mj-ea"/>
                </a:rPr>
                <a:t>ICT</a:t>
              </a:r>
              <a:r>
                <a:rPr kumimoji="1" lang="zh-TW" altLang="en-US" sz="1400" b="1" i="0" u="none" strike="noStrike" cap="none" normalizeH="0" baseline="0" dirty="0">
                  <a:ln>
                    <a:noFill/>
                  </a:ln>
                  <a:solidFill>
                    <a:schemeClr val="tx1"/>
                  </a:solidFill>
                  <a:effectLst/>
                  <a:latin typeface="+mj-ea"/>
                  <a:ea typeface="+mj-ea"/>
                </a:rPr>
                <a:t>技術、人工智慧、大數據、雲端運算、邊緣運算等</a:t>
              </a:r>
            </a:p>
          </p:txBody>
        </p:sp>
        <p:sp>
          <p:nvSpPr>
            <p:cNvPr id="23" name="矩形 22">
              <a:extLst>
                <a:ext uri="{FF2B5EF4-FFF2-40B4-BE49-F238E27FC236}">
                  <a16:creationId xmlns:a16="http://schemas.microsoft.com/office/drawing/2014/main" id="{A0984E04-D860-477F-B524-E364AA26D951}"/>
                </a:ext>
              </a:extLst>
            </p:cNvPr>
            <p:cNvSpPr/>
            <p:nvPr/>
          </p:nvSpPr>
          <p:spPr bwMode="auto">
            <a:xfrm>
              <a:off x="1335890" y="3864931"/>
              <a:ext cx="3672410" cy="1103101"/>
            </a:xfrm>
            <a:prstGeom prst="rect">
              <a:avLst/>
            </a:prstGeom>
            <a:solidFill>
              <a:srgbClr val="FFCC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汽車組裝業、汽車零組件業、感測器業、</a:t>
              </a:r>
              <a:endParaRPr kumimoji="1" lang="en-US" altLang="zh-TW" sz="1400" b="1" i="0" u="none" strike="noStrike" cap="none" normalizeH="0" baseline="0" dirty="0">
                <a:ln>
                  <a:noFill/>
                </a:ln>
                <a:solidFill>
                  <a:schemeClr val="tx1"/>
                </a:solidFill>
                <a:effectLst/>
                <a:latin typeface="+mj-ea"/>
                <a:ea typeface="+mj-ea"/>
              </a:endParaRPr>
            </a:p>
            <a:p>
              <a:pPr marL="0" marR="0" indent="0"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半導體及元件業、</a:t>
              </a:r>
              <a:r>
                <a:rPr lang="zh-TW" altLang="en-US" sz="1400" dirty="0">
                  <a:latin typeface="+mj-ea"/>
                  <a:ea typeface="+mj-ea"/>
                </a:rPr>
                <a:t>車聯網業、資訊業、通訊</a:t>
              </a:r>
              <a:endParaRPr lang="en-US" altLang="zh-TW" sz="1400" dirty="0">
                <a:latin typeface="+mj-ea"/>
                <a:ea typeface="+mj-ea"/>
              </a:endParaRPr>
            </a:p>
            <a:p>
              <a:pPr marL="0" marR="0" indent="0" defTabSz="914400" rtl="0" eaLnBrk="1" fontAlgn="base" latinLnBrk="0" hangingPunct="1">
                <a:lnSpc>
                  <a:spcPct val="100000"/>
                </a:lnSpc>
                <a:spcBef>
                  <a:spcPct val="0"/>
                </a:spcBef>
                <a:spcAft>
                  <a:spcPct val="0"/>
                </a:spcAft>
                <a:buClrTx/>
                <a:buSzTx/>
                <a:buFontTx/>
                <a:buNone/>
                <a:tabLst/>
              </a:pPr>
              <a:r>
                <a:rPr lang="zh-TW" altLang="en-US" sz="1400" dirty="0">
                  <a:latin typeface="+mj-ea"/>
                  <a:ea typeface="+mj-ea"/>
                </a:rPr>
                <a:t>網路業、軟體及資安業者、租賃</a:t>
              </a:r>
              <a:r>
                <a:rPr lang="en-US" altLang="zh-TW" sz="1400" dirty="0">
                  <a:latin typeface="+mj-ea"/>
                  <a:ea typeface="+mj-ea"/>
                </a:rPr>
                <a:t>/</a:t>
              </a:r>
              <a:r>
                <a:rPr lang="zh-TW" altLang="en-US" sz="1400" dirty="0">
                  <a:latin typeface="+mj-ea"/>
                  <a:ea typeface="+mj-ea"/>
                </a:rPr>
                <a:t>分享服務業</a:t>
              </a:r>
              <a:endParaRPr lang="en-US" altLang="zh-TW" sz="1400" dirty="0">
                <a:latin typeface="+mj-ea"/>
                <a:ea typeface="+mj-ea"/>
              </a:endParaRPr>
            </a:p>
            <a:p>
              <a:pPr marL="0" marR="0" indent="0" defTabSz="914400" rtl="0" eaLnBrk="1" fontAlgn="base" latinLnBrk="0" hangingPunct="1">
                <a:lnSpc>
                  <a:spcPct val="100000"/>
                </a:lnSpc>
                <a:spcBef>
                  <a:spcPct val="0"/>
                </a:spcBef>
                <a:spcAft>
                  <a:spcPct val="0"/>
                </a:spcAft>
                <a:buClrTx/>
                <a:buSzTx/>
                <a:buFontTx/>
                <a:buNone/>
                <a:tabLst/>
              </a:pPr>
              <a:r>
                <a:rPr lang="zh-TW" altLang="en-US" sz="1400" dirty="0">
                  <a:latin typeface="+mj-ea"/>
                  <a:ea typeface="+mj-ea"/>
                </a:rPr>
                <a:t>、影像製作業等</a:t>
              </a:r>
              <a:endParaRPr kumimoji="1" lang="zh-TW" altLang="en-US" sz="1400" b="1" i="0" u="none" strike="noStrike" cap="none" normalizeH="0" baseline="0" dirty="0">
                <a:ln>
                  <a:noFill/>
                </a:ln>
                <a:solidFill>
                  <a:schemeClr val="tx1"/>
                </a:solidFill>
                <a:effectLst/>
                <a:latin typeface="+mj-ea"/>
                <a:ea typeface="+mj-ea"/>
              </a:endParaRPr>
            </a:p>
          </p:txBody>
        </p:sp>
        <p:sp>
          <p:nvSpPr>
            <p:cNvPr id="24" name="矩形 23">
              <a:extLst>
                <a:ext uri="{FF2B5EF4-FFF2-40B4-BE49-F238E27FC236}">
                  <a16:creationId xmlns:a16="http://schemas.microsoft.com/office/drawing/2014/main" id="{4981E612-800D-4C8A-A740-A818C544E6F9}"/>
                </a:ext>
              </a:extLst>
            </p:cNvPr>
            <p:cNvSpPr/>
            <p:nvPr/>
          </p:nvSpPr>
          <p:spPr bwMode="auto">
            <a:xfrm>
              <a:off x="5448913" y="3858371"/>
              <a:ext cx="2865489" cy="1103101"/>
            </a:xfrm>
            <a:prstGeom prst="rect">
              <a:avLst/>
            </a:prstGeom>
            <a:solidFill>
              <a:srgbClr val="FFCC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其他相關業者</a:t>
              </a:r>
              <a:endParaRPr kumimoji="1" lang="en-US" altLang="zh-TW" sz="1400" b="1" i="0" u="none" strike="noStrike" cap="none" normalizeH="0" baseline="0" dirty="0">
                <a:ln>
                  <a:noFill/>
                </a:ln>
                <a:solidFill>
                  <a:schemeClr val="tx1"/>
                </a:solidFill>
                <a:effectLst/>
                <a:latin typeface="+mj-ea"/>
                <a:ea typeface="+mj-ea"/>
              </a:endParaRPr>
            </a:p>
            <a:p>
              <a:pPr marL="0" marR="0" indent="0" defTabSz="914400" rtl="0" eaLnBrk="1" fontAlgn="base" latinLnBrk="0" hangingPunct="1">
                <a:lnSpc>
                  <a:spcPct val="100000"/>
                </a:lnSpc>
                <a:spcBef>
                  <a:spcPct val="0"/>
                </a:spcBef>
                <a:spcAft>
                  <a:spcPct val="0"/>
                </a:spcAft>
                <a:buClrTx/>
                <a:buSzTx/>
                <a:buFontTx/>
                <a:buNone/>
                <a:tabLst/>
              </a:pPr>
              <a:r>
                <a:rPr lang="zh-TW" altLang="en-US" sz="1400" dirty="0">
                  <a:latin typeface="+mj-ea"/>
                  <a:ea typeface="+mj-ea"/>
                </a:rPr>
                <a:t>電子、電機、控制裝置、鏡頭業等</a:t>
              </a:r>
              <a:endParaRPr kumimoji="1" lang="en-US" altLang="zh-TW" sz="1400" b="1" i="0" u="none" strike="noStrike" cap="none" normalizeH="0" baseline="0" dirty="0">
                <a:ln>
                  <a:noFill/>
                </a:ln>
                <a:solidFill>
                  <a:schemeClr val="tx1"/>
                </a:solidFill>
                <a:effectLst/>
                <a:latin typeface="+mj-ea"/>
                <a:ea typeface="+mj-ea"/>
              </a:endParaRPr>
            </a:p>
            <a:p>
              <a:pPr marL="0" marR="0" indent="0"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實驗</a:t>
              </a:r>
              <a:r>
                <a:rPr kumimoji="1" lang="en-US" altLang="zh-TW" sz="1400" b="1" i="0" u="none" strike="noStrike" cap="none" normalizeH="0" baseline="0" dirty="0">
                  <a:ln>
                    <a:noFill/>
                  </a:ln>
                  <a:solidFill>
                    <a:schemeClr val="tx1"/>
                  </a:solidFill>
                  <a:effectLst/>
                  <a:latin typeface="+mj-ea"/>
                  <a:ea typeface="+mj-ea"/>
                </a:rPr>
                <a:t>/</a:t>
              </a:r>
              <a:r>
                <a:rPr kumimoji="1" lang="zh-TW" altLang="en-US" sz="1400" b="1" i="0" u="none" strike="noStrike" cap="none" normalizeH="0" baseline="0" dirty="0">
                  <a:ln>
                    <a:noFill/>
                  </a:ln>
                  <a:solidFill>
                    <a:schemeClr val="tx1"/>
                  </a:solidFill>
                  <a:effectLst/>
                  <a:latin typeface="+mj-ea"/>
                  <a:ea typeface="+mj-ea"/>
                </a:rPr>
                <a:t>測試業、材料及上游業者</a:t>
              </a:r>
              <a:endParaRPr kumimoji="1" lang="en-US" altLang="zh-TW" sz="1400" b="1" i="0" u="none" strike="noStrike" cap="none" normalizeH="0" baseline="0" dirty="0">
                <a:ln>
                  <a:noFill/>
                </a:ln>
                <a:solidFill>
                  <a:schemeClr val="tx1"/>
                </a:solidFill>
                <a:effectLst/>
                <a:latin typeface="+mj-ea"/>
                <a:ea typeface="+mj-ea"/>
              </a:endParaRPr>
            </a:p>
            <a:p>
              <a:pPr marL="0" marR="0" indent="0"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研究機構、大學等</a:t>
              </a:r>
            </a:p>
          </p:txBody>
        </p:sp>
      </p:grpSp>
    </p:spTree>
    <p:extLst>
      <p:ext uri="{BB962C8B-B14F-4D97-AF65-F5344CB8AC3E}">
        <p14:creationId xmlns:p14="http://schemas.microsoft.com/office/powerpoint/2010/main" val="3156673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28A668-D699-4948-8757-F6023CBB81E0}"/>
              </a:ext>
            </a:extLst>
          </p:cNvPr>
          <p:cNvSpPr>
            <a:spLocks noGrp="1"/>
          </p:cNvSpPr>
          <p:nvPr>
            <p:ph type="title"/>
          </p:nvPr>
        </p:nvSpPr>
        <p:spPr/>
        <p:txBody>
          <a:bodyPr/>
          <a:lstStyle/>
          <a:p>
            <a:r>
              <a:rPr lang="zh-TW" altLang="en-US" dirty="0"/>
              <a:t>動態地圖資訊</a:t>
            </a:r>
          </a:p>
        </p:txBody>
      </p:sp>
      <p:grpSp>
        <p:nvGrpSpPr>
          <p:cNvPr id="26" name="群組 25">
            <a:extLst>
              <a:ext uri="{FF2B5EF4-FFF2-40B4-BE49-F238E27FC236}">
                <a16:creationId xmlns:a16="http://schemas.microsoft.com/office/drawing/2014/main" id="{8E2D1F57-B5CD-43CC-83AE-FC1682C346DD}"/>
              </a:ext>
            </a:extLst>
          </p:cNvPr>
          <p:cNvGrpSpPr/>
          <p:nvPr/>
        </p:nvGrpSpPr>
        <p:grpSpPr>
          <a:xfrm>
            <a:off x="1475656" y="1147620"/>
            <a:ext cx="6196811" cy="4873668"/>
            <a:chOff x="1475656" y="1147620"/>
            <a:chExt cx="6196811" cy="4873668"/>
          </a:xfrm>
        </p:grpSpPr>
        <p:grpSp>
          <p:nvGrpSpPr>
            <p:cNvPr id="24" name="群組 23">
              <a:extLst>
                <a:ext uri="{FF2B5EF4-FFF2-40B4-BE49-F238E27FC236}">
                  <a16:creationId xmlns:a16="http://schemas.microsoft.com/office/drawing/2014/main" id="{B347E97A-3EB7-433C-89B6-5B0F0112C865}"/>
                </a:ext>
              </a:extLst>
            </p:cNvPr>
            <p:cNvGrpSpPr/>
            <p:nvPr/>
          </p:nvGrpSpPr>
          <p:grpSpPr>
            <a:xfrm>
              <a:off x="1475656" y="1147620"/>
              <a:ext cx="6196811" cy="4873668"/>
              <a:chOff x="1475656" y="1147620"/>
              <a:chExt cx="6196811" cy="4873668"/>
            </a:xfrm>
          </p:grpSpPr>
          <p:grpSp>
            <p:nvGrpSpPr>
              <p:cNvPr id="21" name="群組 20">
                <a:extLst>
                  <a:ext uri="{FF2B5EF4-FFF2-40B4-BE49-F238E27FC236}">
                    <a16:creationId xmlns:a16="http://schemas.microsoft.com/office/drawing/2014/main" id="{8DC8B9C4-881B-483B-8987-FD95CA384A4E}"/>
                  </a:ext>
                </a:extLst>
              </p:cNvPr>
              <p:cNvGrpSpPr/>
              <p:nvPr/>
            </p:nvGrpSpPr>
            <p:grpSpPr>
              <a:xfrm>
                <a:off x="1475656" y="1147620"/>
                <a:ext cx="6196811" cy="4873668"/>
                <a:chOff x="251519" y="997025"/>
                <a:chExt cx="6196811" cy="4873668"/>
              </a:xfrm>
            </p:grpSpPr>
            <p:pic>
              <p:nvPicPr>
                <p:cNvPr id="5" name="圖片 4">
                  <a:extLst>
                    <a:ext uri="{FF2B5EF4-FFF2-40B4-BE49-F238E27FC236}">
                      <a16:creationId xmlns:a16="http://schemas.microsoft.com/office/drawing/2014/main" id="{8C2408AA-BF4A-4FCE-8D57-10DBFFC388FD}"/>
                    </a:ext>
                  </a:extLst>
                </p:cNvPr>
                <p:cNvPicPr>
                  <a:picLocks noChangeAspect="1"/>
                </p:cNvPicPr>
                <p:nvPr/>
              </p:nvPicPr>
              <p:blipFill>
                <a:blip r:embed="rId2"/>
                <a:stretch>
                  <a:fillRect/>
                </a:stretch>
              </p:blipFill>
              <p:spPr>
                <a:xfrm>
                  <a:off x="251520" y="997025"/>
                  <a:ext cx="2647950" cy="3228975"/>
                </a:xfrm>
                <a:prstGeom prst="rect">
                  <a:avLst/>
                </a:prstGeom>
              </p:spPr>
            </p:pic>
            <p:sp>
              <p:nvSpPr>
                <p:cNvPr id="6" name="矩形 5">
                  <a:extLst>
                    <a:ext uri="{FF2B5EF4-FFF2-40B4-BE49-F238E27FC236}">
                      <a16:creationId xmlns:a16="http://schemas.microsoft.com/office/drawing/2014/main" id="{99EF1B7C-5B08-4073-9E91-42D583529677}"/>
                    </a:ext>
                  </a:extLst>
                </p:cNvPr>
                <p:cNvSpPr/>
                <p:nvPr/>
              </p:nvSpPr>
              <p:spPr>
                <a:xfrm>
                  <a:off x="2831584" y="1340768"/>
                  <a:ext cx="3616746" cy="2739211"/>
                </a:xfrm>
                <a:prstGeom prst="rect">
                  <a:avLst/>
                </a:prstGeom>
              </p:spPr>
              <p:txBody>
                <a:bodyPr wrap="square">
                  <a:spAutoFit/>
                </a:bodyPr>
                <a:lstStyle/>
                <a:p>
                  <a:r>
                    <a:rPr lang="zh-TW" altLang="en-US" sz="1400" dirty="0">
                      <a:latin typeface="微軟正黑體" panose="020B0604030504040204" pitchFamily="34" charset="-120"/>
                      <a:ea typeface="微軟正黑體" panose="020B0604030504040204" pitchFamily="34" charset="-120"/>
                    </a:rPr>
                    <a:t>附加價值資訊</a:t>
                  </a:r>
                  <a:endParaRPr lang="en-US" altLang="zh-TW" sz="1400" dirty="0">
                    <a:latin typeface="微軟正黑體" panose="020B0604030504040204" pitchFamily="34" charset="-120"/>
                    <a:ea typeface="微軟正黑體" panose="020B0604030504040204" pitchFamily="34" charset="-120"/>
                  </a:endParaRPr>
                </a:p>
                <a:p>
                  <a:r>
                    <a:rPr lang="en-US" altLang="zh-TW" sz="1200" dirty="0">
                      <a:solidFill>
                        <a:schemeClr val="accent6"/>
                      </a:solidFill>
                      <a:latin typeface="微軟正黑體" panose="020B0604030504040204" pitchFamily="34" charset="-120"/>
                      <a:ea typeface="微軟正黑體" panose="020B0604030504040204" pitchFamily="34" charset="-120"/>
                    </a:rPr>
                    <a:t>--</a:t>
                  </a:r>
                  <a:r>
                    <a:rPr lang="zh-TW" altLang="en-US" sz="1200" dirty="0">
                      <a:solidFill>
                        <a:schemeClr val="accent6"/>
                      </a:solidFill>
                      <a:latin typeface="微軟正黑體" panose="020B0604030504040204" pitchFamily="34" charset="-120"/>
                      <a:ea typeface="微軟正黑體" panose="020B0604030504040204" pitchFamily="34" charset="-120"/>
                    </a:rPr>
                    <a:t>各類商業資訊</a:t>
                  </a:r>
                  <a:endParaRPr lang="ja-JP" altLang="en-US" sz="1200" dirty="0">
                    <a:solidFill>
                      <a:schemeClr val="accent6"/>
                    </a:solidFill>
                    <a:latin typeface="微軟正黑體" panose="020B0604030504040204" pitchFamily="34" charset="-120"/>
                    <a:ea typeface="微軟正黑體" panose="020B0604030504040204" pitchFamily="34" charset="-120"/>
                  </a:endParaRPr>
                </a:p>
                <a:p>
                  <a:pPr>
                    <a:spcBef>
                      <a:spcPts val="600"/>
                    </a:spcBef>
                  </a:pPr>
                  <a:r>
                    <a:rPr lang="ja-JP" altLang="en-US" sz="1400" dirty="0">
                      <a:latin typeface="微軟正黑體" panose="020B0604030504040204" pitchFamily="34" charset="-120"/>
                      <a:ea typeface="微軟正黑體" panose="020B0604030504040204" pitchFamily="34" charset="-120"/>
                    </a:rPr>
                    <a:t>動</a:t>
                  </a:r>
                  <a:r>
                    <a:rPr lang="zh-TW" altLang="en-US" sz="1400" dirty="0">
                      <a:latin typeface="微軟正黑體" panose="020B0604030504040204" pitchFamily="34" charset="-120"/>
                      <a:ea typeface="微軟正黑體" panose="020B0604030504040204" pitchFamily="34" charset="-120"/>
                    </a:rPr>
                    <a:t>態資訊</a:t>
                  </a:r>
                  <a:r>
                    <a:rPr lang="en-US" altLang="ja-JP" sz="1400" dirty="0">
                      <a:latin typeface="微軟正黑體" panose="020B0604030504040204" pitchFamily="34" charset="-120"/>
                      <a:ea typeface="微軟正黑體" panose="020B0604030504040204" pitchFamily="34" charset="-120"/>
                    </a:rPr>
                    <a:t>(&lt;1sec)</a:t>
                  </a:r>
                </a:p>
                <a:p>
                  <a:r>
                    <a:rPr lang="en-US" altLang="zh-TW" sz="1200" dirty="0">
                      <a:solidFill>
                        <a:schemeClr val="accent6"/>
                      </a:solidFill>
                      <a:latin typeface="微軟正黑體" panose="020B0604030504040204" pitchFamily="34" charset="-120"/>
                      <a:ea typeface="微軟正黑體" panose="020B0604030504040204" pitchFamily="34" charset="-120"/>
                    </a:rPr>
                    <a:t>--</a:t>
                  </a:r>
                  <a:r>
                    <a:rPr lang="zh-TW" altLang="en-US" sz="1200" dirty="0">
                      <a:solidFill>
                        <a:schemeClr val="accent6"/>
                      </a:solidFill>
                      <a:latin typeface="微軟正黑體" panose="020B0604030504040204" pitchFamily="34" charset="-120"/>
                      <a:ea typeface="微軟正黑體" panose="020B0604030504040204" pitchFamily="34" charset="-120"/>
                    </a:rPr>
                    <a:t>智慧交通相關資訊</a:t>
                  </a:r>
                  <a:r>
                    <a:rPr lang="en-US" altLang="zh-TW" sz="1200" dirty="0">
                      <a:solidFill>
                        <a:schemeClr val="accent6"/>
                      </a:solidFill>
                      <a:latin typeface="微軟正黑體" panose="020B0604030504040204" pitchFamily="34" charset="-120"/>
                      <a:ea typeface="微軟正黑體" panose="020B0604030504040204" pitchFamily="34" charset="-120"/>
                    </a:rPr>
                    <a:t>(</a:t>
                  </a:r>
                  <a:r>
                    <a:rPr lang="zh-TW" altLang="en-US" sz="1200" dirty="0">
                      <a:solidFill>
                        <a:schemeClr val="accent6"/>
                      </a:solidFill>
                      <a:latin typeface="微軟正黑體" panose="020B0604030504040204" pitchFamily="34" charset="-120"/>
                      <a:ea typeface="微軟正黑體" panose="020B0604030504040204" pitchFamily="34" charset="-120"/>
                    </a:rPr>
                    <a:t>周遭車輛、行人、號誌資訊等</a:t>
                  </a:r>
                  <a:r>
                    <a:rPr lang="en-US" altLang="zh-TW" sz="1200" dirty="0">
                      <a:solidFill>
                        <a:schemeClr val="accent6"/>
                      </a:solidFill>
                      <a:latin typeface="微軟正黑體" panose="020B0604030504040204" pitchFamily="34" charset="-120"/>
                      <a:ea typeface="微軟正黑體" panose="020B0604030504040204" pitchFamily="34" charset="-120"/>
                    </a:rPr>
                    <a:t>)</a:t>
                  </a:r>
                  <a:endParaRPr lang="en-US" altLang="ja-JP" sz="1200" dirty="0">
                    <a:solidFill>
                      <a:schemeClr val="accent6"/>
                    </a:solidFill>
                    <a:latin typeface="微軟正黑體" panose="020B0604030504040204" pitchFamily="34" charset="-120"/>
                    <a:ea typeface="微軟正黑體" panose="020B0604030504040204" pitchFamily="34" charset="-120"/>
                  </a:endParaRPr>
                </a:p>
                <a:p>
                  <a:pPr>
                    <a:spcBef>
                      <a:spcPts val="1200"/>
                    </a:spcBef>
                  </a:pPr>
                  <a:r>
                    <a:rPr lang="zh-TW" altLang="en-US" sz="1400" dirty="0">
                      <a:latin typeface="微軟正黑體" panose="020B0604030504040204" pitchFamily="34" charset="-120"/>
                      <a:ea typeface="微軟正黑體" panose="020B0604030504040204" pitchFamily="34" charset="-120"/>
                    </a:rPr>
                    <a:t>半動態資訊</a:t>
                  </a:r>
                  <a:r>
                    <a:rPr lang="en-US" altLang="ja-JP" sz="1400" dirty="0">
                      <a:latin typeface="微軟正黑體" panose="020B0604030504040204" pitchFamily="34" charset="-120"/>
                      <a:ea typeface="微軟正黑體" panose="020B0604030504040204" pitchFamily="34" charset="-120"/>
                    </a:rPr>
                    <a:t>(&lt;1min)</a:t>
                  </a:r>
                </a:p>
                <a:p>
                  <a:r>
                    <a:rPr lang="en-US" altLang="ja-JP" sz="1200" dirty="0">
                      <a:solidFill>
                        <a:schemeClr val="accent6"/>
                      </a:solidFill>
                      <a:latin typeface="微軟正黑體" panose="020B0604030504040204" pitchFamily="34" charset="-120"/>
                      <a:ea typeface="微軟正黑體" panose="020B0604030504040204" pitchFamily="34" charset="-120"/>
                    </a:rPr>
                    <a:t>--</a:t>
                  </a:r>
                  <a:r>
                    <a:rPr lang="zh-TW" altLang="en-US" sz="1200" dirty="0">
                      <a:solidFill>
                        <a:schemeClr val="accent6"/>
                      </a:solidFill>
                      <a:latin typeface="微軟正黑體" panose="020B0604030504040204" pitchFamily="34" charset="-120"/>
                      <a:ea typeface="微軟正黑體" panose="020B0604030504040204" pitchFamily="34" charset="-120"/>
                    </a:rPr>
                    <a:t>事故資訊、交通阻塞資訊、當地氣象資訊等</a:t>
                  </a:r>
                  <a:endParaRPr lang="en-US" altLang="ja-JP" sz="1200" dirty="0">
                    <a:solidFill>
                      <a:schemeClr val="accent6"/>
                    </a:solidFill>
                    <a:latin typeface="微軟正黑體" panose="020B0604030504040204" pitchFamily="34" charset="-120"/>
                    <a:ea typeface="微軟正黑體" panose="020B0604030504040204" pitchFamily="34" charset="-120"/>
                  </a:endParaRPr>
                </a:p>
                <a:p>
                  <a:pPr>
                    <a:spcBef>
                      <a:spcPts val="1200"/>
                    </a:spcBef>
                  </a:pPr>
                  <a:r>
                    <a:rPr lang="zh-TW" altLang="en-US" sz="1400" dirty="0">
                      <a:latin typeface="微軟正黑體" panose="020B0604030504040204" pitchFamily="34" charset="-120"/>
                      <a:ea typeface="微軟正黑體" panose="020B0604030504040204" pitchFamily="34" charset="-120"/>
                    </a:rPr>
                    <a:t>半靜態資訊</a:t>
                  </a:r>
                  <a:r>
                    <a:rPr lang="en-US" altLang="ja-JP" sz="1400" dirty="0">
                      <a:latin typeface="微軟正黑體" panose="020B0604030504040204" pitchFamily="34" charset="-120"/>
                      <a:ea typeface="微軟正黑體" panose="020B0604030504040204" pitchFamily="34" charset="-120"/>
                    </a:rPr>
                    <a:t>(&lt;1hour)</a:t>
                  </a:r>
                </a:p>
                <a:p>
                  <a:r>
                    <a:rPr lang="en-US" altLang="zh-TW" sz="1200" dirty="0">
                      <a:solidFill>
                        <a:schemeClr val="accent6"/>
                      </a:solidFill>
                      <a:latin typeface="微軟正黑體" panose="020B0604030504040204" pitchFamily="34" charset="-120"/>
                      <a:ea typeface="微軟正黑體" panose="020B0604030504040204" pitchFamily="34" charset="-120"/>
                    </a:rPr>
                    <a:t>--</a:t>
                  </a:r>
                  <a:r>
                    <a:rPr lang="zh-TW" altLang="en-US" sz="1200" dirty="0">
                      <a:solidFill>
                        <a:schemeClr val="accent6"/>
                      </a:solidFill>
                      <a:latin typeface="微軟正黑體" panose="020B0604030504040204" pitchFamily="34" charset="-120"/>
                      <a:ea typeface="微軟正黑體" panose="020B0604030504040204" pitchFamily="34" charset="-120"/>
                    </a:rPr>
                    <a:t>交通管制信息、道路預定施工資訊、廣域氣象資訊等</a:t>
                  </a:r>
                  <a:endParaRPr lang="en-US" altLang="ja-JP" sz="1200" dirty="0">
                    <a:solidFill>
                      <a:schemeClr val="accent6"/>
                    </a:solidFill>
                    <a:latin typeface="微軟正黑體" panose="020B0604030504040204" pitchFamily="34" charset="-120"/>
                    <a:ea typeface="微軟正黑體" panose="020B0604030504040204" pitchFamily="34" charset="-120"/>
                  </a:endParaRPr>
                </a:p>
                <a:p>
                  <a:pPr>
                    <a:spcBef>
                      <a:spcPts val="600"/>
                    </a:spcBef>
                  </a:pPr>
                  <a:r>
                    <a:rPr lang="zh-TW" altLang="en-US" sz="1400" dirty="0">
                      <a:latin typeface="微軟正黑體" panose="020B0604030504040204" pitchFamily="34" charset="-120"/>
                      <a:ea typeface="微軟正黑體" panose="020B0604030504040204" pitchFamily="34" charset="-120"/>
                    </a:rPr>
                    <a:t>靜態資訊</a:t>
                  </a:r>
                  <a:r>
                    <a:rPr lang="en-US" altLang="ja-JP" sz="1400" dirty="0">
                      <a:latin typeface="微軟正黑體" panose="020B0604030504040204" pitchFamily="34" charset="-120"/>
                      <a:ea typeface="微軟正黑體" panose="020B0604030504040204" pitchFamily="34" charset="-120"/>
                    </a:rPr>
                    <a:t>(&lt;1day)</a:t>
                  </a:r>
                </a:p>
                <a:p>
                  <a:r>
                    <a:rPr lang="en-US" altLang="zh-TW" sz="1200" dirty="0">
                      <a:solidFill>
                        <a:schemeClr val="accent6"/>
                      </a:solidFill>
                      <a:latin typeface="微軟正黑體" panose="020B0604030504040204" pitchFamily="34" charset="-120"/>
                      <a:ea typeface="微軟正黑體" panose="020B0604030504040204" pitchFamily="34" charset="-120"/>
                    </a:rPr>
                    <a:t>--</a:t>
                  </a:r>
                  <a:r>
                    <a:rPr lang="ja-JP" altLang="en-US" sz="1200" dirty="0">
                      <a:solidFill>
                        <a:schemeClr val="accent6"/>
                      </a:solidFill>
                      <a:latin typeface="微軟正黑體" panose="020B0604030504040204" pitchFamily="34" charset="-120"/>
                      <a:ea typeface="微軟正黑體" panose="020B0604030504040204" pitchFamily="34" charset="-120"/>
                    </a:rPr>
                    <a:t>路面</a:t>
                  </a:r>
                  <a:r>
                    <a:rPr lang="zh-TW" altLang="en-US" sz="1200" dirty="0">
                      <a:solidFill>
                        <a:schemeClr val="accent6"/>
                      </a:solidFill>
                      <a:latin typeface="微軟正黑體" panose="020B0604030504040204" pitchFamily="34" charset="-120"/>
                      <a:ea typeface="微軟正黑體" panose="020B0604030504040204" pitchFamily="34" charset="-120"/>
                    </a:rPr>
                    <a:t>資訊</a:t>
                  </a:r>
                  <a:r>
                    <a:rPr lang="ja-JP" altLang="en-US" sz="1200" dirty="0">
                      <a:solidFill>
                        <a:schemeClr val="accent6"/>
                      </a:solidFill>
                      <a:latin typeface="微軟正黑體" panose="020B0604030504040204" pitchFamily="34" charset="-120"/>
                      <a:ea typeface="微軟正黑體" panose="020B0604030504040204" pitchFamily="34" charset="-120"/>
                    </a:rPr>
                    <a:t>、</a:t>
                  </a:r>
                  <a:r>
                    <a:rPr lang="zh-TW" altLang="en-US" sz="1200" dirty="0">
                      <a:solidFill>
                        <a:schemeClr val="accent6"/>
                      </a:solidFill>
                      <a:latin typeface="微軟正黑體" panose="020B0604030504040204" pitchFamily="34" charset="-120"/>
                      <a:ea typeface="微軟正黑體" panose="020B0604030504040204" pitchFamily="34" charset="-120"/>
                    </a:rPr>
                    <a:t>路線資訊</a:t>
                  </a:r>
                  <a:r>
                    <a:rPr lang="ja-JP" altLang="en-US" sz="1200" dirty="0">
                      <a:solidFill>
                        <a:schemeClr val="accent6"/>
                      </a:solidFill>
                      <a:latin typeface="微軟正黑體" panose="020B0604030504040204" pitchFamily="34" charset="-120"/>
                      <a:ea typeface="微軟正黑體" panose="020B0604030504040204" pitchFamily="34" charset="-120"/>
                    </a:rPr>
                    <a:t>、</a:t>
                  </a:r>
                  <a:r>
                    <a:rPr lang="zh-TW" altLang="en-US" sz="1200" dirty="0">
                      <a:solidFill>
                        <a:schemeClr val="accent6"/>
                      </a:solidFill>
                      <a:latin typeface="微軟正黑體" panose="020B0604030504040204" pitchFamily="34" charset="-120"/>
                      <a:ea typeface="微軟正黑體" panose="020B0604030504040204" pitchFamily="34" charset="-120"/>
                    </a:rPr>
                    <a:t>建築物等資訊</a:t>
                  </a:r>
                </a:p>
              </p:txBody>
            </p:sp>
            <p:sp>
              <p:nvSpPr>
                <p:cNvPr id="8" name="流程圖: 磁碟 7">
                  <a:extLst>
                    <a:ext uri="{FF2B5EF4-FFF2-40B4-BE49-F238E27FC236}">
                      <a16:creationId xmlns:a16="http://schemas.microsoft.com/office/drawing/2014/main" id="{0D102840-3AFD-4FCC-87A9-E2AE798C6C03}"/>
                    </a:ext>
                  </a:extLst>
                </p:cNvPr>
                <p:cNvSpPr/>
                <p:nvPr/>
              </p:nvSpPr>
              <p:spPr bwMode="auto">
                <a:xfrm>
                  <a:off x="927300" y="5085184"/>
                  <a:ext cx="1152128" cy="720080"/>
                </a:xfrm>
                <a:prstGeom prst="flowChartMagneticDisk">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基礎資訊</a:t>
                  </a:r>
                </a:p>
              </p:txBody>
            </p:sp>
            <p:sp>
              <p:nvSpPr>
                <p:cNvPr id="7" name="流程圖: 磁碟 6">
                  <a:extLst>
                    <a:ext uri="{FF2B5EF4-FFF2-40B4-BE49-F238E27FC236}">
                      <a16:creationId xmlns:a16="http://schemas.microsoft.com/office/drawing/2014/main" id="{9137A962-29F3-4B24-B457-ACDCEAA8B79C}"/>
                    </a:ext>
                  </a:extLst>
                </p:cNvPr>
                <p:cNvSpPr/>
                <p:nvPr/>
              </p:nvSpPr>
              <p:spPr bwMode="auto">
                <a:xfrm>
                  <a:off x="927423" y="4512395"/>
                  <a:ext cx="1152128" cy="72008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tx1"/>
                      </a:solidFill>
                      <a:effectLst/>
                      <a:latin typeface="+mj-ea"/>
                      <a:ea typeface="+mj-ea"/>
                    </a:rPr>
                    <a:t>附加價值資訊</a:t>
                  </a:r>
                </a:p>
              </p:txBody>
            </p:sp>
            <p:cxnSp>
              <p:nvCxnSpPr>
                <p:cNvPr id="10" name="接點: 肘形 9">
                  <a:extLst>
                    <a:ext uri="{FF2B5EF4-FFF2-40B4-BE49-F238E27FC236}">
                      <a16:creationId xmlns:a16="http://schemas.microsoft.com/office/drawing/2014/main" id="{A3C41A73-A9B5-4E31-BA72-F41B64D17969}"/>
                    </a:ext>
                  </a:extLst>
                </p:cNvPr>
                <p:cNvCxnSpPr>
                  <a:cxnSpLocks/>
                  <a:endCxn id="8" idx="2"/>
                </p:cNvCxnSpPr>
                <p:nvPr/>
              </p:nvCxnSpPr>
              <p:spPr bwMode="auto">
                <a:xfrm rot="16200000" flipH="1">
                  <a:off x="-58662" y="4459262"/>
                  <a:ext cx="1656184" cy="315740"/>
                </a:xfrm>
                <a:prstGeom prst="bentConnector2">
                  <a:avLst/>
                </a:prstGeom>
                <a:solidFill>
                  <a:schemeClr val="accent1"/>
                </a:solidFill>
                <a:ln w="34925" cap="flat" cmpd="sng" algn="ctr">
                  <a:solidFill>
                    <a:srgbClr val="C00000"/>
                  </a:solidFill>
                  <a:prstDash val="solid"/>
                  <a:round/>
                  <a:headEnd type="none" w="med" len="med"/>
                  <a:tailEnd type="triangle"/>
                </a:ln>
                <a:effectLst/>
              </p:spPr>
            </p:cxnSp>
            <p:cxnSp>
              <p:nvCxnSpPr>
                <p:cNvPr id="15" name="接點: 肘形 14">
                  <a:extLst>
                    <a:ext uri="{FF2B5EF4-FFF2-40B4-BE49-F238E27FC236}">
                      <a16:creationId xmlns:a16="http://schemas.microsoft.com/office/drawing/2014/main" id="{58E19229-9EE8-49C5-BDA8-21DCB99565A9}"/>
                    </a:ext>
                  </a:extLst>
                </p:cNvPr>
                <p:cNvCxnSpPr>
                  <a:stCxn id="5" idx="1"/>
                  <a:endCxn id="7" idx="2"/>
                </p:cNvCxnSpPr>
                <p:nvPr/>
              </p:nvCxnSpPr>
              <p:spPr bwMode="auto">
                <a:xfrm rot="10800000" flipH="1" flipV="1">
                  <a:off x="251519" y="2611513"/>
                  <a:ext cx="675903" cy="2260922"/>
                </a:xfrm>
                <a:prstGeom prst="bentConnector3">
                  <a:avLst>
                    <a:gd name="adj1" fmla="val -26775"/>
                  </a:avLst>
                </a:prstGeom>
                <a:solidFill>
                  <a:schemeClr val="accent1"/>
                </a:solidFill>
                <a:ln w="34925" cap="flat" cmpd="sng" algn="ctr">
                  <a:solidFill>
                    <a:srgbClr val="C00000"/>
                  </a:solidFill>
                  <a:prstDash val="solid"/>
                  <a:round/>
                  <a:headEnd type="none" w="med" len="med"/>
                  <a:tailEnd type="triangle"/>
                </a:ln>
                <a:effectLst/>
              </p:spPr>
            </p:cxnSp>
            <p:pic>
              <p:nvPicPr>
                <p:cNvPr id="17" name="圖片 16">
                  <a:extLst>
                    <a:ext uri="{FF2B5EF4-FFF2-40B4-BE49-F238E27FC236}">
                      <a16:creationId xmlns:a16="http://schemas.microsoft.com/office/drawing/2014/main" id="{7E9E2487-36E2-4B3B-8ACC-524EE8D49661}"/>
                    </a:ext>
                  </a:extLst>
                </p:cNvPr>
                <p:cNvPicPr>
                  <a:picLocks noChangeAspect="1"/>
                </p:cNvPicPr>
                <p:nvPr/>
              </p:nvPicPr>
              <p:blipFill>
                <a:blip r:embed="rId3"/>
                <a:stretch>
                  <a:fillRect/>
                </a:stretch>
              </p:blipFill>
              <p:spPr>
                <a:xfrm>
                  <a:off x="2555776" y="4742710"/>
                  <a:ext cx="1019944" cy="1127983"/>
                </a:xfrm>
                <a:prstGeom prst="rect">
                  <a:avLst/>
                </a:prstGeom>
              </p:spPr>
            </p:pic>
            <p:sp>
              <p:nvSpPr>
                <p:cNvPr id="18" name="箭號: 左-右雙向 17">
                  <a:extLst>
                    <a:ext uri="{FF2B5EF4-FFF2-40B4-BE49-F238E27FC236}">
                      <a16:creationId xmlns:a16="http://schemas.microsoft.com/office/drawing/2014/main" id="{06EADD37-D631-42F4-8A03-0E2743051578}"/>
                    </a:ext>
                  </a:extLst>
                </p:cNvPr>
                <p:cNvSpPr/>
                <p:nvPr/>
              </p:nvSpPr>
              <p:spPr bwMode="auto">
                <a:xfrm>
                  <a:off x="2123728" y="5063458"/>
                  <a:ext cx="504056" cy="288032"/>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20" name="矩形 19">
                  <a:extLst>
                    <a:ext uri="{FF2B5EF4-FFF2-40B4-BE49-F238E27FC236}">
                      <a16:creationId xmlns:a16="http://schemas.microsoft.com/office/drawing/2014/main" id="{CB5077E8-D654-4A5A-BC30-64EF2AF359A1}"/>
                    </a:ext>
                  </a:extLst>
                </p:cNvPr>
                <p:cNvSpPr/>
                <p:nvPr/>
              </p:nvSpPr>
              <p:spPr>
                <a:xfrm>
                  <a:off x="4098783" y="5072026"/>
                  <a:ext cx="1082348" cy="307777"/>
                </a:xfrm>
                <a:prstGeom prst="rect">
                  <a:avLst/>
                </a:prstGeom>
              </p:spPr>
              <p:txBody>
                <a:bodyPr wrap="none">
                  <a:spAutoFit/>
                </a:bodyPr>
                <a:lstStyle/>
                <a:p>
                  <a:r>
                    <a:rPr lang="zh-TW" altLang="en-US" sz="1400" dirty="0">
                      <a:solidFill>
                        <a:schemeClr val="accent6"/>
                      </a:solidFill>
                      <a:latin typeface="微軟正黑體" panose="020B0604030504040204" pitchFamily="34" charset="-120"/>
                      <a:ea typeface="微軟正黑體" panose="020B0604030504040204" pitchFamily="34" charset="-120"/>
                    </a:rPr>
                    <a:t>各個使用者</a:t>
                  </a:r>
                  <a:endParaRPr lang="zh-TW" altLang="en-US" sz="1400" dirty="0"/>
                </a:p>
              </p:txBody>
            </p:sp>
          </p:grpSp>
          <p:sp>
            <p:nvSpPr>
              <p:cNvPr id="22" name="矩形 21">
                <a:extLst>
                  <a:ext uri="{FF2B5EF4-FFF2-40B4-BE49-F238E27FC236}">
                    <a16:creationId xmlns:a16="http://schemas.microsoft.com/office/drawing/2014/main" id="{C82CD03C-C14E-4853-B69B-D9F23F036290}"/>
                  </a:ext>
                </a:extLst>
              </p:cNvPr>
              <p:cNvSpPr/>
              <p:nvPr/>
            </p:nvSpPr>
            <p:spPr>
              <a:xfrm>
                <a:off x="3874606" y="4609760"/>
                <a:ext cx="723275" cy="307777"/>
              </a:xfrm>
              <a:prstGeom prst="rect">
                <a:avLst/>
              </a:prstGeom>
            </p:spPr>
            <p:txBody>
              <a:bodyPr wrap="none">
                <a:spAutoFit/>
              </a:bodyPr>
              <a:lstStyle/>
              <a:p>
                <a:r>
                  <a:rPr lang="zh-TW" altLang="en-US" sz="1400" dirty="0">
                    <a:solidFill>
                      <a:schemeClr val="accent6"/>
                    </a:solidFill>
                    <a:latin typeface="微軟正黑體" panose="020B0604030504040204" pitchFamily="34" charset="-120"/>
                    <a:ea typeface="微軟正黑體" panose="020B0604030504040204" pitchFamily="34" charset="-120"/>
                  </a:rPr>
                  <a:t>伺服器</a:t>
                </a:r>
                <a:endParaRPr lang="zh-TW" altLang="en-US" sz="1400" dirty="0"/>
              </a:p>
            </p:txBody>
          </p:sp>
          <p:sp>
            <p:nvSpPr>
              <p:cNvPr id="23" name="矩形 22">
                <a:extLst>
                  <a:ext uri="{FF2B5EF4-FFF2-40B4-BE49-F238E27FC236}">
                    <a16:creationId xmlns:a16="http://schemas.microsoft.com/office/drawing/2014/main" id="{AEEE7063-B005-4188-8431-0AB87516FB14}"/>
                  </a:ext>
                </a:extLst>
              </p:cNvPr>
              <p:cNvSpPr/>
              <p:nvPr/>
            </p:nvSpPr>
            <p:spPr>
              <a:xfrm>
                <a:off x="2319764" y="4392035"/>
                <a:ext cx="723275" cy="307777"/>
              </a:xfrm>
              <a:prstGeom prst="rect">
                <a:avLst/>
              </a:prstGeom>
            </p:spPr>
            <p:txBody>
              <a:bodyPr wrap="none">
                <a:spAutoFit/>
              </a:bodyPr>
              <a:lstStyle/>
              <a:p>
                <a:r>
                  <a:rPr lang="zh-TW" altLang="en-US" sz="1400" dirty="0">
                    <a:solidFill>
                      <a:schemeClr val="accent6"/>
                    </a:solidFill>
                    <a:latin typeface="微軟正黑體" panose="020B0604030504040204" pitchFamily="34" charset="-120"/>
                    <a:ea typeface="微軟正黑體" panose="020B0604030504040204" pitchFamily="34" charset="-120"/>
                  </a:rPr>
                  <a:t>資料庫</a:t>
                </a:r>
                <a:endParaRPr lang="zh-TW" altLang="en-US" sz="1400" dirty="0"/>
              </a:p>
            </p:txBody>
          </p:sp>
        </p:grpSp>
        <p:sp>
          <p:nvSpPr>
            <p:cNvPr id="25" name="箭號: 左-右雙向 24">
              <a:extLst>
                <a:ext uri="{FF2B5EF4-FFF2-40B4-BE49-F238E27FC236}">
                  <a16:creationId xmlns:a16="http://schemas.microsoft.com/office/drawing/2014/main" id="{4C839222-BF07-468D-92B8-CE0FA7EA029D}"/>
                </a:ext>
              </a:extLst>
            </p:cNvPr>
            <p:cNvSpPr/>
            <p:nvPr/>
          </p:nvSpPr>
          <p:spPr bwMode="auto">
            <a:xfrm>
              <a:off x="4727849" y="5222621"/>
              <a:ext cx="504056" cy="288032"/>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grpSp>
    </p:spTree>
    <p:extLst>
      <p:ext uri="{BB962C8B-B14F-4D97-AF65-F5344CB8AC3E}">
        <p14:creationId xmlns:p14="http://schemas.microsoft.com/office/powerpoint/2010/main" val="30329975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806682-6594-4634-88B5-43F92D732CA1}"/>
              </a:ext>
            </a:extLst>
          </p:cNvPr>
          <p:cNvSpPr>
            <a:spLocks noGrp="1"/>
          </p:cNvSpPr>
          <p:nvPr>
            <p:ph type="title"/>
          </p:nvPr>
        </p:nvSpPr>
        <p:spPr/>
        <p:txBody>
          <a:bodyPr/>
          <a:lstStyle/>
          <a:p>
            <a:r>
              <a:rPr lang="zh-TW" altLang="en-US" dirty="0"/>
              <a:t>自動駕駛十大關鍵</a:t>
            </a:r>
          </a:p>
        </p:txBody>
      </p:sp>
      <p:sp>
        <p:nvSpPr>
          <p:cNvPr id="3" name="內容版面配置區 2">
            <a:extLst>
              <a:ext uri="{FF2B5EF4-FFF2-40B4-BE49-F238E27FC236}">
                <a16:creationId xmlns:a16="http://schemas.microsoft.com/office/drawing/2014/main" id="{69F163F8-E774-4C27-8E28-59FFB40ABB38}"/>
              </a:ext>
            </a:extLst>
          </p:cNvPr>
          <p:cNvSpPr>
            <a:spLocks noGrp="1"/>
          </p:cNvSpPr>
          <p:nvPr>
            <p:ph idx="1"/>
          </p:nvPr>
        </p:nvSpPr>
        <p:spPr>
          <a:xfrm>
            <a:off x="323528" y="1052736"/>
            <a:ext cx="8712968" cy="5256584"/>
          </a:xfrm>
        </p:spPr>
        <p:txBody>
          <a:bodyPr/>
          <a:lstStyle/>
          <a:p>
            <a:r>
              <a:rPr lang="zh-TW" altLang="en-US" sz="1600" dirty="0"/>
              <a:t>自動駕駛主要關鍵</a:t>
            </a:r>
            <a:endParaRPr lang="en-US" altLang="zh-TW" sz="1600" dirty="0"/>
          </a:p>
          <a:p>
            <a:pPr lvl="1"/>
            <a:r>
              <a:rPr lang="zh-TW" altLang="en-US" sz="1400" dirty="0">
                <a:solidFill>
                  <a:srgbClr val="FF0000"/>
                </a:solidFill>
              </a:rPr>
              <a:t>地圖</a:t>
            </a:r>
            <a:r>
              <a:rPr lang="en-US" altLang="zh-TW" sz="1400" dirty="0"/>
              <a:t>(</a:t>
            </a:r>
            <a:r>
              <a:rPr lang="zh-TW" altLang="en-US" sz="1400" dirty="0"/>
              <a:t>動態</a:t>
            </a:r>
            <a:r>
              <a:rPr lang="en-US" altLang="zh-TW" sz="1400" dirty="0"/>
              <a:t>/3D</a:t>
            </a:r>
            <a:r>
              <a:rPr lang="zh-TW" altLang="en-US" sz="1400" dirty="0"/>
              <a:t>、高精密地圖商業化、動態</a:t>
            </a:r>
            <a:r>
              <a:rPr lang="en-US" altLang="zh-TW" sz="1400" dirty="0"/>
              <a:t>/</a:t>
            </a:r>
            <a:r>
              <a:rPr lang="zh-TW" altLang="en-US" sz="1400" dirty="0"/>
              <a:t>半動態</a:t>
            </a:r>
            <a:r>
              <a:rPr lang="en-US" altLang="zh-TW" sz="1400" dirty="0"/>
              <a:t>/</a:t>
            </a:r>
            <a:r>
              <a:rPr lang="zh-TW" altLang="en-US" sz="1400" dirty="0"/>
              <a:t>半靜態</a:t>
            </a:r>
            <a:r>
              <a:rPr lang="en-US" altLang="zh-TW" sz="1400" dirty="0"/>
              <a:t>/</a:t>
            </a:r>
            <a:r>
              <a:rPr lang="zh-TW" altLang="en-US" sz="1400" dirty="0"/>
              <a:t>靜態資訊提供</a:t>
            </a:r>
            <a:r>
              <a:rPr lang="en-US" altLang="zh-TW" sz="1400" dirty="0"/>
              <a:t>)</a:t>
            </a:r>
          </a:p>
          <a:p>
            <a:pPr lvl="1"/>
            <a:r>
              <a:rPr lang="zh-TW" altLang="en-US" sz="1400" dirty="0">
                <a:solidFill>
                  <a:srgbClr val="FF0000"/>
                </a:solidFill>
              </a:rPr>
              <a:t>通訊網路基礎建設</a:t>
            </a:r>
            <a:r>
              <a:rPr lang="en-US" altLang="zh-TW" sz="1400" dirty="0"/>
              <a:t>(</a:t>
            </a:r>
            <a:r>
              <a:rPr lang="en-US" altLang="ja-JP" sz="1400" dirty="0"/>
              <a:t>LTE-V2X</a:t>
            </a:r>
            <a:r>
              <a:rPr lang="zh-TW" altLang="en-US" sz="1400" dirty="0"/>
              <a:t>、</a:t>
            </a:r>
            <a:r>
              <a:rPr lang="en-US" altLang="ja-JP" sz="1400" dirty="0"/>
              <a:t>5G-V2X</a:t>
            </a:r>
            <a:r>
              <a:rPr lang="zh-TW" altLang="en-US" sz="1400" dirty="0"/>
              <a:t>、路車間通訊、車與車間通訊、國際標準</a:t>
            </a:r>
            <a:r>
              <a:rPr lang="en-US" altLang="ja-JP" sz="1400" dirty="0"/>
              <a:t>)</a:t>
            </a:r>
          </a:p>
          <a:p>
            <a:pPr lvl="1"/>
            <a:r>
              <a:rPr lang="zh-TW" altLang="en-US" sz="1400" dirty="0">
                <a:solidFill>
                  <a:srgbClr val="FF0000"/>
                </a:solidFill>
              </a:rPr>
              <a:t>辨識技術</a:t>
            </a:r>
            <a:r>
              <a:rPr lang="en-US" altLang="zh-TW" sz="1400" dirty="0"/>
              <a:t>/</a:t>
            </a:r>
            <a:r>
              <a:rPr lang="zh-TW" altLang="en-US" sz="1400" dirty="0"/>
              <a:t>分析判斷能力</a:t>
            </a:r>
            <a:r>
              <a:rPr lang="en-US" altLang="zh-TW" sz="1400" dirty="0"/>
              <a:t>(</a:t>
            </a:r>
            <a:r>
              <a:rPr lang="zh-TW" altLang="en-US" sz="1400" dirty="0"/>
              <a:t>感測、紀錄、共享</a:t>
            </a:r>
            <a:r>
              <a:rPr lang="zh-TW" altLang="en-US" sz="1400" dirty="0">
                <a:latin typeface="微軟正黑體" panose="020B0604030504040204" pitchFamily="34" charset="-120"/>
                <a:ea typeface="微軟正黑體" panose="020B0604030504040204" pitchFamily="34" charset="-120"/>
              </a:rPr>
              <a:t>數據資料庫、實驗測試、</a:t>
            </a:r>
            <a:r>
              <a:rPr lang="ja-JP" altLang="en-US" sz="1400" dirty="0">
                <a:latin typeface="微軟正黑體" panose="020B0604030504040204" pitchFamily="34" charset="-120"/>
                <a:ea typeface="微軟正黑體" panose="020B0604030504040204" pitchFamily="34" charset="-120"/>
              </a:rPr>
              <a:t>評</a:t>
            </a:r>
            <a:r>
              <a:rPr lang="zh-TW" altLang="en-US" sz="1400" dirty="0">
                <a:latin typeface="微軟正黑體" panose="020B0604030504040204" pitchFamily="34" charset="-120"/>
                <a:ea typeface="微軟正黑體" panose="020B0604030504040204" pitchFamily="34" charset="-120"/>
              </a:rPr>
              <a:t>估</a:t>
            </a:r>
            <a:r>
              <a:rPr lang="ja-JP" altLang="en-US" sz="1400" dirty="0">
                <a:latin typeface="微軟正黑體" panose="020B0604030504040204" pitchFamily="34" charset="-120"/>
                <a:ea typeface="微軟正黑體" panose="020B0604030504040204" pitchFamily="34" charset="-120"/>
              </a:rPr>
              <a:t>環境</a:t>
            </a:r>
            <a:r>
              <a:rPr lang="zh-TW" altLang="en-US" sz="1400" dirty="0">
                <a:latin typeface="微軟正黑體" panose="020B0604030504040204" pitchFamily="34" charset="-120"/>
                <a:ea typeface="微軟正黑體" panose="020B0604030504040204" pitchFamily="34" charset="-120"/>
              </a:rPr>
              <a:t>、研究開發、擴散應用</a:t>
            </a:r>
            <a:r>
              <a:rPr lang="en-US" altLang="zh-TW" sz="1400" dirty="0">
                <a:latin typeface="微軟正黑體" panose="020B0604030504040204" pitchFamily="34" charset="-120"/>
                <a:ea typeface="微軟正黑體" panose="020B0604030504040204" pitchFamily="34" charset="-120"/>
              </a:rPr>
              <a:t>)</a:t>
            </a:r>
            <a:endParaRPr lang="en-US" altLang="zh-TW" sz="1400" dirty="0"/>
          </a:p>
          <a:p>
            <a:pPr lvl="1"/>
            <a:r>
              <a:rPr lang="zh-TW" altLang="en-US" sz="1400" dirty="0">
                <a:solidFill>
                  <a:srgbClr val="FF0000"/>
                </a:solidFill>
                <a:latin typeface="微軟正黑體" panose="020B0604030504040204" pitchFamily="34" charset="-120"/>
                <a:ea typeface="微軟正黑體" panose="020B0604030504040204" pitchFamily="34" charset="-120"/>
              </a:rPr>
              <a:t>人機介面</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人體工學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駕駛生理、行動指標、駕駛者監控系統、研發與評價方訪、國際標準</a:t>
            </a:r>
            <a:r>
              <a:rPr lang="en-US" altLang="zh-TW" sz="1400" dirty="0">
                <a:latin typeface="微軟正黑體" panose="020B0604030504040204" pitchFamily="34" charset="-120"/>
                <a:ea typeface="微軟正黑體" panose="020B0604030504040204" pitchFamily="34" charset="-120"/>
              </a:rPr>
              <a:t>)</a:t>
            </a:r>
          </a:p>
          <a:p>
            <a:pPr lvl="1"/>
            <a:r>
              <a:rPr lang="zh-TW" altLang="en-US" sz="1400" dirty="0">
                <a:solidFill>
                  <a:srgbClr val="FF0000"/>
                </a:solidFill>
                <a:latin typeface="微軟正黑體" panose="020B0604030504040204" pitchFamily="34" charset="-120"/>
                <a:ea typeface="微軟正黑體" panose="020B0604030504040204" pitchFamily="34" charset="-120"/>
              </a:rPr>
              <a:t>系統安全</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開發和評估方法標準化、建立車輛系統故障</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性能和使用評估法、研究開發、國際標準</a:t>
            </a:r>
            <a:r>
              <a:rPr lang="en-US" altLang="zh-TW" sz="1400" dirty="0">
                <a:latin typeface="微軟正黑體" panose="020B0604030504040204" pitchFamily="34" charset="-120"/>
                <a:ea typeface="微軟正黑體" panose="020B0604030504040204" pitchFamily="34" charset="-120"/>
              </a:rPr>
              <a:t>)</a:t>
            </a:r>
          </a:p>
          <a:p>
            <a:pPr lvl="1"/>
            <a:r>
              <a:rPr lang="zh-TW" altLang="en-US" sz="1400" dirty="0">
                <a:solidFill>
                  <a:srgbClr val="FF0000"/>
                </a:solidFill>
              </a:rPr>
              <a:t>資安</a:t>
            </a:r>
            <a:r>
              <a:rPr lang="en-US" altLang="zh-TW" sz="1400" dirty="0"/>
              <a:t>(</a:t>
            </a:r>
            <a:r>
              <a:rPr lang="zh-TW" altLang="en-US" sz="1400" dirty="0"/>
              <a:t>安全評價環境建立、資訊共享、網路安全框架建立</a:t>
            </a:r>
            <a:r>
              <a:rPr lang="en-US" altLang="zh-TW" sz="1400" dirty="0"/>
              <a:t>)</a:t>
            </a:r>
          </a:p>
          <a:p>
            <a:pPr lvl="1"/>
            <a:r>
              <a:rPr lang="zh-TW" altLang="en-US" sz="1400" dirty="0"/>
              <a:t>軟硬體技術與人才</a:t>
            </a:r>
            <a:r>
              <a:rPr lang="en-US" altLang="zh-TW" sz="1400" dirty="0"/>
              <a:t>(</a:t>
            </a:r>
            <a:r>
              <a:rPr lang="zh-TW" altLang="en-US" sz="1400" dirty="0"/>
              <a:t>人才發覺、確保、培育、技能標準訂定</a:t>
            </a:r>
            <a:r>
              <a:rPr lang="en-US" altLang="zh-TW" sz="1400" dirty="0"/>
              <a:t>)</a:t>
            </a:r>
          </a:p>
          <a:p>
            <a:pPr lvl="1"/>
            <a:r>
              <a:rPr lang="zh-TW" altLang="en-US" sz="1400" dirty="0"/>
              <a:t>社會接受程度</a:t>
            </a:r>
            <a:r>
              <a:rPr lang="en-US" altLang="zh-TW" sz="1400" dirty="0"/>
              <a:t>(</a:t>
            </a:r>
            <a:r>
              <a:rPr lang="zh-TW" altLang="en-US" sz="1400" dirty="0"/>
              <a:t>環境準備、教育、效能及責任宣導</a:t>
            </a:r>
            <a:r>
              <a:rPr lang="en-US" altLang="zh-TW" sz="1400" dirty="0"/>
              <a:t>)</a:t>
            </a:r>
          </a:p>
          <a:p>
            <a:pPr lvl="1"/>
            <a:endParaRPr lang="zh-TW" altLang="en-US" sz="1400" dirty="0"/>
          </a:p>
        </p:txBody>
      </p:sp>
    </p:spTree>
    <p:extLst>
      <p:ext uri="{BB962C8B-B14F-4D97-AF65-F5344CB8AC3E}">
        <p14:creationId xmlns:p14="http://schemas.microsoft.com/office/powerpoint/2010/main" val="7684162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96A284-69D2-425B-8E9F-76732DA062F3}"/>
              </a:ext>
            </a:extLst>
          </p:cNvPr>
          <p:cNvSpPr>
            <a:spLocks noGrp="1"/>
          </p:cNvSpPr>
          <p:nvPr>
            <p:ph type="title"/>
          </p:nvPr>
        </p:nvSpPr>
        <p:spPr/>
        <p:txBody>
          <a:bodyPr/>
          <a:lstStyle/>
          <a:p>
            <a:r>
              <a:rPr lang="zh-TW" altLang="en-US" dirty="0"/>
              <a:t>安全相關美、日等國際標準、認證體制簡介</a:t>
            </a:r>
          </a:p>
        </p:txBody>
      </p:sp>
      <p:graphicFrame>
        <p:nvGraphicFramePr>
          <p:cNvPr id="4" name="表格 3">
            <a:extLst>
              <a:ext uri="{FF2B5EF4-FFF2-40B4-BE49-F238E27FC236}">
                <a16:creationId xmlns:a16="http://schemas.microsoft.com/office/drawing/2014/main" id="{D77D989D-7106-47B1-89C3-D6914510978C}"/>
              </a:ext>
            </a:extLst>
          </p:cNvPr>
          <p:cNvGraphicFramePr>
            <a:graphicFrameLocks noGrp="1"/>
          </p:cNvGraphicFramePr>
          <p:nvPr>
            <p:extLst>
              <p:ext uri="{D42A27DB-BD31-4B8C-83A1-F6EECF244321}">
                <p14:modId xmlns:p14="http://schemas.microsoft.com/office/powerpoint/2010/main" val="3673687293"/>
              </p:ext>
            </p:extLst>
          </p:nvPr>
        </p:nvGraphicFramePr>
        <p:xfrm>
          <a:off x="107504" y="1196752"/>
          <a:ext cx="8808299" cy="3893820"/>
        </p:xfrm>
        <a:graphic>
          <a:graphicData uri="http://schemas.openxmlformats.org/drawingml/2006/table">
            <a:tbl>
              <a:tblPr>
                <a:tableStyleId>{5940675A-B579-460E-94D1-54222C63F5DA}</a:tableStyleId>
              </a:tblPr>
              <a:tblGrid>
                <a:gridCol w="599384">
                  <a:extLst>
                    <a:ext uri="{9D8B030D-6E8A-4147-A177-3AD203B41FA5}">
                      <a16:colId xmlns:a16="http://schemas.microsoft.com/office/drawing/2014/main" val="3523078727"/>
                    </a:ext>
                  </a:extLst>
                </a:gridCol>
                <a:gridCol w="1742274">
                  <a:extLst>
                    <a:ext uri="{9D8B030D-6E8A-4147-A177-3AD203B41FA5}">
                      <a16:colId xmlns:a16="http://schemas.microsoft.com/office/drawing/2014/main" val="93050964"/>
                    </a:ext>
                  </a:extLst>
                </a:gridCol>
                <a:gridCol w="1473007">
                  <a:extLst>
                    <a:ext uri="{9D8B030D-6E8A-4147-A177-3AD203B41FA5}">
                      <a16:colId xmlns:a16="http://schemas.microsoft.com/office/drawing/2014/main" val="1283610703"/>
                    </a:ext>
                  </a:extLst>
                </a:gridCol>
                <a:gridCol w="1462695">
                  <a:extLst>
                    <a:ext uri="{9D8B030D-6E8A-4147-A177-3AD203B41FA5}">
                      <a16:colId xmlns:a16="http://schemas.microsoft.com/office/drawing/2014/main" val="3460896793"/>
                    </a:ext>
                  </a:extLst>
                </a:gridCol>
                <a:gridCol w="1205257">
                  <a:extLst>
                    <a:ext uri="{9D8B030D-6E8A-4147-A177-3AD203B41FA5}">
                      <a16:colId xmlns:a16="http://schemas.microsoft.com/office/drawing/2014/main" val="2001176416"/>
                    </a:ext>
                  </a:extLst>
                </a:gridCol>
                <a:gridCol w="1123853">
                  <a:extLst>
                    <a:ext uri="{9D8B030D-6E8A-4147-A177-3AD203B41FA5}">
                      <a16:colId xmlns:a16="http://schemas.microsoft.com/office/drawing/2014/main" val="1887895441"/>
                    </a:ext>
                  </a:extLst>
                </a:gridCol>
                <a:gridCol w="1201829">
                  <a:extLst>
                    <a:ext uri="{9D8B030D-6E8A-4147-A177-3AD203B41FA5}">
                      <a16:colId xmlns:a16="http://schemas.microsoft.com/office/drawing/2014/main" val="587124018"/>
                    </a:ext>
                  </a:extLst>
                </a:gridCol>
              </a:tblGrid>
              <a:tr h="160020">
                <a:tc rowSpan="2">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gridSpan="2">
                  <a:txBody>
                    <a:bodyPr/>
                    <a:lstStyle/>
                    <a:p>
                      <a:pPr algn="l" fontAlgn="ctr"/>
                      <a:r>
                        <a:rPr lang="zh-TW" altLang="en-US" sz="1200" u="none" strike="noStrike" dirty="0">
                          <a:effectLst/>
                        </a:rPr>
                        <a:t>美國</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C99"/>
                    </a:solidFill>
                  </a:tcPr>
                </a:tc>
                <a:tc hMerge="1">
                  <a:txBody>
                    <a:bodyPr/>
                    <a:lstStyle/>
                    <a:p>
                      <a:endParaRPr lang="zh-TW" altLang="en-US"/>
                    </a:p>
                  </a:txBody>
                  <a:tcPr/>
                </a:tc>
                <a:tc gridSpan="2">
                  <a:txBody>
                    <a:bodyPr/>
                    <a:lstStyle/>
                    <a:p>
                      <a:pPr algn="l" fontAlgn="ctr"/>
                      <a:r>
                        <a:rPr lang="zh-TW" altLang="en-US" sz="1200" u="none" strike="noStrike" dirty="0">
                          <a:effectLst/>
                        </a:rPr>
                        <a:t>日本</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C99"/>
                    </a:solidFill>
                  </a:tcPr>
                </a:tc>
                <a:tc h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dirty="0">
                          <a:effectLst/>
                        </a:rPr>
                        <a:t>德國</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C99"/>
                    </a:solidFill>
                  </a:tcPr>
                </a:tc>
                <a:tc>
                  <a:txBody>
                    <a:bodyPr/>
                    <a:lstStyle/>
                    <a:p>
                      <a:pPr algn="l" fontAlgn="ctr"/>
                      <a:r>
                        <a:rPr lang="zh-TW" altLang="en-US" sz="1200" u="none" strike="noStrike" dirty="0">
                          <a:effectLst/>
                        </a:rPr>
                        <a:t>英國</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rgbClr val="FFCC99"/>
                    </a:solidFill>
                  </a:tcPr>
                </a:tc>
                <a:extLst>
                  <a:ext uri="{0D108BD9-81ED-4DB2-BD59-A6C34878D82A}">
                    <a16:rowId xmlns:a16="http://schemas.microsoft.com/office/drawing/2014/main" val="4114313346"/>
                  </a:ext>
                </a:extLst>
              </a:tr>
              <a:tr h="160020">
                <a:tc vMerge="1">
                  <a:txBody>
                    <a:bodyPr/>
                    <a:lstStyle/>
                    <a:p>
                      <a:pPr algn="l" fontAlgn="ct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a:effectLst/>
                        </a:rPr>
                        <a:t>資通安全</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dirty="0">
                          <a:effectLst/>
                        </a:rPr>
                        <a:t>汽車安全</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dirty="0">
                          <a:effectLst/>
                        </a:rPr>
                        <a:t>控制系統</a:t>
                      </a:r>
                      <a:r>
                        <a:rPr lang="en-US" altLang="zh-TW" sz="1200" u="none" strike="noStrike" dirty="0">
                          <a:effectLst/>
                        </a:rPr>
                        <a:t>/</a:t>
                      </a:r>
                      <a:r>
                        <a:rPr lang="zh-TW" altLang="en-US" sz="1200" u="none" strike="noStrike" dirty="0">
                          <a:effectLst/>
                        </a:rPr>
                        <a:t>資通安全</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dirty="0">
                          <a:effectLst/>
                        </a:rPr>
                        <a:t>汽車安全</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a:effectLst/>
                        </a:rPr>
                        <a:t>資通安全</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a:effectLst/>
                        </a:rPr>
                        <a:t>資通安全</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extLst>
                  <a:ext uri="{0D108BD9-81ED-4DB2-BD59-A6C34878D82A}">
                    <a16:rowId xmlns:a16="http://schemas.microsoft.com/office/drawing/2014/main" val="4139078755"/>
                  </a:ext>
                </a:extLst>
              </a:tr>
              <a:tr h="739140">
                <a:tc rowSpan="2">
                  <a:txBody>
                    <a:bodyPr/>
                    <a:lstStyle/>
                    <a:p>
                      <a:pPr algn="l" fontAlgn="ctr"/>
                      <a:r>
                        <a:rPr lang="zh-TW" altLang="en-US" sz="1200" u="none" strike="noStrike" dirty="0">
                          <a:effectLst/>
                        </a:rPr>
                        <a:t>主管機構</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gridSpan="2">
                  <a:txBody>
                    <a:bodyPr/>
                    <a:lstStyle/>
                    <a:p>
                      <a:pPr algn="l" fontAlgn="ctr"/>
                      <a:r>
                        <a:rPr lang="zh-TW" altLang="en-US" sz="1200" u="none" strike="noStrike" dirty="0">
                          <a:effectLst/>
                        </a:rPr>
                        <a:t>白宮</a:t>
                      </a:r>
                      <a:r>
                        <a:rPr lang="en-US" altLang="zh-TW" sz="1200" u="none" strike="noStrike" dirty="0">
                          <a:effectLst/>
                        </a:rPr>
                        <a:t>/</a:t>
                      </a:r>
                      <a:r>
                        <a:rPr lang="zh-TW" altLang="en-US" sz="1200" u="none" strike="noStrike" dirty="0">
                          <a:effectLst/>
                        </a:rPr>
                        <a:t>國土安全部</a:t>
                      </a:r>
                      <a:r>
                        <a:rPr lang="en-US" altLang="zh-TW" sz="1200" u="none" strike="noStrike" dirty="0">
                          <a:effectLst/>
                        </a:rPr>
                        <a:t>(DHS)</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hMerge="1">
                  <a:txBody>
                    <a:bodyPr/>
                    <a:lstStyle/>
                    <a:p>
                      <a:endParaRPr lang="zh-TW" altLang="en-US"/>
                    </a:p>
                  </a:txBody>
                  <a:tcPr/>
                </a:tc>
                <a:tc>
                  <a:txBody>
                    <a:bodyPr/>
                    <a:lstStyle/>
                    <a:p>
                      <a:pPr algn="l" fontAlgn="ctr"/>
                      <a:r>
                        <a:rPr lang="zh-TW" altLang="en-US" sz="1200" u="none" strike="noStrike" dirty="0">
                          <a:effectLst/>
                        </a:rPr>
                        <a:t>內閣網路安全中心</a:t>
                      </a:r>
                      <a:r>
                        <a:rPr lang="en-US" altLang="zh-TW" sz="1200" u="none" strike="noStrike" dirty="0">
                          <a:effectLst/>
                        </a:rPr>
                        <a:t>(</a:t>
                      </a:r>
                      <a:r>
                        <a:rPr lang="en-US" sz="1200" u="none" strike="noStrike" dirty="0">
                          <a:effectLst/>
                        </a:rPr>
                        <a:t>NISC)</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endParaRPr lang="zh-TW" altLang="en-US" dirty="0"/>
                    </a:p>
                  </a:txBody>
                  <a:tcPr marL="7620" marR="7620" marT="7620" marB="0" anchor="ctr">
                    <a:solidFill>
                      <a:schemeClr val="accent5"/>
                    </a:solidFill>
                  </a:tcPr>
                </a:tc>
                <a:tc rowSpan="2">
                  <a:txBody>
                    <a:bodyPr/>
                    <a:lstStyle/>
                    <a:p>
                      <a:pPr algn="l" fontAlgn="ctr"/>
                      <a:r>
                        <a:rPr lang="zh-TW" altLang="en-US" sz="1200" u="none" strike="noStrike" dirty="0">
                          <a:effectLst/>
                        </a:rPr>
                        <a:t>聯邦內政建設和家園部</a:t>
                      </a:r>
                      <a:r>
                        <a:rPr lang="en-US" altLang="zh-TW" sz="1200" u="none" strike="noStrike" dirty="0">
                          <a:effectLst/>
                        </a:rPr>
                        <a:t>(BMI)</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r>
                        <a:rPr lang="en-US" altLang="zh-TW" sz="1200" dirty="0"/>
                        <a:t>Government Communications Headquarters (GCHQ)</a:t>
                      </a:r>
                      <a:endParaRPr lang="zh-TW" altLang="en-US" sz="1200" dirty="0"/>
                    </a:p>
                  </a:txBody>
                  <a:tcPr marL="7620" marR="7620" marT="7620" marB="0" anchor="ctr">
                    <a:solidFill>
                      <a:schemeClr val="accent5"/>
                    </a:solidFill>
                  </a:tcPr>
                </a:tc>
                <a:extLst>
                  <a:ext uri="{0D108BD9-81ED-4DB2-BD59-A6C34878D82A}">
                    <a16:rowId xmlns:a16="http://schemas.microsoft.com/office/drawing/2014/main" val="1009372661"/>
                  </a:ext>
                </a:extLst>
              </a:tr>
              <a:tr h="160020">
                <a:tc vMerge="1">
                  <a:txBody>
                    <a:bodyPr/>
                    <a:lstStyle/>
                    <a:p>
                      <a:pPr algn="l" fontAlgn="ct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dirty="0">
                          <a:effectLst/>
                        </a:rPr>
                        <a:t>商務部</a:t>
                      </a:r>
                      <a:r>
                        <a:rPr lang="en-US" altLang="zh-TW" sz="1200" u="none" strike="noStrike" dirty="0">
                          <a:effectLst/>
                        </a:rPr>
                        <a:t>(USDOC)</a:t>
                      </a:r>
                      <a:r>
                        <a:rPr lang="zh-TW" altLang="en-US" sz="1200" u="none" strike="noStrike" dirty="0">
                          <a:effectLst/>
                        </a:rPr>
                        <a:t> </a:t>
                      </a:r>
                      <a:r>
                        <a:rPr lang="en-US" altLang="zh-TW" sz="1200" u="none" strike="noStrike" dirty="0">
                          <a:effectLst/>
                        </a:rPr>
                        <a:t>/NIST(National Institute of Standards &amp;</a:t>
                      </a:r>
                      <a:r>
                        <a:rPr lang="zh-TW" altLang="en-US" sz="1200" u="none" strike="noStrike" dirty="0">
                          <a:effectLst/>
                        </a:rPr>
                        <a:t> </a:t>
                      </a:r>
                      <a:r>
                        <a:rPr lang="en-US" altLang="zh-TW" sz="1200" u="none" strike="noStrike" dirty="0">
                          <a:effectLst/>
                        </a:rPr>
                        <a:t>Technology)</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a:effectLst/>
                        </a:rPr>
                        <a:t>交通部</a:t>
                      </a:r>
                      <a:r>
                        <a:rPr lang="en-US" altLang="zh-TW" sz="1200" u="none" strike="noStrike">
                          <a:effectLst/>
                        </a:rPr>
                        <a:t>(</a:t>
                      </a:r>
                      <a:r>
                        <a:rPr lang="en-US" sz="1200" u="none" strike="noStrike">
                          <a:effectLst/>
                        </a:rPr>
                        <a:t>USDOT)/</a:t>
                      </a:r>
                      <a:r>
                        <a:rPr lang="zh-TW" altLang="en-US" sz="1200" u="none" strike="noStrike">
                          <a:effectLst/>
                        </a:rPr>
                        <a:t>國家公路交通安全管理局 </a:t>
                      </a:r>
                      <a:r>
                        <a:rPr lang="en-US" altLang="zh-TW" sz="1200" u="none" strike="noStrike">
                          <a:effectLst/>
                        </a:rPr>
                        <a:t>(</a:t>
                      </a:r>
                      <a:r>
                        <a:rPr lang="en-US" sz="1200" u="none" strike="noStrike">
                          <a:effectLst/>
                        </a:rPr>
                        <a:t>NHTSA)</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dirty="0">
                          <a:effectLst/>
                        </a:rPr>
                        <a:t>經產省、總務省</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zh-TW" altLang="en-US" sz="1200" u="none" strike="noStrike" dirty="0">
                          <a:effectLst/>
                        </a:rPr>
                        <a:t>國土交通省</a:t>
                      </a:r>
                      <a:r>
                        <a:rPr lang="en-US" altLang="zh-TW" sz="1200" u="none" strike="noStrike" dirty="0">
                          <a:effectLst/>
                        </a:rPr>
                        <a:t>:</a:t>
                      </a:r>
                      <a:r>
                        <a:rPr lang="zh-TW" altLang="en-US" sz="1200" u="none" strike="noStrike" dirty="0">
                          <a:effectLst/>
                        </a:rPr>
                        <a:t> </a:t>
                      </a:r>
                      <a:endParaRPr lang="en-US" altLang="zh-TW" sz="1200" u="none" strike="noStrike" dirty="0">
                        <a:effectLst/>
                      </a:endParaRPr>
                    </a:p>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車輛保安基準</a:t>
                      </a:r>
                    </a:p>
                  </a:txBody>
                  <a:tcPr marL="7620" marR="7620" marT="7620" marB="0" anchor="ctr"/>
                </a:tc>
                <a:tc vMerge="1">
                  <a:txBody>
                    <a:bodyPr/>
                    <a:lstStyle/>
                    <a:p>
                      <a:pPr algn="l" fontAlgn="ct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en-US" sz="1200" u="none" strike="noStrike" dirty="0">
                          <a:effectLst/>
                        </a:rPr>
                        <a:t>Communications-Electronics Security Group</a:t>
                      </a:r>
                      <a:r>
                        <a:rPr lang="zh-TW" altLang="en-US" sz="1200" u="none" strike="noStrike" dirty="0">
                          <a:effectLst/>
                        </a:rPr>
                        <a:t> </a:t>
                      </a:r>
                      <a:r>
                        <a:rPr lang="en-US" sz="1200" u="none" strike="noStrike" dirty="0">
                          <a:effectLst/>
                        </a:rPr>
                        <a:t>(CESG)</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extLst>
                  <a:ext uri="{0D108BD9-81ED-4DB2-BD59-A6C34878D82A}">
                    <a16:rowId xmlns:a16="http://schemas.microsoft.com/office/drawing/2014/main" val="3866863016"/>
                  </a:ext>
                </a:extLst>
              </a:tr>
              <a:tr h="0">
                <a:tc rowSpan="2">
                  <a:txBody>
                    <a:bodyPr/>
                    <a:lstStyle/>
                    <a:p>
                      <a:pPr algn="l" fontAlgn="ctr"/>
                      <a:r>
                        <a:rPr lang="zh-TW" altLang="en-US" sz="1200" u="none" strike="noStrike" dirty="0">
                          <a:effectLst/>
                        </a:rPr>
                        <a:t>國際標準</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en-US" sz="1200" u="none" strike="noStrike" dirty="0">
                          <a:effectLst/>
                        </a:rPr>
                        <a:t>ISO/IEC</a:t>
                      </a:r>
                      <a:r>
                        <a:rPr lang="en-US" altLang="zh-TW" sz="1200" u="none" strike="noStrike" dirty="0">
                          <a:effectLst/>
                        </a:rPr>
                        <a:t>:</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pPr marL="92075" indent="-92075" algn="l" fontAlgn="ctr"/>
                      <a:r>
                        <a:rPr lang="en-US" sz="1200" u="none" strike="noStrike" dirty="0">
                          <a:effectLst/>
                        </a:rPr>
                        <a:t>SAE</a:t>
                      </a:r>
                      <a:r>
                        <a:rPr lang="en-US" altLang="zh-TW" sz="1200" u="none" strike="noStrike" dirty="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pPr algn="l" fontAlgn="ctr"/>
                      <a:r>
                        <a:rPr lang="en-US" sz="1200" u="none" strike="noStrike" dirty="0">
                          <a:effectLst/>
                        </a:rPr>
                        <a:t>ISO/IEC</a:t>
                      </a:r>
                      <a:r>
                        <a:rPr lang="en-US" altLang="zh-TW" sz="1200" u="none" strike="noStrike" dirty="0">
                          <a:effectLst/>
                        </a:rPr>
                        <a:t>:</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pPr algn="l" fontAlgn="ctr"/>
                      <a:r>
                        <a:rPr lang="en-US" sz="1200" u="none" strike="noStrike" dirty="0">
                          <a:effectLst/>
                        </a:rPr>
                        <a:t>WP29</a:t>
                      </a:r>
                      <a:r>
                        <a:rPr lang="en-US" altLang="zh-TW" sz="1200" u="none" strike="noStrike" dirty="0">
                          <a:effectLst/>
                        </a:rPr>
                        <a:t>:</a:t>
                      </a:r>
                      <a:r>
                        <a:rPr lang="zh-TW" altLang="en-US" sz="1200" u="none" strike="noStrike" dirty="0">
                          <a:effectLst/>
                        </a:rPr>
                        <a:t> </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pPr algn="l" fontAlgn="ctr"/>
                      <a:r>
                        <a:rPr lang="en-US" sz="1200" u="none" strike="noStrike" dirty="0">
                          <a:effectLst/>
                        </a:rPr>
                        <a:t>ISO/IEC</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pPr algn="l" fontAlgn="ctr"/>
                      <a:r>
                        <a:rPr lang="en-US" altLang="zh-TW" sz="1200" u="none" strike="noStrike" dirty="0">
                          <a:effectLst/>
                        </a:rPr>
                        <a:t>BSI(</a:t>
                      </a:r>
                      <a:r>
                        <a:rPr lang="zh-TW" altLang="en-US" sz="1200" u="none" strike="noStrike" dirty="0">
                          <a:effectLst/>
                        </a:rPr>
                        <a:t>英標準協會</a:t>
                      </a:r>
                      <a:r>
                        <a:rPr lang="en-US" altLang="zh-TW" sz="1200" u="none" strike="noStrike" dirty="0">
                          <a:effectLst/>
                        </a:rPr>
                        <a:t>)</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extLst>
                  <a:ext uri="{0D108BD9-81ED-4DB2-BD59-A6C34878D82A}">
                    <a16:rowId xmlns:a16="http://schemas.microsoft.com/office/drawing/2014/main" val="1718972164"/>
                  </a:ext>
                </a:extLst>
              </a:tr>
              <a:tr h="0">
                <a:tc vMerge="1">
                  <a:txBody>
                    <a:bodyPr/>
                    <a:lstStyle/>
                    <a:p>
                      <a:endParaRPr lang="zh-TW" altLang="en-US"/>
                    </a:p>
                  </a:txBody>
                  <a:tcPr/>
                </a:tc>
                <a:tc>
                  <a:txBody>
                    <a:bodyPr/>
                    <a:lstStyle/>
                    <a:p>
                      <a:pPr algn="l" fontAlgn="ctr"/>
                      <a:r>
                        <a:rPr lang="it-IT" sz="1200" b="0" i="0" u="none" strike="noStrike" dirty="0">
                          <a:solidFill>
                            <a:srgbClr val="000000"/>
                          </a:solidFill>
                          <a:effectLst/>
                          <a:latin typeface="+mn-lt"/>
                          <a:ea typeface="新細明體" panose="02020500000000000000" pitchFamily="18" charset="-120"/>
                        </a:rPr>
                        <a:t>ISO/IEC 15408</a:t>
                      </a:r>
                    </a:p>
                    <a:p>
                      <a:pPr algn="l" fontAlgn="ctr"/>
                      <a:r>
                        <a:rPr lang="it-IT" sz="1200" b="0" i="0" u="none" strike="noStrike" dirty="0">
                          <a:solidFill>
                            <a:srgbClr val="000000"/>
                          </a:solidFill>
                          <a:effectLst/>
                          <a:latin typeface="+mn-lt"/>
                          <a:ea typeface="新細明體" panose="02020500000000000000" pitchFamily="18" charset="-120"/>
                        </a:rPr>
                        <a:t>Common Criteria</a:t>
                      </a:r>
                      <a:endParaRPr lang="zh-TW" altLang="en-US" dirty="0">
                        <a:latin typeface="+mn-lt"/>
                      </a:endParaRPr>
                    </a:p>
                  </a:txBody>
                  <a:tcPr marL="7620" marR="7620" marT="7620" marB="0" anchor="ctr"/>
                </a:tc>
                <a:tc>
                  <a:txBody>
                    <a:bodyPr/>
                    <a:lstStyle/>
                    <a:p>
                      <a:pPr marL="92075" indent="-92075" algn="l" fontAlgn="ctr">
                        <a:buFont typeface="Arial" panose="020B0604020202020204" pitchFamily="34" charset="0"/>
                        <a:buChar char="•"/>
                      </a:pPr>
                      <a:r>
                        <a:rPr lang="en-US" altLang="zh-TW" sz="1200" u="none" strike="noStrike" dirty="0">
                          <a:effectLst/>
                        </a:rPr>
                        <a:t>J3061-2</a:t>
                      </a:r>
                      <a:r>
                        <a:rPr lang="zh-TW" altLang="en-US" sz="1200" u="none" strike="noStrike" dirty="0">
                          <a:effectLst/>
                        </a:rPr>
                        <a:t> </a:t>
                      </a:r>
                      <a:r>
                        <a:rPr lang="en-US" altLang="zh-TW" sz="1200" u="none" strike="noStrike" dirty="0">
                          <a:effectLst/>
                        </a:rPr>
                        <a:t>Security Testing Methods</a:t>
                      </a:r>
                      <a:endParaRPr lang="en-US" altLang="zh-TW" sz="1200" b="0" i="0" u="none" strike="noStrike" dirty="0">
                        <a:solidFill>
                          <a:srgbClr val="000000"/>
                        </a:solidFill>
                        <a:effectLst/>
                        <a:latin typeface="新細明體" panose="02020500000000000000" pitchFamily="18" charset="-120"/>
                        <a:ea typeface="+mn-ea"/>
                      </a:endParaRPr>
                    </a:p>
                    <a:p>
                      <a:pPr marL="92075" indent="-92075" algn="l" fontAlgn="ctr">
                        <a:buFont typeface="Arial" panose="020B0604020202020204" pitchFamily="34" charset="0"/>
                        <a:buChar char="•"/>
                      </a:pPr>
                      <a:r>
                        <a:rPr lang="en-US" altLang="zh-TW" sz="1200" u="none" strike="noStrike" dirty="0">
                          <a:effectLst/>
                        </a:rPr>
                        <a:t>J3061-3</a:t>
                      </a:r>
                      <a:r>
                        <a:rPr lang="zh-TW" altLang="en-US" sz="1200" u="none" strike="noStrike" dirty="0">
                          <a:effectLst/>
                        </a:rPr>
                        <a:t> </a:t>
                      </a:r>
                      <a:r>
                        <a:rPr lang="en-US" altLang="zh-TW" sz="1200" u="none" strike="noStrike" dirty="0">
                          <a:effectLst/>
                        </a:rPr>
                        <a:t>Security</a:t>
                      </a:r>
                      <a:r>
                        <a:rPr lang="zh-TW" altLang="en-US" sz="1200" u="none" strike="noStrike" dirty="0">
                          <a:effectLst/>
                        </a:rPr>
                        <a:t> </a:t>
                      </a:r>
                      <a:r>
                        <a:rPr lang="en-US" altLang="zh-TW" sz="1200" u="none" strike="noStrike" dirty="0">
                          <a:effectLst/>
                        </a:rPr>
                        <a:t>Testing</a:t>
                      </a:r>
                      <a:r>
                        <a:rPr lang="zh-TW" altLang="en-US" sz="1200" u="none" strike="noStrike" dirty="0">
                          <a:effectLst/>
                        </a:rPr>
                        <a:t> </a:t>
                      </a:r>
                      <a:r>
                        <a:rPr lang="en-US" altLang="zh-TW" sz="1200" u="none" strike="noStrike" dirty="0">
                          <a:effectLst/>
                        </a:rPr>
                        <a:t>Tools</a:t>
                      </a:r>
                      <a:endParaRPr lang="en-US" altLang="zh-TW" sz="1200" b="0" i="0" u="none" strike="noStrike" dirty="0">
                        <a:solidFill>
                          <a:srgbClr val="000000"/>
                        </a:solidFill>
                        <a:effectLst/>
                        <a:latin typeface="新細明體" panose="02020500000000000000" pitchFamily="18" charset="-120"/>
                        <a:ea typeface="+mn-ea"/>
                      </a:endParaRPr>
                    </a:p>
                    <a:p>
                      <a:pPr marL="92075" indent="-92075" algn="l" fontAlgn="ctr">
                        <a:buFont typeface="Arial" panose="020B0604020202020204" pitchFamily="34" charset="0"/>
                        <a:buChar char="•"/>
                      </a:pPr>
                      <a:r>
                        <a:rPr lang="en-US" altLang="zh-TW" sz="1200" u="none" strike="noStrike" dirty="0">
                          <a:effectLst/>
                        </a:rPr>
                        <a:t>ISO Joint Standard</a:t>
                      </a:r>
                      <a:endParaRPr lang="zh-TW" altLang="en-US" dirty="0"/>
                    </a:p>
                  </a:txBody>
                  <a:tcPr marL="7620" marR="7620" marT="7620" marB="0" anchor="ctr"/>
                </a:tc>
                <a:tc>
                  <a:txBody>
                    <a:bodyPr/>
                    <a:lstStyle/>
                    <a:p>
                      <a:pPr marL="92075" indent="-92075" algn="l" fontAlgn="ctr">
                        <a:buFont typeface="Arial" panose="020B0604020202020204" pitchFamily="34" charset="0"/>
                        <a:buChar char="•"/>
                      </a:pPr>
                      <a:r>
                        <a:rPr lang="en-US" altLang="zh-TW" sz="1200" u="none" strike="noStrike" dirty="0">
                          <a:effectLst/>
                        </a:rPr>
                        <a:t>ISO27001</a:t>
                      </a:r>
                    </a:p>
                    <a:p>
                      <a:pPr marL="92075" indent="-92075" algn="l" fontAlgn="ctr">
                        <a:buFont typeface="Arial" panose="020B0604020202020204" pitchFamily="34" charset="0"/>
                        <a:buChar char="•"/>
                      </a:pPr>
                      <a:r>
                        <a:rPr lang="en-US" altLang="zh-TW" sz="1200" u="none" strike="noStrike" dirty="0">
                          <a:effectLst/>
                        </a:rPr>
                        <a:t>ISO/IEC 15408</a:t>
                      </a:r>
                    </a:p>
                    <a:p>
                      <a:pPr marL="92075" indent="-92075" algn="l" fontAlgn="ctr">
                        <a:buFont typeface="Arial" panose="020B0604020202020204" pitchFamily="34" charset="0"/>
                        <a:buChar char="•"/>
                      </a:pPr>
                      <a:r>
                        <a:rPr lang="en-US" altLang="zh-TW" sz="1200" u="none" strike="noStrike" dirty="0">
                          <a:effectLst/>
                        </a:rPr>
                        <a:t>IEC 62443</a:t>
                      </a:r>
                      <a:r>
                        <a:rPr lang="zh-TW" altLang="en-US" sz="1200" u="none" strike="noStrike" dirty="0">
                          <a:effectLst/>
                        </a:rPr>
                        <a:t>共同標準</a:t>
                      </a:r>
                      <a:endParaRPr lang="zh-TW" altLang="en-US" dirty="0"/>
                    </a:p>
                  </a:txBody>
                  <a:tcPr marL="7620" marR="7620" marT="7620" marB="0" anchor="ctr"/>
                </a:tc>
                <a:tc>
                  <a:txBody>
                    <a:bodyPr/>
                    <a:lstStyle/>
                    <a:p>
                      <a:r>
                        <a:rPr lang="en-US" altLang="zh-TW" sz="1200" u="none" strike="noStrike" dirty="0">
                          <a:effectLst/>
                        </a:rPr>
                        <a:t>ITS/AD:Cybersecurity and data protection</a:t>
                      </a:r>
                      <a:endParaRPr lang="zh-TW" altLang="en-US" dirty="0"/>
                    </a:p>
                  </a:txBody>
                  <a:tcPr marL="7620" marR="7620" marT="7620" marB="0" anchor="ctr"/>
                </a:tc>
                <a:tc>
                  <a:txBody>
                    <a:bodyPr/>
                    <a:lstStyle/>
                    <a:p>
                      <a:pPr algn="l" fontAlgn="ct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en-US" sz="1200" u="none" strike="noStrike" dirty="0">
                          <a:effectLst/>
                        </a:rPr>
                        <a:t>ISO 27001</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p>
                      <a:pPr algn="l" fontAlgn="ctr"/>
                      <a:r>
                        <a:rPr lang="en-US" sz="1200" u="none" strike="noStrike" dirty="0">
                          <a:effectLst/>
                        </a:rPr>
                        <a:t>BS 7799</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extLst>
                  <a:ext uri="{0D108BD9-81ED-4DB2-BD59-A6C34878D82A}">
                    <a16:rowId xmlns:a16="http://schemas.microsoft.com/office/drawing/2014/main" val="4206856861"/>
                  </a:ext>
                </a:extLst>
              </a:tr>
              <a:tr h="320040">
                <a:tc>
                  <a:txBody>
                    <a:bodyPr/>
                    <a:lstStyle/>
                    <a:p>
                      <a:pPr algn="l" fontAlgn="ctr"/>
                      <a:r>
                        <a:rPr lang="zh-TW" altLang="en-US" sz="1200" u="none" strike="noStrike" dirty="0">
                          <a:effectLst/>
                        </a:rPr>
                        <a:t>認證</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r>
                        <a:rPr lang="en-US" sz="1200" u="none" strike="noStrike" dirty="0">
                          <a:effectLst/>
                        </a:rPr>
                        <a:t>UL</a:t>
                      </a:r>
                      <a:r>
                        <a:rPr lang="en-US" altLang="zh-TW" sz="1200" u="none" strike="noStrike" dirty="0">
                          <a:effectLst/>
                        </a:rPr>
                        <a:t>:</a:t>
                      </a:r>
                      <a:r>
                        <a:rPr lang="zh-TW" altLang="en-US" sz="1200" u="none" strike="noStrike" dirty="0">
                          <a:effectLst/>
                        </a:rPr>
                        <a:t> </a:t>
                      </a:r>
                      <a:r>
                        <a:rPr lang="en-US" sz="1200" u="none" strike="noStrike" dirty="0">
                          <a:effectLst/>
                        </a:rPr>
                        <a:t>CAP UL2900</a:t>
                      </a:r>
                      <a:r>
                        <a:rPr lang="en-US" altLang="zh-TW" sz="1200" u="none" strike="noStrike" dirty="0">
                          <a:effectLst/>
                        </a:rPr>
                        <a:t>(</a:t>
                      </a:r>
                      <a:r>
                        <a:rPr lang="zh-TW" altLang="en-US" sz="1200" u="none" strike="noStrike" dirty="0">
                          <a:effectLst/>
                        </a:rPr>
                        <a:t>網路安全</a:t>
                      </a:r>
                      <a:r>
                        <a:rPr lang="en-US" altLang="zh-TW" sz="1200" u="none" strike="noStrike" dirty="0">
                          <a:effectLst/>
                        </a:rPr>
                        <a:t>)</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l" fontAlgn="ct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rowSpan="2">
                  <a:txBody>
                    <a:bodyPr/>
                    <a:lstStyle/>
                    <a:p>
                      <a:pPr algn="l" fontAlgn="ctr"/>
                      <a:r>
                        <a:rPr lang="zh-TW" altLang="en-US" sz="1200" u="none" strike="noStrike" dirty="0">
                          <a:effectLst/>
                        </a:rPr>
                        <a:t>控制系統安全中心</a:t>
                      </a:r>
                      <a:r>
                        <a:rPr lang="en-US" altLang="zh-TW" sz="1200" u="none" strike="noStrike" dirty="0">
                          <a:effectLst/>
                        </a:rPr>
                        <a:t>(CSSC)</a:t>
                      </a:r>
                      <a:r>
                        <a:rPr lang="zh-TW" altLang="en-US" sz="1200" u="none" strike="noStrike" dirty="0">
                          <a:effectLst/>
                        </a:rPr>
                        <a:t>、</a:t>
                      </a:r>
                      <a:r>
                        <a:rPr lang="en-US" altLang="zh-TW" sz="1200" u="none" strike="noStrike" dirty="0">
                          <a:effectLst/>
                        </a:rPr>
                        <a:t>IT/</a:t>
                      </a:r>
                      <a:r>
                        <a:rPr lang="zh-TW" altLang="en-US" sz="1200" u="none" strike="noStrike" dirty="0">
                          <a:effectLst/>
                        </a:rPr>
                        <a:t>情報處理推進機構</a:t>
                      </a:r>
                      <a:r>
                        <a:rPr lang="en-US" altLang="zh-TW" sz="1200" u="none" strike="noStrike" dirty="0">
                          <a:effectLst/>
                        </a:rPr>
                        <a:t>(IPA)</a:t>
                      </a:r>
                      <a:r>
                        <a:rPr lang="zh-TW" altLang="en-US" sz="1200" u="none" strike="noStrike" dirty="0">
                          <a:effectLst/>
                        </a:rPr>
                        <a:t>、</a:t>
                      </a:r>
                      <a:r>
                        <a:rPr lang="en-US" sz="1200" u="none" strike="noStrike" dirty="0">
                          <a:effectLst/>
                        </a:rPr>
                        <a:t>IT/</a:t>
                      </a:r>
                      <a:r>
                        <a:rPr lang="zh-TW" altLang="en-US" sz="1200" u="none" strike="noStrike" dirty="0">
                          <a:effectLst/>
                        </a:rPr>
                        <a:t>電子商交易安全技術研究組合</a:t>
                      </a:r>
                      <a:r>
                        <a:rPr lang="en-US" altLang="zh-TW" sz="1200" u="none" strike="noStrike" dirty="0">
                          <a:effectLst/>
                        </a:rPr>
                        <a:t>(</a:t>
                      </a:r>
                      <a:r>
                        <a:rPr lang="en-US" sz="1200" u="none" strike="noStrike" dirty="0">
                          <a:effectLst/>
                        </a:rPr>
                        <a:t>ECSEC)</a:t>
                      </a:r>
                      <a:r>
                        <a:rPr lang="zh-TW" altLang="en-US" sz="1200" u="none" strike="noStrike" dirty="0">
                          <a:effectLst/>
                        </a:rPr>
                        <a:t>等</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rowSpan="2">
                  <a:txBody>
                    <a:bodyPr/>
                    <a:lstStyle/>
                    <a:p>
                      <a:pPr algn="l" fontAlgn="ctr"/>
                      <a:r>
                        <a:rPr lang="zh-TW" altLang="en-US" sz="1200" u="none" strike="noStrike" dirty="0">
                          <a:effectLst/>
                        </a:rPr>
                        <a:t>日本交通政策研究會</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p>
                      <a:pPr algn="l" fontAlgn="ctr"/>
                      <a:r>
                        <a:rPr lang="zh-TW" altLang="en-US" sz="1200" u="none" strike="noStrike" dirty="0">
                          <a:effectLst/>
                        </a:rPr>
                        <a:t>審查、車檢</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rowSpan="2">
                  <a:txBody>
                    <a:bodyPr/>
                    <a:lstStyle/>
                    <a:p>
                      <a:pPr algn="l" fontAlgn="ctr"/>
                      <a:r>
                        <a:rPr lang="en-US" sz="1200" u="none" strike="noStrike" dirty="0">
                          <a:effectLst/>
                        </a:rPr>
                        <a:t>DIN/VDE</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p>
                      <a:pPr algn="l" fontAlgn="ctr"/>
                      <a:r>
                        <a:rPr lang="en-US" sz="1200" u="none" strike="noStrike" dirty="0">
                          <a:effectLst/>
                        </a:rPr>
                        <a:t>TUV</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rowSpan="2">
                  <a:txBody>
                    <a:bodyPr/>
                    <a:lstStyle/>
                    <a:p>
                      <a:pPr algn="l" fontAlgn="ctr"/>
                      <a:r>
                        <a:rPr lang="en-US" sz="1200" u="none" strike="noStrike" dirty="0">
                          <a:effectLst/>
                        </a:rPr>
                        <a:t>BSI</a:t>
                      </a: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extLst>
                  <a:ext uri="{0D108BD9-81ED-4DB2-BD59-A6C34878D82A}">
                    <a16:rowId xmlns:a16="http://schemas.microsoft.com/office/drawing/2014/main" val="762333491"/>
                  </a:ext>
                </a:extLst>
              </a:tr>
              <a:tr h="320040">
                <a:tc>
                  <a:txBody>
                    <a:bodyPr/>
                    <a:lstStyle/>
                    <a:p>
                      <a:pPr algn="l" fontAlgn="ctr"/>
                      <a:r>
                        <a:rPr lang="zh-TW" altLang="en-US" sz="1200" u="none" strike="noStrike" dirty="0">
                          <a:effectLst/>
                        </a:rPr>
                        <a:t>評價</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pPr algn="l" fontAlgn="ctr"/>
                      <a:r>
                        <a:rPr lang="en-US" sz="1200" u="none" strike="noStrike" dirty="0">
                          <a:effectLst/>
                        </a:rPr>
                        <a:t>Synopsys</a:t>
                      </a:r>
                      <a:r>
                        <a:rPr lang="en-US" altLang="zh-TW" sz="1200" u="none" strike="noStrike" dirty="0">
                          <a:effectLst/>
                        </a:rPr>
                        <a:t>:</a:t>
                      </a:r>
                      <a:r>
                        <a:rPr lang="zh-TW" altLang="en-US" sz="1200" u="none" strike="noStrike" dirty="0">
                          <a:effectLst/>
                        </a:rPr>
                        <a:t> </a:t>
                      </a:r>
                      <a:r>
                        <a:rPr lang="zh-TW" altLang="en-US" sz="1200" b="0" i="0" u="none" strike="noStrike" dirty="0">
                          <a:solidFill>
                            <a:srgbClr val="000000"/>
                          </a:solidFill>
                          <a:effectLst/>
                          <a:latin typeface="新細明體" panose="02020500000000000000" pitchFamily="18" charset="-120"/>
                          <a:ea typeface="+mn-ea"/>
                        </a:rPr>
                        <a:t>驗證平臺</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a:txBody>
                    <a:bodyPr/>
                    <a:lstStyle/>
                    <a:p>
                      <a:pPr algn="l" fontAlgn="ctr"/>
                      <a:endParaRPr 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5"/>
                    </a:solidFill>
                  </a:tcPr>
                </a:tc>
                <a:tc vMerge="1">
                  <a:txBody>
                    <a:bodyPr/>
                    <a:lstStyle/>
                    <a:p>
                      <a:pPr algn="l" fontAlgn="ct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vMerge="1">
                  <a:txBody>
                    <a:bodyPr/>
                    <a:lstStyle/>
                    <a:p>
                      <a:endParaRPr lang="zh-TW" altLang="en-US" dirty="0"/>
                    </a:p>
                  </a:txBody>
                  <a:tcPr marL="7620" marR="7620" marT="7620" marB="0" anchor="ctr"/>
                </a:tc>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extLst>
                  <a:ext uri="{0D108BD9-81ED-4DB2-BD59-A6C34878D82A}">
                    <a16:rowId xmlns:a16="http://schemas.microsoft.com/office/drawing/2014/main" val="331599591"/>
                  </a:ext>
                </a:extLst>
              </a:tr>
            </a:tbl>
          </a:graphicData>
        </a:graphic>
      </p:graphicFrame>
      <p:sp>
        <p:nvSpPr>
          <p:cNvPr id="6" name="矩形 5">
            <a:extLst>
              <a:ext uri="{FF2B5EF4-FFF2-40B4-BE49-F238E27FC236}">
                <a16:creationId xmlns:a16="http://schemas.microsoft.com/office/drawing/2014/main" id="{79E0AA33-2A7C-46B4-928A-02642BF2A54B}"/>
              </a:ext>
            </a:extLst>
          </p:cNvPr>
          <p:cNvSpPr/>
          <p:nvPr/>
        </p:nvSpPr>
        <p:spPr>
          <a:xfrm>
            <a:off x="467544" y="5229200"/>
            <a:ext cx="7920880" cy="276999"/>
          </a:xfrm>
          <a:prstGeom prst="rect">
            <a:avLst/>
          </a:prstGeom>
        </p:spPr>
        <p:txBody>
          <a:bodyPr wrap="square">
            <a:spAutoFit/>
          </a:bodyPr>
          <a:lstStyle/>
          <a:p>
            <a:r>
              <a:rPr lang="zh-TW" altLang="en-US" sz="1200" dirty="0">
                <a:solidFill>
                  <a:schemeClr val="accent6"/>
                </a:solidFill>
                <a:latin typeface="+mj-ea"/>
                <a:ea typeface="+mj-ea"/>
              </a:rPr>
              <a:t>另有國際組織如</a:t>
            </a:r>
            <a:r>
              <a:rPr lang="en-US" altLang="zh-TW" sz="1200" dirty="0">
                <a:solidFill>
                  <a:schemeClr val="accent6"/>
                </a:solidFill>
                <a:latin typeface="+mj-ea"/>
                <a:ea typeface="+mj-ea"/>
              </a:rPr>
              <a:t>ISAC:</a:t>
            </a:r>
            <a:r>
              <a:rPr lang="zh-TW" altLang="en-US" sz="1200" dirty="0">
                <a:solidFill>
                  <a:schemeClr val="accent6"/>
                </a:solidFill>
                <a:latin typeface="+mj-ea"/>
                <a:ea typeface="+mj-ea"/>
              </a:rPr>
              <a:t> </a:t>
            </a:r>
            <a:r>
              <a:rPr lang="en-US" altLang="zh-TW" sz="1200" dirty="0">
                <a:solidFill>
                  <a:schemeClr val="accent6"/>
                </a:solidFill>
                <a:latin typeface="+mj-ea"/>
                <a:ea typeface="+mj-ea"/>
              </a:rPr>
              <a:t>Information Sharing and Analysis Center</a:t>
            </a:r>
            <a:r>
              <a:rPr lang="zh-TW" altLang="en-US" sz="1200" dirty="0">
                <a:solidFill>
                  <a:schemeClr val="accent6"/>
                </a:solidFill>
                <a:latin typeface="+mj-ea"/>
                <a:ea typeface="+mj-ea"/>
              </a:rPr>
              <a:t>提供網路威脅與安全資訊</a:t>
            </a:r>
          </a:p>
        </p:txBody>
      </p:sp>
    </p:spTree>
    <p:extLst>
      <p:ext uri="{BB962C8B-B14F-4D97-AF65-F5344CB8AC3E}">
        <p14:creationId xmlns:p14="http://schemas.microsoft.com/office/powerpoint/2010/main" val="28896207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1832E6-E1E3-4D57-83DD-05D387F251BE}"/>
              </a:ext>
            </a:extLst>
          </p:cNvPr>
          <p:cNvSpPr>
            <a:spLocks noGrp="1"/>
          </p:cNvSpPr>
          <p:nvPr>
            <p:ph type="title"/>
          </p:nvPr>
        </p:nvSpPr>
        <p:spPr/>
        <p:txBody>
          <a:bodyPr/>
          <a:lstStyle/>
          <a:p>
            <a:r>
              <a:rPr lang="en-US" altLang="zh-TW" dirty="0"/>
              <a:t>SAE </a:t>
            </a:r>
            <a:r>
              <a:rPr lang="zh-TW" altLang="en-US" dirty="0"/>
              <a:t>自動駕駛層級</a:t>
            </a:r>
          </a:p>
        </p:txBody>
      </p:sp>
      <p:sp>
        <p:nvSpPr>
          <p:cNvPr id="13" name="矩形 12">
            <a:extLst>
              <a:ext uri="{FF2B5EF4-FFF2-40B4-BE49-F238E27FC236}">
                <a16:creationId xmlns:a16="http://schemas.microsoft.com/office/drawing/2014/main" id="{3C021D8B-EFAC-4F35-843D-A6E051AAD40C}"/>
              </a:ext>
            </a:extLst>
          </p:cNvPr>
          <p:cNvSpPr/>
          <p:nvPr/>
        </p:nvSpPr>
        <p:spPr>
          <a:xfrm>
            <a:off x="-6564" y="6611134"/>
            <a:ext cx="3102131" cy="261610"/>
          </a:xfrm>
          <a:prstGeom prst="rect">
            <a:avLst/>
          </a:prstGeom>
        </p:spPr>
        <p:txBody>
          <a:bodyPr wrap="none">
            <a:spAutoFit/>
          </a:bodyPr>
          <a:lstStyle/>
          <a:p>
            <a:r>
              <a:rPr lang="zh-TW" altLang="en-US" sz="1100" b="0" dirty="0">
                <a:latin typeface="+mn-ea"/>
                <a:ea typeface="+mn-ea"/>
              </a:rPr>
              <a:t>資料來源</a:t>
            </a:r>
            <a:r>
              <a:rPr lang="en-US" altLang="zh-TW" sz="1100" b="0" dirty="0">
                <a:latin typeface="+mn-ea"/>
                <a:ea typeface="+mn-ea"/>
              </a:rPr>
              <a:t>:</a:t>
            </a:r>
            <a:r>
              <a:rPr lang="zh-TW" altLang="en-US" sz="1100" b="0" dirty="0">
                <a:latin typeface="+mn-ea"/>
                <a:ea typeface="+mn-ea"/>
              </a:rPr>
              <a:t> </a:t>
            </a:r>
            <a:r>
              <a:rPr lang="en-US" altLang="zh-TW" sz="1100" b="0" dirty="0">
                <a:latin typeface="+mn-ea"/>
                <a:ea typeface="+mn-ea"/>
              </a:rPr>
              <a:t>AUTOMATED DRIVING SYSTEMS</a:t>
            </a:r>
            <a:r>
              <a:rPr lang="zh-TW" altLang="en-US" sz="1100" b="0" dirty="0">
                <a:latin typeface="+mn-ea"/>
                <a:ea typeface="+mn-ea"/>
              </a:rPr>
              <a:t> </a:t>
            </a:r>
            <a:r>
              <a:rPr lang="en-US" altLang="zh-TW" sz="1100" b="0" dirty="0">
                <a:latin typeface="+mn-ea"/>
                <a:ea typeface="+mn-ea"/>
              </a:rPr>
              <a:t>2.0</a:t>
            </a:r>
            <a:endParaRPr lang="zh-TW" altLang="en-US" sz="1100" b="0" dirty="0">
              <a:latin typeface="+mn-ea"/>
              <a:ea typeface="+mn-ea"/>
            </a:endParaRPr>
          </a:p>
        </p:txBody>
      </p:sp>
      <p:grpSp>
        <p:nvGrpSpPr>
          <p:cNvPr id="5" name="群組 4">
            <a:extLst>
              <a:ext uri="{FF2B5EF4-FFF2-40B4-BE49-F238E27FC236}">
                <a16:creationId xmlns:a16="http://schemas.microsoft.com/office/drawing/2014/main" id="{BC10AC67-ACDC-49E5-89A5-F9176938BCD9}"/>
              </a:ext>
            </a:extLst>
          </p:cNvPr>
          <p:cNvGrpSpPr/>
          <p:nvPr/>
        </p:nvGrpSpPr>
        <p:grpSpPr>
          <a:xfrm>
            <a:off x="-7556" y="786627"/>
            <a:ext cx="9144000" cy="3788290"/>
            <a:chOff x="0" y="1079992"/>
            <a:chExt cx="9144000" cy="3989165"/>
          </a:xfrm>
        </p:grpSpPr>
        <p:sp>
          <p:nvSpPr>
            <p:cNvPr id="6" name="矩形 5">
              <a:extLst>
                <a:ext uri="{FF2B5EF4-FFF2-40B4-BE49-F238E27FC236}">
                  <a16:creationId xmlns:a16="http://schemas.microsoft.com/office/drawing/2014/main" id="{4B15BB29-CD29-4F40-A257-19CAE6FFFD74}"/>
                </a:ext>
              </a:extLst>
            </p:cNvPr>
            <p:cNvSpPr/>
            <p:nvPr/>
          </p:nvSpPr>
          <p:spPr>
            <a:xfrm>
              <a:off x="179512" y="2755785"/>
              <a:ext cx="1296144" cy="1831146"/>
            </a:xfrm>
            <a:prstGeom prst="rect">
              <a:avLst/>
            </a:prstGeom>
            <a:solidFill>
              <a:schemeClr val="accent6">
                <a:lumMod val="20000"/>
                <a:lumOff val="80000"/>
              </a:schemeClr>
            </a:solidFill>
            <a:ln>
              <a:solidFill>
                <a:schemeClr val="accent5">
                  <a:lumMod val="90000"/>
                </a:schemeClr>
              </a:solidFill>
            </a:ln>
          </p:spPr>
          <p:txBody>
            <a:bodyPr wrap="square">
              <a:spAutoFit/>
            </a:bodyPr>
            <a:lstStyle/>
            <a:p>
              <a:r>
                <a:rPr lang="zh-TW" altLang="en-US" sz="1200" u="sng" dirty="0">
                  <a:solidFill>
                    <a:srgbClr val="C00000"/>
                  </a:solidFill>
                  <a:latin typeface="+mj-ea"/>
                  <a:ea typeface="+mj-ea"/>
                </a:rPr>
                <a:t>無自動化</a:t>
              </a:r>
              <a:endParaRPr lang="en-US" altLang="zh-TW" sz="1200" u="sng" dirty="0">
                <a:solidFill>
                  <a:srgbClr val="C00000"/>
                </a:solidFill>
                <a:latin typeface="+mj-ea"/>
                <a:ea typeface="+mj-ea"/>
              </a:endParaRPr>
            </a:p>
            <a:p>
              <a:endParaRPr lang="en-US" altLang="zh-TW" sz="800" dirty="0">
                <a:latin typeface="+mj-ea"/>
                <a:ea typeface="+mj-ea"/>
              </a:endParaRPr>
            </a:p>
            <a:p>
              <a:pPr marL="85725" indent="-85725">
                <a:buFont typeface="Arial" panose="020B0604020202020204" pitchFamily="34" charset="0"/>
                <a:buChar char="•"/>
              </a:pPr>
              <a:r>
                <a:rPr lang="zh-TW" altLang="en-US" sz="1200" dirty="0">
                  <a:latin typeface="+mj-ea"/>
                  <a:ea typeface="+mj-ea"/>
                </a:rPr>
                <a:t>駕駛執行所有駕駛任務</a:t>
              </a:r>
              <a:endParaRPr lang="en-US" altLang="zh-TW" sz="1200" dirty="0">
                <a:latin typeface="+mj-ea"/>
                <a:ea typeface="+mj-ea"/>
              </a:endParaRPr>
            </a:p>
            <a:p>
              <a:endParaRPr lang="en-US" altLang="zh-TW" sz="1200" dirty="0">
                <a:latin typeface="+mj-ea"/>
                <a:ea typeface="+mj-ea"/>
              </a:endParaRPr>
            </a:p>
            <a:p>
              <a:endParaRPr lang="en-US" altLang="zh-TW" sz="1200" dirty="0">
                <a:latin typeface="+mj-ea"/>
                <a:ea typeface="+mj-ea"/>
              </a:endParaRPr>
            </a:p>
            <a:p>
              <a:endParaRPr lang="en-US" altLang="zh-TW" sz="1200" dirty="0">
                <a:latin typeface="+mj-ea"/>
                <a:ea typeface="+mj-ea"/>
              </a:endParaRPr>
            </a:p>
            <a:p>
              <a:endParaRPr lang="en-US" altLang="zh-TW" sz="1200" dirty="0">
                <a:latin typeface="+mj-ea"/>
                <a:ea typeface="+mj-ea"/>
              </a:endParaRPr>
            </a:p>
            <a:p>
              <a:endParaRPr lang="zh-TW" altLang="en-US" sz="1200" dirty="0">
                <a:latin typeface="+mj-ea"/>
                <a:ea typeface="+mj-ea"/>
              </a:endParaRPr>
            </a:p>
          </p:txBody>
        </p:sp>
        <p:pic>
          <p:nvPicPr>
            <p:cNvPr id="7" name="圖片 6">
              <a:extLst>
                <a:ext uri="{FF2B5EF4-FFF2-40B4-BE49-F238E27FC236}">
                  <a16:creationId xmlns:a16="http://schemas.microsoft.com/office/drawing/2014/main" id="{CF5FCFD7-5337-4E37-BD39-30908F55E3F5}"/>
                </a:ext>
              </a:extLst>
            </p:cNvPr>
            <p:cNvPicPr>
              <a:picLocks noChangeAspect="1"/>
            </p:cNvPicPr>
            <p:nvPr/>
          </p:nvPicPr>
          <p:blipFill>
            <a:blip r:embed="rId2"/>
            <a:stretch>
              <a:fillRect/>
            </a:stretch>
          </p:blipFill>
          <p:spPr>
            <a:xfrm>
              <a:off x="0" y="1079992"/>
              <a:ext cx="9144000" cy="1675793"/>
            </a:xfrm>
            <a:prstGeom prst="rect">
              <a:avLst/>
            </a:prstGeom>
          </p:spPr>
        </p:pic>
        <p:sp>
          <p:nvSpPr>
            <p:cNvPr id="8" name="矩形 7">
              <a:extLst>
                <a:ext uri="{FF2B5EF4-FFF2-40B4-BE49-F238E27FC236}">
                  <a16:creationId xmlns:a16="http://schemas.microsoft.com/office/drawing/2014/main" id="{CB902109-9777-45F2-9518-B7FF246725C8}"/>
                </a:ext>
              </a:extLst>
            </p:cNvPr>
            <p:cNvSpPr/>
            <p:nvPr/>
          </p:nvSpPr>
          <p:spPr>
            <a:xfrm>
              <a:off x="1655168" y="2755785"/>
              <a:ext cx="1296144" cy="1831146"/>
            </a:xfrm>
            <a:prstGeom prst="rect">
              <a:avLst/>
            </a:prstGeom>
            <a:solidFill>
              <a:schemeClr val="accent6">
                <a:lumMod val="20000"/>
                <a:lumOff val="80000"/>
              </a:schemeClr>
            </a:solidFill>
            <a:ln>
              <a:solidFill>
                <a:schemeClr val="accent5">
                  <a:lumMod val="90000"/>
                </a:schemeClr>
              </a:solidFill>
            </a:ln>
          </p:spPr>
          <p:txBody>
            <a:bodyPr wrap="square">
              <a:spAutoFit/>
            </a:bodyPr>
            <a:lstStyle/>
            <a:p>
              <a:r>
                <a:rPr lang="zh-TW" altLang="en-US" sz="1200" u="sng" dirty="0">
                  <a:solidFill>
                    <a:srgbClr val="C00000"/>
                  </a:solidFill>
                  <a:latin typeface="+mj-ea"/>
                  <a:ea typeface="+mj-ea"/>
                </a:rPr>
                <a:t>駕駛輔助</a:t>
              </a:r>
              <a:endParaRPr lang="en-US" altLang="zh-TW" sz="1200" u="sng" dirty="0">
                <a:solidFill>
                  <a:srgbClr val="C00000"/>
                </a:solidFill>
                <a:latin typeface="+mj-ea"/>
                <a:ea typeface="+mj-ea"/>
              </a:endParaRPr>
            </a:p>
            <a:p>
              <a:endParaRPr lang="en-US" altLang="zh-TW" sz="800" dirty="0">
                <a:latin typeface="+mj-ea"/>
                <a:ea typeface="+mj-ea"/>
              </a:endParaRPr>
            </a:p>
            <a:p>
              <a:pPr marL="85725" indent="-85725">
                <a:buFont typeface="Arial" panose="020B0604020202020204" pitchFamily="34" charset="0"/>
                <a:buChar char="•"/>
              </a:pPr>
              <a:r>
                <a:rPr lang="zh-TW" altLang="en-US" sz="1200" dirty="0">
                  <a:latin typeface="+mj-ea"/>
                  <a:ea typeface="+mj-ea"/>
                </a:rPr>
                <a:t>車輛由駕駛員控制，但部分駕駛輔助系統可能在車輛設計內</a:t>
              </a:r>
              <a:endParaRPr lang="en-US" altLang="zh-TW" sz="1200" dirty="0">
                <a:latin typeface="+mj-ea"/>
                <a:ea typeface="+mj-ea"/>
              </a:endParaRPr>
            </a:p>
            <a:p>
              <a:pPr marL="85725" indent="-85725">
                <a:buFont typeface="Arial" panose="020B0604020202020204" pitchFamily="34" charset="0"/>
                <a:buChar char="•"/>
              </a:pPr>
              <a:endParaRPr lang="en-US" altLang="zh-TW" sz="1200" dirty="0">
                <a:latin typeface="+mj-ea"/>
                <a:ea typeface="+mj-ea"/>
              </a:endParaRPr>
            </a:p>
            <a:p>
              <a:endParaRPr lang="zh-TW" altLang="en-US" sz="1200" dirty="0">
                <a:latin typeface="+mj-ea"/>
                <a:ea typeface="+mj-ea"/>
              </a:endParaRPr>
            </a:p>
          </p:txBody>
        </p:sp>
        <p:sp>
          <p:nvSpPr>
            <p:cNvPr id="9" name="矩形 8">
              <a:extLst>
                <a:ext uri="{FF2B5EF4-FFF2-40B4-BE49-F238E27FC236}">
                  <a16:creationId xmlns:a16="http://schemas.microsoft.com/office/drawing/2014/main" id="{7AABAC78-BEB5-42BD-8227-B7AEB4690923}"/>
                </a:ext>
              </a:extLst>
            </p:cNvPr>
            <p:cNvSpPr/>
            <p:nvPr/>
          </p:nvSpPr>
          <p:spPr>
            <a:xfrm>
              <a:off x="3194323" y="2771403"/>
              <a:ext cx="1296144" cy="1831146"/>
            </a:xfrm>
            <a:prstGeom prst="rect">
              <a:avLst/>
            </a:prstGeom>
            <a:solidFill>
              <a:schemeClr val="accent6">
                <a:lumMod val="20000"/>
                <a:lumOff val="80000"/>
              </a:schemeClr>
            </a:solidFill>
            <a:ln>
              <a:solidFill>
                <a:schemeClr val="accent5">
                  <a:lumMod val="90000"/>
                </a:schemeClr>
              </a:solidFill>
            </a:ln>
          </p:spPr>
          <p:txBody>
            <a:bodyPr wrap="square">
              <a:spAutoFit/>
            </a:bodyPr>
            <a:lstStyle/>
            <a:p>
              <a:r>
                <a:rPr lang="zh-TW" altLang="en-US" sz="1200" u="sng" dirty="0">
                  <a:solidFill>
                    <a:srgbClr val="C00000"/>
                  </a:solidFill>
                  <a:latin typeface="+mj-ea"/>
                  <a:ea typeface="+mj-ea"/>
                </a:rPr>
                <a:t>部分自動化</a:t>
              </a:r>
              <a:endParaRPr lang="en-US" altLang="zh-TW" sz="1200" u="sng" dirty="0">
                <a:solidFill>
                  <a:srgbClr val="C00000"/>
                </a:solidFill>
                <a:latin typeface="+mj-ea"/>
                <a:ea typeface="+mj-ea"/>
              </a:endParaRPr>
            </a:p>
            <a:p>
              <a:endParaRPr lang="en-US" altLang="zh-TW" sz="800" dirty="0">
                <a:latin typeface="+mj-ea"/>
                <a:ea typeface="+mj-ea"/>
              </a:endParaRPr>
            </a:p>
            <a:p>
              <a:pPr marL="85725" indent="-85725">
                <a:buFont typeface="Arial" panose="020B0604020202020204" pitchFamily="34" charset="0"/>
                <a:buChar char="•"/>
              </a:pPr>
              <a:r>
                <a:rPr lang="zh-TW" altLang="en-US" sz="1200" dirty="0">
                  <a:latin typeface="+mj-ea"/>
                  <a:ea typeface="+mj-ea"/>
                </a:rPr>
                <a:t>車輛結合自動化功能，如加速與轉向等，但駕駛員必須待命從事駕駛任務，並隨時監控環境</a:t>
              </a:r>
            </a:p>
          </p:txBody>
        </p:sp>
        <p:sp>
          <p:nvSpPr>
            <p:cNvPr id="10" name="矩形 9">
              <a:extLst>
                <a:ext uri="{FF2B5EF4-FFF2-40B4-BE49-F238E27FC236}">
                  <a16:creationId xmlns:a16="http://schemas.microsoft.com/office/drawing/2014/main" id="{D217D28F-7BB5-40DB-A6CD-C998BE346657}"/>
                </a:ext>
              </a:extLst>
            </p:cNvPr>
            <p:cNvSpPr/>
            <p:nvPr/>
          </p:nvSpPr>
          <p:spPr>
            <a:xfrm>
              <a:off x="4672583" y="2780928"/>
              <a:ext cx="1296144" cy="1831146"/>
            </a:xfrm>
            <a:prstGeom prst="rect">
              <a:avLst/>
            </a:prstGeom>
            <a:solidFill>
              <a:schemeClr val="accent6">
                <a:lumMod val="20000"/>
                <a:lumOff val="80000"/>
              </a:schemeClr>
            </a:solidFill>
            <a:ln>
              <a:solidFill>
                <a:schemeClr val="accent5">
                  <a:lumMod val="90000"/>
                </a:schemeClr>
              </a:solidFill>
            </a:ln>
          </p:spPr>
          <p:txBody>
            <a:bodyPr wrap="square">
              <a:spAutoFit/>
            </a:bodyPr>
            <a:lstStyle/>
            <a:p>
              <a:r>
                <a:rPr lang="zh-TW" altLang="en-US" sz="1200" u="sng" dirty="0">
                  <a:solidFill>
                    <a:srgbClr val="C00000"/>
                  </a:solidFill>
                  <a:latin typeface="+mj-ea"/>
                  <a:ea typeface="+mj-ea"/>
                </a:rPr>
                <a:t>有條件的自動化</a:t>
              </a:r>
              <a:endParaRPr lang="en-US" altLang="zh-TW" sz="1200" u="sng" dirty="0">
                <a:solidFill>
                  <a:srgbClr val="C00000"/>
                </a:solidFill>
                <a:latin typeface="+mj-ea"/>
                <a:ea typeface="+mj-ea"/>
              </a:endParaRPr>
            </a:p>
            <a:p>
              <a:endParaRPr lang="en-US" altLang="zh-TW" sz="800" dirty="0">
                <a:latin typeface="+mj-ea"/>
                <a:ea typeface="+mj-ea"/>
              </a:endParaRPr>
            </a:p>
            <a:p>
              <a:pPr marL="85725" indent="-85725">
                <a:buFont typeface="Arial" panose="020B0604020202020204" pitchFamily="34" charset="0"/>
                <a:buChar char="•"/>
              </a:pPr>
              <a:r>
                <a:rPr lang="zh-TW" altLang="en-US" sz="1200" dirty="0">
                  <a:latin typeface="+mj-ea"/>
                  <a:ea typeface="+mj-ea"/>
                </a:rPr>
                <a:t>駕駛員為必要的，但不需要監控環境，駕駛員必須隨時等待通知接管車輛</a:t>
              </a:r>
              <a:endParaRPr lang="en-US" altLang="zh-TW" sz="1200" dirty="0">
                <a:latin typeface="+mj-ea"/>
                <a:ea typeface="+mj-ea"/>
              </a:endParaRPr>
            </a:p>
            <a:p>
              <a:pPr marL="85725" indent="-85725">
                <a:buFont typeface="Arial" panose="020B0604020202020204" pitchFamily="34" charset="0"/>
                <a:buChar char="•"/>
              </a:pPr>
              <a:endParaRPr lang="zh-TW" altLang="en-US" sz="1200" dirty="0">
                <a:latin typeface="+mj-ea"/>
                <a:ea typeface="+mj-ea"/>
              </a:endParaRPr>
            </a:p>
          </p:txBody>
        </p:sp>
        <p:sp>
          <p:nvSpPr>
            <p:cNvPr id="11" name="矩形 10">
              <a:extLst>
                <a:ext uri="{FF2B5EF4-FFF2-40B4-BE49-F238E27FC236}">
                  <a16:creationId xmlns:a16="http://schemas.microsoft.com/office/drawing/2014/main" id="{4EEA220D-EB03-46B7-82F3-489C7ADB78C8}"/>
                </a:ext>
              </a:extLst>
            </p:cNvPr>
            <p:cNvSpPr/>
            <p:nvPr/>
          </p:nvSpPr>
          <p:spPr>
            <a:xfrm>
              <a:off x="6129089" y="2780928"/>
              <a:ext cx="1296144" cy="1831146"/>
            </a:xfrm>
            <a:prstGeom prst="rect">
              <a:avLst/>
            </a:prstGeom>
            <a:solidFill>
              <a:srgbClr val="CCECFF"/>
            </a:solidFill>
            <a:ln>
              <a:solidFill>
                <a:schemeClr val="accent5">
                  <a:lumMod val="90000"/>
                </a:schemeClr>
              </a:solidFill>
            </a:ln>
          </p:spPr>
          <p:txBody>
            <a:bodyPr wrap="square">
              <a:spAutoFit/>
            </a:bodyPr>
            <a:lstStyle/>
            <a:p>
              <a:r>
                <a:rPr lang="zh-TW" altLang="en-US" sz="1200" u="sng" dirty="0">
                  <a:solidFill>
                    <a:srgbClr val="C00000"/>
                  </a:solidFill>
                  <a:latin typeface="+mj-ea"/>
                  <a:ea typeface="+mj-ea"/>
                </a:rPr>
                <a:t>高度自動化</a:t>
              </a:r>
              <a:endParaRPr lang="en-US" altLang="zh-TW" sz="1200" u="sng" dirty="0">
                <a:solidFill>
                  <a:srgbClr val="C00000"/>
                </a:solidFill>
                <a:latin typeface="+mj-ea"/>
                <a:ea typeface="+mj-ea"/>
              </a:endParaRPr>
            </a:p>
            <a:p>
              <a:endParaRPr lang="en-US" altLang="zh-TW" sz="800" dirty="0">
                <a:latin typeface="+mj-ea"/>
                <a:ea typeface="+mj-ea"/>
              </a:endParaRPr>
            </a:p>
            <a:p>
              <a:pPr marL="85725" indent="-85725">
                <a:buFont typeface="Arial" panose="020B0604020202020204" pitchFamily="34" charset="0"/>
                <a:buChar char="•"/>
              </a:pPr>
              <a:r>
                <a:rPr lang="zh-TW" altLang="en-US" sz="1200" dirty="0">
                  <a:latin typeface="+mj-ea"/>
                  <a:ea typeface="+mj-ea"/>
                </a:rPr>
                <a:t>車輛處於特定情況時有能力執行全部駕駛功能。駕駛員有控制車輛的選擇權</a:t>
              </a:r>
              <a:endParaRPr lang="en-US" altLang="zh-TW" sz="1200" dirty="0">
                <a:latin typeface="+mj-ea"/>
                <a:ea typeface="+mj-ea"/>
              </a:endParaRPr>
            </a:p>
            <a:p>
              <a:pPr marL="85725" indent="-85725">
                <a:buFont typeface="Arial" panose="020B0604020202020204" pitchFamily="34" charset="0"/>
                <a:buChar char="•"/>
              </a:pPr>
              <a:endParaRPr lang="zh-TW" altLang="en-US" sz="1200" dirty="0">
                <a:latin typeface="+mj-ea"/>
                <a:ea typeface="+mj-ea"/>
              </a:endParaRPr>
            </a:p>
          </p:txBody>
        </p:sp>
        <p:sp>
          <p:nvSpPr>
            <p:cNvPr id="12" name="矩形 11">
              <a:extLst>
                <a:ext uri="{FF2B5EF4-FFF2-40B4-BE49-F238E27FC236}">
                  <a16:creationId xmlns:a16="http://schemas.microsoft.com/office/drawing/2014/main" id="{D2AA5030-EE09-4BAE-A949-6BD293D89C95}"/>
                </a:ext>
              </a:extLst>
            </p:cNvPr>
            <p:cNvSpPr/>
            <p:nvPr/>
          </p:nvSpPr>
          <p:spPr>
            <a:xfrm>
              <a:off x="7668344" y="2780928"/>
              <a:ext cx="1296144" cy="1831146"/>
            </a:xfrm>
            <a:prstGeom prst="rect">
              <a:avLst/>
            </a:prstGeom>
            <a:solidFill>
              <a:srgbClr val="CCECFF"/>
            </a:solidFill>
            <a:ln>
              <a:solidFill>
                <a:schemeClr val="accent5">
                  <a:lumMod val="90000"/>
                </a:schemeClr>
              </a:solidFill>
            </a:ln>
          </p:spPr>
          <p:txBody>
            <a:bodyPr wrap="square">
              <a:spAutoFit/>
            </a:bodyPr>
            <a:lstStyle/>
            <a:p>
              <a:r>
                <a:rPr lang="zh-TW" altLang="en-US" sz="1200" u="sng" dirty="0">
                  <a:solidFill>
                    <a:srgbClr val="C00000"/>
                  </a:solidFill>
                  <a:latin typeface="+mj-ea"/>
                  <a:ea typeface="+mj-ea"/>
                </a:rPr>
                <a:t>全自動化</a:t>
              </a:r>
              <a:endParaRPr lang="en-US" altLang="zh-TW" sz="1200" u="sng" dirty="0">
                <a:solidFill>
                  <a:srgbClr val="C00000"/>
                </a:solidFill>
                <a:latin typeface="+mj-ea"/>
                <a:ea typeface="+mj-ea"/>
              </a:endParaRPr>
            </a:p>
            <a:p>
              <a:endParaRPr lang="en-US" altLang="zh-TW" sz="800" dirty="0">
                <a:latin typeface="+mj-ea"/>
                <a:ea typeface="+mj-ea"/>
              </a:endParaRPr>
            </a:p>
            <a:p>
              <a:pPr marL="85725" indent="-85725">
                <a:buFont typeface="Arial" panose="020B0604020202020204" pitchFamily="34" charset="0"/>
                <a:buChar char="•"/>
              </a:pPr>
              <a:r>
                <a:rPr lang="zh-TW" altLang="en-US" sz="1200" dirty="0">
                  <a:latin typeface="+mj-ea"/>
                  <a:ea typeface="+mj-ea"/>
                </a:rPr>
                <a:t>車輛在所有情況下有能力執行所有駕駛功能。駕駛員有控制車輛的選擇權</a:t>
              </a:r>
              <a:endParaRPr lang="en-US" altLang="zh-TW" sz="1200" dirty="0">
                <a:latin typeface="+mj-ea"/>
                <a:ea typeface="+mj-ea"/>
              </a:endParaRPr>
            </a:p>
            <a:p>
              <a:pPr marL="85725" indent="-85725">
                <a:buFont typeface="Arial" panose="020B0604020202020204" pitchFamily="34" charset="0"/>
                <a:buChar char="•"/>
              </a:pPr>
              <a:endParaRPr lang="zh-TW" altLang="en-US" sz="1200" dirty="0">
                <a:latin typeface="+mj-ea"/>
                <a:ea typeface="+mj-ea"/>
              </a:endParaRPr>
            </a:p>
          </p:txBody>
        </p:sp>
        <p:sp>
          <p:nvSpPr>
            <p:cNvPr id="14" name="矩形 13">
              <a:extLst>
                <a:ext uri="{FF2B5EF4-FFF2-40B4-BE49-F238E27FC236}">
                  <a16:creationId xmlns:a16="http://schemas.microsoft.com/office/drawing/2014/main" id="{B6EB32C6-132B-493A-9051-E617A53D5854}"/>
                </a:ext>
              </a:extLst>
            </p:cNvPr>
            <p:cNvSpPr/>
            <p:nvPr/>
          </p:nvSpPr>
          <p:spPr>
            <a:xfrm>
              <a:off x="7524328" y="4792158"/>
              <a:ext cx="1353960" cy="276999"/>
            </a:xfrm>
            <a:prstGeom prst="rect">
              <a:avLst/>
            </a:prstGeom>
          </p:spPr>
          <p:txBody>
            <a:bodyPr wrap="none">
              <a:spAutoFit/>
            </a:bodyPr>
            <a:lstStyle/>
            <a:p>
              <a:r>
                <a:rPr lang="en-US" altLang="zh-TW" sz="1200" dirty="0"/>
                <a:t>Full Automation</a:t>
              </a:r>
              <a:endParaRPr lang="zh-TW" altLang="en-US" sz="1200" dirty="0"/>
            </a:p>
          </p:txBody>
        </p:sp>
        <p:cxnSp>
          <p:nvCxnSpPr>
            <p:cNvPr id="16" name="直線單箭頭接點 15">
              <a:extLst>
                <a:ext uri="{FF2B5EF4-FFF2-40B4-BE49-F238E27FC236}">
                  <a16:creationId xmlns:a16="http://schemas.microsoft.com/office/drawing/2014/main" id="{E2269D19-1D7B-42B9-A16A-497EEEB93D4B}"/>
                </a:ext>
              </a:extLst>
            </p:cNvPr>
            <p:cNvCxnSpPr/>
            <p:nvPr/>
          </p:nvCxnSpPr>
          <p:spPr bwMode="auto">
            <a:xfrm>
              <a:off x="179512" y="4725144"/>
              <a:ext cx="8784976" cy="72008"/>
            </a:xfrm>
            <a:prstGeom prst="straightConnector1">
              <a:avLst/>
            </a:prstGeom>
            <a:solidFill>
              <a:schemeClr val="accent1"/>
            </a:solidFill>
            <a:ln w="34925" cap="flat" cmpd="sng" algn="ctr">
              <a:solidFill>
                <a:srgbClr val="002060"/>
              </a:solidFill>
              <a:prstDash val="solid"/>
              <a:round/>
              <a:headEnd type="none" w="med" len="med"/>
              <a:tailEnd type="triangle"/>
            </a:ln>
            <a:effectLst/>
          </p:spPr>
        </p:cxnSp>
        <p:sp>
          <p:nvSpPr>
            <p:cNvPr id="4" name="矩形 3">
              <a:extLst>
                <a:ext uri="{FF2B5EF4-FFF2-40B4-BE49-F238E27FC236}">
                  <a16:creationId xmlns:a16="http://schemas.microsoft.com/office/drawing/2014/main" id="{207C6F86-0B7D-42A7-84FA-A6DC004CFB7E}"/>
                </a:ext>
              </a:extLst>
            </p:cNvPr>
            <p:cNvSpPr/>
            <p:nvPr/>
          </p:nvSpPr>
          <p:spPr>
            <a:xfrm>
              <a:off x="107504" y="4719584"/>
              <a:ext cx="1283428" cy="276999"/>
            </a:xfrm>
            <a:prstGeom prst="rect">
              <a:avLst/>
            </a:prstGeom>
          </p:spPr>
          <p:txBody>
            <a:bodyPr wrap="none">
              <a:spAutoFit/>
            </a:bodyPr>
            <a:lstStyle/>
            <a:p>
              <a:r>
                <a:rPr lang="en-US" altLang="zh-TW" sz="1200" dirty="0">
                  <a:latin typeface="+mj-lt"/>
                  <a:ea typeface="+mj-ea"/>
                </a:rPr>
                <a:t>No Automation</a:t>
              </a:r>
            </a:p>
          </p:txBody>
        </p:sp>
      </p:grpSp>
      <p:sp>
        <p:nvSpPr>
          <p:cNvPr id="18" name="矩形 17">
            <a:extLst>
              <a:ext uri="{FF2B5EF4-FFF2-40B4-BE49-F238E27FC236}">
                <a16:creationId xmlns:a16="http://schemas.microsoft.com/office/drawing/2014/main" id="{03611254-9C9D-478D-B787-DFAE2835E6B0}"/>
              </a:ext>
            </a:extLst>
          </p:cNvPr>
          <p:cNvSpPr/>
          <p:nvPr/>
        </p:nvSpPr>
        <p:spPr>
          <a:xfrm>
            <a:off x="197657" y="4510428"/>
            <a:ext cx="8892325" cy="2246769"/>
          </a:xfrm>
          <a:prstGeom prst="rect">
            <a:avLst/>
          </a:prstGeom>
        </p:spPr>
        <p:txBody>
          <a:bodyPr wrap="square">
            <a:spAutoFit/>
          </a:bodyPr>
          <a:lstStyle/>
          <a:p>
            <a:pPr marL="171450" indent="-171450">
              <a:spcBef>
                <a:spcPts val="300"/>
              </a:spcBef>
              <a:spcAft>
                <a:spcPts val="0"/>
              </a:spcAft>
              <a:buFont typeface="Arial" panose="020B0604020202020204" pitchFamily="34" charset="0"/>
              <a:buChar char="•"/>
            </a:pPr>
            <a:r>
              <a:rPr lang="zh-TW" altLang="en-US" sz="1200" dirty="0">
                <a:solidFill>
                  <a:schemeClr val="accent6"/>
                </a:solidFill>
                <a:latin typeface="+mj-ea"/>
                <a:ea typeface="+mj-ea"/>
              </a:rPr>
              <a:t>美國交通部公路交通安全局</a:t>
            </a:r>
            <a:r>
              <a:rPr lang="en-US" altLang="zh-TW" sz="1200" dirty="0">
                <a:solidFill>
                  <a:schemeClr val="accent6"/>
                </a:solidFill>
                <a:latin typeface="+mj-ea"/>
                <a:ea typeface="+mj-ea"/>
              </a:rPr>
              <a:t>(NHTSA)</a:t>
            </a:r>
            <a:r>
              <a:rPr lang="zh-TW" altLang="en-US" sz="1200" dirty="0">
                <a:solidFill>
                  <a:schemeClr val="accent6"/>
                </a:solidFill>
                <a:latin typeface="+mj-ea"/>
                <a:ea typeface="+mj-ea"/>
              </a:rPr>
              <a:t>於</a:t>
            </a:r>
            <a:r>
              <a:rPr lang="en-US" altLang="zh-TW" sz="1200" dirty="0">
                <a:solidFill>
                  <a:schemeClr val="accent6"/>
                </a:solidFill>
                <a:latin typeface="+mj-ea"/>
                <a:ea typeface="+mj-ea"/>
              </a:rPr>
              <a:t>2016</a:t>
            </a:r>
            <a:r>
              <a:rPr lang="zh-TW" altLang="en-US" sz="1200" dirty="0">
                <a:solidFill>
                  <a:schemeClr val="accent6"/>
                </a:solidFill>
                <a:latin typeface="+mj-ea"/>
                <a:ea typeface="+mj-ea"/>
              </a:rPr>
              <a:t>年</a:t>
            </a:r>
            <a:r>
              <a:rPr lang="en-US" altLang="zh-TW" sz="1200" dirty="0">
                <a:solidFill>
                  <a:schemeClr val="accent6"/>
                </a:solidFill>
                <a:latin typeface="+mj-ea"/>
                <a:ea typeface="+mj-ea"/>
              </a:rPr>
              <a:t>9</a:t>
            </a:r>
            <a:r>
              <a:rPr lang="zh-TW" altLang="en-US" sz="1200" dirty="0">
                <a:solidFill>
                  <a:schemeClr val="accent6"/>
                </a:solidFill>
                <a:latin typeface="+mj-ea"/>
                <a:ea typeface="+mj-ea"/>
              </a:rPr>
              <a:t>月發佈自動駕駛車輛指南，規定自駕車在公路上行駛前須滿足</a:t>
            </a:r>
            <a:r>
              <a:rPr lang="en-US" altLang="zh-TW" sz="1200" dirty="0">
                <a:solidFill>
                  <a:schemeClr val="accent6"/>
                </a:solidFill>
                <a:latin typeface="+mj-ea"/>
                <a:ea typeface="+mj-ea"/>
              </a:rPr>
              <a:t>15</a:t>
            </a:r>
            <a:r>
              <a:rPr lang="zh-TW" altLang="en-US" sz="1200" dirty="0">
                <a:solidFill>
                  <a:schemeClr val="accent6"/>
                </a:solidFill>
                <a:latin typeface="+mj-ea"/>
                <a:ea typeface="+mj-ea"/>
              </a:rPr>
              <a:t>項標準。採用</a:t>
            </a:r>
            <a:r>
              <a:rPr lang="en-US" altLang="zh-TW" sz="1200" dirty="0">
                <a:solidFill>
                  <a:schemeClr val="accent6"/>
                </a:solidFill>
                <a:latin typeface="+mj-ea"/>
                <a:ea typeface="+mj-ea"/>
              </a:rPr>
              <a:t>SAE</a:t>
            </a:r>
            <a:r>
              <a:rPr lang="zh-TW" altLang="en-US" sz="1200" dirty="0">
                <a:solidFill>
                  <a:schemeClr val="accent6"/>
                </a:solidFill>
                <a:latin typeface="+mj-ea"/>
                <a:ea typeface="+mj-ea"/>
              </a:rPr>
              <a:t>（汽車工程師協會）制定的</a:t>
            </a:r>
            <a:r>
              <a:rPr lang="en-US" altLang="zh-TW" sz="1200" dirty="0">
                <a:solidFill>
                  <a:schemeClr val="accent6"/>
                </a:solidFill>
                <a:latin typeface="+mj-ea"/>
                <a:ea typeface="+mj-ea"/>
              </a:rPr>
              <a:t>Level 0</a:t>
            </a:r>
            <a:r>
              <a:rPr lang="zh-TW" altLang="en-US" sz="1200" dirty="0">
                <a:solidFill>
                  <a:schemeClr val="accent6"/>
                </a:solidFill>
                <a:latin typeface="+mj-ea"/>
                <a:ea typeface="+mj-ea"/>
              </a:rPr>
              <a:t>至</a:t>
            </a:r>
            <a:r>
              <a:rPr lang="en-US" altLang="zh-TW" sz="1200" dirty="0">
                <a:solidFill>
                  <a:schemeClr val="accent6"/>
                </a:solidFill>
                <a:latin typeface="+mj-ea"/>
                <a:ea typeface="+mj-ea"/>
              </a:rPr>
              <a:t>Level 5</a:t>
            </a:r>
            <a:r>
              <a:rPr lang="zh-TW" altLang="en-US" sz="1200" dirty="0">
                <a:solidFill>
                  <a:schemeClr val="accent6"/>
                </a:solidFill>
                <a:latin typeface="+mj-ea"/>
                <a:ea typeface="+mj-ea"/>
              </a:rPr>
              <a:t>級。</a:t>
            </a:r>
            <a:r>
              <a:rPr lang="en-US" altLang="zh-TW" sz="1200" dirty="0">
                <a:solidFill>
                  <a:schemeClr val="accent6"/>
                </a:solidFill>
                <a:latin typeface="+mj-ea"/>
                <a:ea typeface="+mj-ea"/>
              </a:rPr>
              <a:t>SAE</a:t>
            </a:r>
            <a:r>
              <a:rPr lang="zh-TW" altLang="en-US" sz="1200" dirty="0">
                <a:solidFill>
                  <a:schemeClr val="accent6"/>
                </a:solidFill>
                <a:latin typeface="+mj-ea"/>
                <a:ea typeface="+mj-ea"/>
              </a:rPr>
              <a:t>於</a:t>
            </a:r>
            <a:r>
              <a:rPr lang="en-US" altLang="zh-TW" sz="1200" dirty="0">
                <a:solidFill>
                  <a:schemeClr val="accent6"/>
                </a:solidFill>
                <a:latin typeface="+mj-ea"/>
                <a:ea typeface="+mj-ea"/>
              </a:rPr>
              <a:t>2018</a:t>
            </a:r>
            <a:r>
              <a:rPr lang="zh-TW" altLang="en-US" sz="1200" dirty="0">
                <a:solidFill>
                  <a:schemeClr val="accent6"/>
                </a:solidFill>
                <a:latin typeface="+mj-ea"/>
                <a:ea typeface="+mj-ea"/>
              </a:rPr>
              <a:t>年</a:t>
            </a:r>
            <a:r>
              <a:rPr lang="en-US" altLang="zh-TW" sz="1200" dirty="0">
                <a:solidFill>
                  <a:schemeClr val="accent6"/>
                </a:solidFill>
                <a:latin typeface="+mj-ea"/>
                <a:ea typeface="+mj-ea"/>
              </a:rPr>
              <a:t>12</a:t>
            </a:r>
            <a:r>
              <a:rPr lang="zh-TW" altLang="en-US" sz="1200" dirty="0">
                <a:solidFill>
                  <a:schemeClr val="accent6"/>
                </a:solidFill>
                <a:latin typeface="+mj-ea"/>
                <a:ea typeface="+mj-ea"/>
              </a:rPr>
              <a:t>月發布新可視化圖表，採易懂語言來描述自動化級別</a:t>
            </a:r>
            <a:endParaRPr lang="en-US" altLang="zh-TW" sz="1200" dirty="0">
              <a:solidFill>
                <a:schemeClr val="accent6"/>
              </a:solidFill>
              <a:latin typeface="+mj-ea"/>
              <a:ea typeface="+mj-ea"/>
            </a:endParaRPr>
          </a:p>
          <a:p>
            <a:pPr marL="171450" indent="-171450">
              <a:spcBef>
                <a:spcPts val="300"/>
              </a:spcBef>
              <a:spcAft>
                <a:spcPts val="0"/>
              </a:spcAft>
              <a:buFont typeface="Arial" panose="020B0604020202020204" pitchFamily="34" charset="0"/>
              <a:buChar char="•"/>
            </a:pPr>
            <a:r>
              <a:rPr lang="zh-TW" altLang="en-US" sz="1200" dirty="0">
                <a:solidFill>
                  <a:schemeClr val="accent6"/>
                </a:solidFill>
                <a:latin typeface="+mj-ea"/>
                <a:ea typeface="+mj-ea"/>
              </a:rPr>
              <a:t>自動化六級別分為兩類，第一類需駕駛者支援駕駛功能</a:t>
            </a:r>
            <a:r>
              <a:rPr lang="en-US" altLang="zh-TW" sz="1200" dirty="0">
                <a:solidFill>
                  <a:schemeClr val="accent6"/>
                </a:solidFill>
                <a:latin typeface="+mj-ea"/>
                <a:ea typeface="+mj-ea"/>
              </a:rPr>
              <a:t>(Level 0~Level 2)</a:t>
            </a:r>
            <a:r>
              <a:rPr lang="zh-TW" altLang="en-US" sz="1200" dirty="0">
                <a:solidFill>
                  <a:schemeClr val="accent6"/>
                </a:solidFill>
                <a:latin typeface="+mj-ea"/>
                <a:ea typeface="+mj-ea"/>
              </a:rPr>
              <a:t>，第二類朝</a:t>
            </a:r>
            <a:r>
              <a:rPr lang="en-US" altLang="zh-TW" sz="1200" dirty="0">
                <a:solidFill>
                  <a:schemeClr val="accent6"/>
                </a:solidFill>
                <a:latin typeface="+mj-ea"/>
                <a:ea typeface="+mj-ea"/>
              </a:rPr>
              <a:t>(</a:t>
            </a:r>
            <a:r>
              <a:rPr lang="zh-TW" altLang="en-US" sz="1200" dirty="0">
                <a:solidFill>
                  <a:schemeClr val="accent6"/>
                </a:solidFill>
                <a:latin typeface="+mj-ea"/>
                <a:ea typeface="+mj-ea"/>
              </a:rPr>
              <a:t>全</a:t>
            </a:r>
            <a:r>
              <a:rPr lang="en-US" altLang="zh-TW" sz="1200" dirty="0">
                <a:solidFill>
                  <a:schemeClr val="accent6"/>
                </a:solidFill>
                <a:latin typeface="+mj-ea"/>
                <a:ea typeface="+mj-ea"/>
              </a:rPr>
              <a:t>)</a:t>
            </a:r>
            <a:r>
              <a:rPr lang="zh-TW" altLang="en-US" sz="1200" dirty="0">
                <a:solidFill>
                  <a:schemeClr val="accent6"/>
                </a:solidFill>
                <a:latin typeface="+mj-ea"/>
                <a:ea typeface="+mj-ea"/>
              </a:rPr>
              <a:t>自動駕駛</a:t>
            </a:r>
            <a:r>
              <a:rPr lang="en-US" altLang="zh-TW" sz="1200" dirty="0">
                <a:solidFill>
                  <a:schemeClr val="accent6"/>
                </a:solidFill>
                <a:latin typeface="+mj-ea"/>
                <a:ea typeface="+mj-ea"/>
              </a:rPr>
              <a:t>(Level 3~Level 5)</a:t>
            </a:r>
            <a:r>
              <a:rPr lang="zh-TW" altLang="en-US" sz="1200" dirty="0">
                <a:solidFill>
                  <a:schemeClr val="accent6"/>
                </a:solidFill>
                <a:latin typeface="+mj-ea"/>
                <a:ea typeface="+mj-ea"/>
              </a:rPr>
              <a:t>。各階區別</a:t>
            </a:r>
            <a:r>
              <a:rPr lang="en-US" altLang="zh-TW" sz="1200" dirty="0">
                <a:solidFill>
                  <a:schemeClr val="accent6"/>
                </a:solidFill>
                <a:latin typeface="+mj-ea"/>
                <a:ea typeface="+mj-ea"/>
              </a:rPr>
              <a:t>: </a:t>
            </a:r>
          </a:p>
          <a:p>
            <a:pPr marL="171450" indent="-171450">
              <a:spcBef>
                <a:spcPts val="300"/>
              </a:spcBef>
              <a:spcAft>
                <a:spcPts val="0"/>
              </a:spcAft>
              <a:buFont typeface="Arial" panose="020B0604020202020204" pitchFamily="34" charset="0"/>
              <a:buChar char="•"/>
            </a:pPr>
            <a:r>
              <a:rPr lang="en-US" altLang="zh-TW" sz="1200" dirty="0">
                <a:solidFill>
                  <a:srgbClr val="FF0000"/>
                </a:solidFill>
                <a:latin typeface="+mj-ea"/>
                <a:ea typeface="+mj-ea"/>
              </a:rPr>
              <a:t>SAE Level 0</a:t>
            </a:r>
            <a:r>
              <a:rPr lang="zh-TW" altLang="en-US" sz="1200" dirty="0">
                <a:solidFill>
                  <a:schemeClr val="accent6"/>
                </a:solidFill>
                <a:latin typeface="+mj-ea"/>
                <a:ea typeface="+mj-ea"/>
              </a:rPr>
              <a:t>為無自動化</a:t>
            </a:r>
            <a:r>
              <a:rPr lang="en-US" altLang="zh-TW" sz="1200" dirty="0">
                <a:solidFill>
                  <a:schemeClr val="accent6"/>
                </a:solidFill>
                <a:latin typeface="+mj-ea"/>
                <a:ea typeface="+mj-ea"/>
              </a:rPr>
              <a:t> (</a:t>
            </a:r>
            <a:r>
              <a:rPr lang="zh-TW" altLang="en-US" sz="1200" dirty="0">
                <a:solidFill>
                  <a:schemeClr val="accent6"/>
                </a:solidFill>
                <a:latin typeface="+mj-ea"/>
                <a:ea typeface="+mj-ea"/>
              </a:rPr>
              <a:t>駕駛者執行所有駕駛任務</a:t>
            </a:r>
            <a:r>
              <a:rPr lang="en-US" altLang="zh-TW" sz="1200" dirty="0">
                <a:solidFill>
                  <a:schemeClr val="accent6"/>
                </a:solidFill>
                <a:latin typeface="+mj-ea"/>
                <a:ea typeface="+mj-ea"/>
              </a:rPr>
              <a:t>)</a:t>
            </a:r>
          </a:p>
          <a:p>
            <a:pPr marL="171450" indent="-171450">
              <a:spcBef>
                <a:spcPts val="300"/>
              </a:spcBef>
              <a:spcAft>
                <a:spcPts val="0"/>
              </a:spcAft>
              <a:buFont typeface="Arial" panose="020B0604020202020204" pitchFamily="34" charset="0"/>
              <a:buChar char="•"/>
            </a:pPr>
            <a:r>
              <a:rPr lang="en-US" altLang="zh-TW" sz="1200" dirty="0">
                <a:solidFill>
                  <a:srgbClr val="FF0000"/>
                </a:solidFill>
                <a:latin typeface="+mj-ea"/>
                <a:ea typeface="+mj-ea"/>
              </a:rPr>
              <a:t>SAE Level 1</a:t>
            </a:r>
            <a:r>
              <a:rPr lang="zh-TW" altLang="en-US" sz="1200" dirty="0">
                <a:solidFill>
                  <a:schemeClr val="accent6"/>
                </a:solidFill>
                <a:latin typeface="+mj-ea"/>
                <a:ea typeface="+mj-ea"/>
              </a:rPr>
              <a:t>為駕駛者輔助</a:t>
            </a:r>
            <a:r>
              <a:rPr lang="en-US" altLang="zh-TW" sz="1200" dirty="0">
                <a:solidFill>
                  <a:schemeClr val="accent6"/>
                </a:solidFill>
                <a:latin typeface="+mj-ea"/>
                <a:ea typeface="+mj-ea"/>
              </a:rPr>
              <a:t>(</a:t>
            </a:r>
            <a:r>
              <a:rPr lang="zh-TW" altLang="en-US" sz="1200" dirty="0">
                <a:solidFill>
                  <a:schemeClr val="accent6"/>
                </a:solidFill>
                <a:latin typeface="+mj-ea"/>
                <a:ea typeface="+mj-ea"/>
              </a:rPr>
              <a:t>車輛由駕駛員控制，但部分駕駛輔助系統可能在車輛設計內</a:t>
            </a:r>
            <a:r>
              <a:rPr lang="en-US" altLang="zh-TW" sz="1200" dirty="0">
                <a:solidFill>
                  <a:schemeClr val="accent6"/>
                </a:solidFill>
                <a:latin typeface="+mj-ea"/>
                <a:ea typeface="+mj-ea"/>
              </a:rPr>
              <a:t>)</a:t>
            </a:r>
          </a:p>
          <a:p>
            <a:pPr marL="171450" indent="-171450">
              <a:spcBef>
                <a:spcPts val="300"/>
              </a:spcBef>
              <a:spcAft>
                <a:spcPts val="0"/>
              </a:spcAft>
              <a:buFont typeface="Arial" panose="020B0604020202020204" pitchFamily="34" charset="0"/>
              <a:buChar char="•"/>
            </a:pPr>
            <a:r>
              <a:rPr lang="en-US" altLang="zh-TW" sz="1200" dirty="0">
                <a:solidFill>
                  <a:srgbClr val="FF0000"/>
                </a:solidFill>
                <a:latin typeface="+mj-ea"/>
                <a:ea typeface="+mj-ea"/>
              </a:rPr>
              <a:t>SAE Level 2</a:t>
            </a:r>
            <a:r>
              <a:rPr lang="zh-TW" altLang="en-US" sz="1200" dirty="0">
                <a:solidFill>
                  <a:schemeClr val="accent6"/>
                </a:solidFill>
                <a:latin typeface="+mj-ea"/>
                <a:ea typeface="+mj-ea"/>
              </a:rPr>
              <a:t>為部分自動化</a:t>
            </a:r>
            <a:r>
              <a:rPr lang="en-US" altLang="zh-TW" sz="1200" dirty="0">
                <a:solidFill>
                  <a:schemeClr val="accent6"/>
                </a:solidFill>
                <a:latin typeface="+mj-ea"/>
                <a:ea typeface="+mj-ea"/>
              </a:rPr>
              <a:t>(</a:t>
            </a:r>
            <a:r>
              <a:rPr lang="zh-TW" altLang="en-US" sz="1200" dirty="0">
                <a:solidFill>
                  <a:schemeClr val="accent6"/>
                </a:solidFill>
                <a:latin typeface="+mj-ea"/>
                <a:ea typeface="+mj-ea"/>
              </a:rPr>
              <a:t>車輛結合自動化功能，如加速與轉向等，但駕駛員必須待命從事駕駛任務，並隨時監控環境</a:t>
            </a:r>
            <a:r>
              <a:rPr lang="en-US" altLang="zh-TW" sz="1200" dirty="0">
                <a:solidFill>
                  <a:schemeClr val="accent6"/>
                </a:solidFill>
                <a:latin typeface="+mj-ea"/>
                <a:ea typeface="+mj-ea"/>
              </a:rPr>
              <a:t>)</a:t>
            </a:r>
          </a:p>
          <a:p>
            <a:pPr marL="171450" indent="-171450">
              <a:spcBef>
                <a:spcPts val="300"/>
              </a:spcBef>
              <a:spcAft>
                <a:spcPts val="0"/>
              </a:spcAft>
              <a:buFont typeface="Arial" panose="020B0604020202020204" pitchFamily="34" charset="0"/>
              <a:buChar char="•"/>
            </a:pPr>
            <a:r>
              <a:rPr lang="en-US" altLang="zh-TW" sz="1200" dirty="0">
                <a:solidFill>
                  <a:srgbClr val="FF0000"/>
                </a:solidFill>
                <a:latin typeface="+mj-ea"/>
                <a:ea typeface="+mj-ea"/>
              </a:rPr>
              <a:t>SAE Level 3</a:t>
            </a:r>
            <a:r>
              <a:rPr lang="zh-TW" altLang="en-US" sz="1200" dirty="0">
                <a:solidFill>
                  <a:schemeClr val="accent6"/>
                </a:solidFill>
                <a:latin typeface="+mj-ea"/>
                <a:ea typeface="+mj-ea"/>
              </a:rPr>
              <a:t>為有條件的自動化</a:t>
            </a:r>
            <a:r>
              <a:rPr lang="en-US" altLang="zh-TW" sz="1200" dirty="0">
                <a:solidFill>
                  <a:schemeClr val="accent6"/>
                </a:solidFill>
                <a:latin typeface="+mj-ea"/>
                <a:ea typeface="+mj-ea"/>
              </a:rPr>
              <a:t>(</a:t>
            </a:r>
            <a:r>
              <a:rPr lang="zh-TW" altLang="en-US" sz="1200" dirty="0">
                <a:solidFill>
                  <a:schemeClr val="accent6"/>
                </a:solidFill>
                <a:latin typeface="+mj-ea"/>
                <a:ea typeface="+mj-ea"/>
              </a:rPr>
              <a:t>駕駛員為必要的，但不需要監控環境，駕駛員必須隨時等待通知接管車輛</a:t>
            </a:r>
            <a:r>
              <a:rPr lang="en-US" altLang="zh-TW" sz="1200" dirty="0">
                <a:solidFill>
                  <a:schemeClr val="accent6"/>
                </a:solidFill>
                <a:latin typeface="+mj-ea"/>
                <a:ea typeface="+mj-ea"/>
              </a:rPr>
              <a:t>)</a:t>
            </a:r>
          </a:p>
          <a:p>
            <a:pPr marL="171450" indent="-171450">
              <a:spcBef>
                <a:spcPts val="300"/>
              </a:spcBef>
              <a:spcAft>
                <a:spcPts val="0"/>
              </a:spcAft>
              <a:buFont typeface="Arial" panose="020B0604020202020204" pitchFamily="34" charset="0"/>
              <a:buChar char="•"/>
            </a:pPr>
            <a:r>
              <a:rPr lang="en-US" altLang="zh-TW" sz="1200" dirty="0">
                <a:solidFill>
                  <a:srgbClr val="FF0000"/>
                </a:solidFill>
                <a:latin typeface="+mj-ea"/>
                <a:ea typeface="+mj-ea"/>
              </a:rPr>
              <a:t>SAE Level 4</a:t>
            </a:r>
            <a:r>
              <a:rPr lang="zh-TW" altLang="en-US" sz="1200" dirty="0">
                <a:solidFill>
                  <a:schemeClr val="accent6"/>
                </a:solidFill>
                <a:latin typeface="+mj-ea"/>
                <a:ea typeface="+mj-ea"/>
              </a:rPr>
              <a:t>為高度自動化</a:t>
            </a:r>
            <a:r>
              <a:rPr lang="en-US" altLang="zh-TW" sz="1200" dirty="0">
                <a:solidFill>
                  <a:schemeClr val="accent6"/>
                </a:solidFill>
                <a:latin typeface="+mj-ea"/>
                <a:ea typeface="+mj-ea"/>
              </a:rPr>
              <a:t>(</a:t>
            </a:r>
            <a:r>
              <a:rPr lang="zh-TW" altLang="en-US" sz="1200" dirty="0">
                <a:solidFill>
                  <a:schemeClr val="accent6"/>
                </a:solidFill>
                <a:latin typeface="+mj-ea"/>
                <a:ea typeface="+mj-ea"/>
              </a:rPr>
              <a:t>車輛處於特定情況時有能力執行全部駕駛功能，駕駛員有控制車輛的選擇權</a:t>
            </a:r>
            <a:r>
              <a:rPr lang="en-US" altLang="zh-TW" sz="1200" dirty="0">
                <a:solidFill>
                  <a:schemeClr val="accent6"/>
                </a:solidFill>
                <a:latin typeface="+mj-ea"/>
                <a:ea typeface="+mj-ea"/>
              </a:rPr>
              <a:t>)</a:t>
            </a:r>
          </a:p>
          <a:p>
            <a:pPr marL="171450" indent="-171450">
              <a:spcBef>
                <a:spcPts val="300"/>
              </a:spcBef>
              <a:spcAft>
                <a:spcPts val="0"/>
              </a:spcAft>
              <a:buFont typeface="Arial" panose="020B0604020202020204" pitchFamily="34" charset="0"/>
              <a:buChar char="•"/>
            </a:pPr>
            <a:r>
              <a:rPr lang="en-US" altLang="zh-TW" sz="1200" dirty="0">
                <a:solidFill>
                  <a:srgbClr val="FF0000"/>
                </a:solidFill>
                <a:latin typeface="+mj-ea"/>
                <a:ea typeface="+mj-ea"/>
              </a:rPr>
              <a:t>SAE Level 5</a:t>
            </a:r>
            <a:r>
              <a:rPr lang="zh-TW" altLang="en-US" sz="1200" dirty="0">
                <a:solidFill>
                  <a:schemeClr val="accent6"/>
                </a:solidFill>
                <a:latin typeface="+mj-ea"/>
                <a:ea typeface="+mj-ea"/>
              </a:rPr>
              <a:t>為全自動化 </a:t>
            </a:r>
            <a:r>
              <a:rPr lang="en-US" altLang="zh-TW" sz="1200" dirty="0">
                <a:solidFill>
                  <a:schemeClr val="accent6"/>
                </a:solidFill>
                <a:latin typeface="+mj-ea"/>
                <a:ea typeface="+mj-ea"/>
              </a:rPr>
              <a:t>( </a:t>
            </a:r>
            <a:r>
              <a:rPr lang="zh-TW" altLang="en-US" sz="1200" dirty="0">
                <a:solidFill>
                  <a:schemeClr val="accent6"/>
                </a:solidFill>
                <a:latin typeface="+mj-ea"/>
                <a:ea typeface="+mj-ea"/>
              </a:rPr>
              <a:t>車輛在所有情況下有能力執行所有駕駛功能，駕駛員有控制車輛的選擇權</a:t>
            </a:r>
            <a:r>
              <a:rPr lang="en-US" altLang="zh-TW" sz="1200" dirty="0">
                <a:solidFill>
                  <a:schemeClr val="accent6"/>
                </a:solidFill>
                <a:latin typeface="+mj-ea"/>
                <a:ea typeface="+mj-ea"/>
              </a:rPr>
              <a:t>)</a:t>
            </a:r>
          </a:p>
          <a:p>
            <a:pPr marL="171450" indent="-171450">
              <a:spcBef>
                <a:spcPts val="300"/>
              </a:spcBef>
              <a:spcAft>
                <a:spcPts val="0"/>
              </a:spcAft>
              <a:buFont typeface="Arial" panose="020B0604020202020204" pitchFamily="34" charset="0"/>
              <a:buChar char="•"/>
            </a:pPr>
            <a:r>
              <a:rPr lang="zh-TW" altLang="en-US" sz="1200" dirty="0">
                <a:solidFill>
                  <a:schemeClr val="accent6"/>
                </a:solidFill>
                <a:latin typeface="+mj-ea"/>
                <a:ea typeface="+mj-ea"/>
              </a:rPr>
              <a:t>美國交通部在其聯邦自駕車政策中使用六級分類，該文件已事實上的全球標準</a:t>
            </a:r>
          </a:p>
        </p:txBody>
      </p:sp>
    </p:spTree>
    <p:extLst>
      <p:ext uri="{BB962C8B-B14F-4D97-AF65-F5344CB8AC3E}">
        <p14:creationId xmlns:p14="http://schemas.microsoft.com/office/powerpoint/2010/main" val="405147508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8D45B4-96C2-4E4C-8BD6-5E415FA6F689}"/>
              </a:ext>
            </a:extLst>
          </p:cNvPr>
          <p:cNvSpPr>
            <a:spLocks noGrp="1"/>
          </p:cNvSpPr>
          <p:nvPr>
            <p:ph type="title"/>
          </p:nvPr>
        </p:nvSpPr>
        <p:spPr/>
        <p:txBody>
          <a:bodyPr/>
          <a:lstStyle/>
          <a:p>
            <a:r>
              <a:rPr lang="zh-TW" altLang="en-US" dirty="0"/>
              <a:t>美國自駕車測試地點</a:t>
            </a:r>
          </a:p>
        </p:txBody>
      </p:sp>
      <p:sp>
        <p:nvSpPr>
          <p:cNvPr id="3" name="內容版面配置區 2">
            <a:extLst>
              <a:ext uri="{FF2B5EF4-FFF2-40B4-BE49-F238E27FC236}">
                <a16:creationId xmlns:a16="http://schemas.microsoft.com/office/drawing/2014/main" id="{89699A3F-7945-48D4-98C1-F9E01FF4B9AA}"/>
              </a:ext>
            </a:extLst>
          </p:cNvPr>
          <p:cNvSpPr>
            <a:spLocks noGrp="1"/>
          </p:cNvSpPr>
          <p:nvPr>
            <p:ph idx="1"/>
          </p:nvPr>
        </p:nvSpPr>
        <p:spPr/>
        <p:txBody>
          <a:bodyPr/>
          <a:lstStyle/>
          <a:p>
            <a:r>
              <a:rPr lang="en-US" altLang="zh-TW" sz="1400" dirty="0" err="1"/>
              <a:t>Aptiv</a:t>
            </a:r>
            <a:endParaRPr lang="en-US" altLang="zh-TW" sz="1400" dirty="0"/>
          </a:p>
          <a:p>
            <a:pPr lvl="1"/>
            <a:r>
              <a:rPr lang="en-US" altLang="zh-TW" sz="1200" dirty="0"/>
              <a:t>Las Vegas, Boston, Pittsburgh, Singapore</a:t>
            </a:r>
          </a:p>
          <a:p>
            <a:r>
              <a:rPr lang="en-US" altLang="zh-TW" sz="1400" dirty="0"/>
              <a:t>Aurora</a:t>
            </a:r>
          </a:p>
          <a:p>
            <a:pPr lvl="1"/>
            <a:r>
              <a:rPr lang="en-US" altLang="zh-TW" sz="1200" dirty="0"/>
              <a:t>Palo Alto, San Francisco, and Pittsburgh</a:t>
            </a:r>
            <a:endParaRPr lang="en-US" altLang="zh-TW" sz="1400" dirty="0"/>
          </a:p>
          <a:p>
            <a:r>
              <a:rPr lang="en-US" altLang="zh-TW" sz="1400" dirty="0"/>
              <a:t>Cruise</a:t>
            </a:r>
          </a:p>
          <a:p>
            <a:pPr lvl="1"/>
            <a:r>
              <a:rPr lang="en-US" altLang="zh-TW" sz="1200" dirty="0"/>
              <a:t>San Francisco; Scottsdale, Arizona and Orion, Michigan</a:t>
            </a:r>
          </a:p>
          <a:p>
            <a:r>
              <a:rPr lang="en-US" altLang="zh-TW" sz="1400" dirty="0"/>
              <a:t>Drive.ai</a:t>
            </a:r>
          </a:p>
          <a:p>
            <a:pPr lvl="1"/>
            <a:r>
              <a:rPr lang="en-US" altLang="zh-TW" sz="1200" dirty="0"/>
              <a:t>Frisco and Arlington, Texas</a:t>
            </a:r>
          </a:p>
          <a:p>
            <a:r>
              <a:rPr lang="en-US" altLang="zh-TW" sz="1400" dirty="0"/>
              <a:t>Ford</a:t>
            </a:r>
          </a:p>
          <a:p>
            <a:pPr lvl="1"/>
            <a:r>
              <a:rPr lang="en-US" altLang="zh-TW" sz="1200" dirty="0"/>
              <a:t>Miami, Pittsburgh, Washington, D.C., and Dearborn, Michigan</a:t>
            </a:r>
          </a:p>
          <a:p>
            <a:r>
              <a:rPr lang="en-US" altLang="zh-TW" sz="1400" dirty="0" err="1"/>
              <a:t>Nuro</a:t>
            </a:r>
            <a:endParaRPr lang="en-US" altLang="zh-TW" sz="1400" dirty="0"/>
          </a:p>
          <a:p>
            <a:pPr lvl="1"/>
            <a:r>
              <a:rPr lang="en-US" altLang="zh-TW" sz="1200" dirty="0"/>
              <a:t>Scottsdale, Arizona</a:t>
            </a:r>
          </a:p>
          <a:p>
            <a:r>
              <a:rPr lang="en-US" altLang="zh-TW" sz="1400" dirty="0" err="1"/>
              <a:t>nuTonomy</a:t>
            </a:r>
            <a:endParaRPr lang="en-US" altLang="zh-TW" sz="1400" dirty="0"/>
          </a:p>
          <a:p>
            <a:pPr lvl="1"/>
            <a:r>
              <a:rPr lang="en-US" altLang="zh-TW" sz="1200" dirty="0"/>
              <a:t>Boston, Pittsburgh, and Singapore.</a:t>
            </a:r>
          </a:p>
          <a:p>
            <a:r>
              <a:rPr lang="en-US" altLang="zh-TW" sz="1400" dirty="0"/>
              <a:t>Uber</a:t>
            </a:r>
          </a:p>
          <a:p>
            <a:pPr lvl="1"/>
            <a:r>
              <a:rPr lang="en-US" altLang="zh-TW" sz="1200" dirty="0"/>
              <a:t>Pittsburgh in autonomous mode; San Francisco and Toronto in manual mode</a:t>
            </a:r>
          </a:p>
          <a:p>
            <a:r>
              <a:rPr lang="en-US" altLang="zh-TW" sz="1400" dirty="0"/>
              <a:t>Waymo</a:t>
            </a:r>
          </a:p>
          <a:p>
            <a:pPr lvl="1"/>
            <a:r>
              <a:rPr lang="en-US" altLang="zh-TW" sz="1200" dirty="0"/>
              <a:t>Chandler, Mesa, Tempe, and Gilbert, Arizona</a:t>
            </a:r>
          </a:p>
          <a:p>
            <a:r>
              <a:rPr lang="en-US" altLang="zh-TW" sz="1400" dirty="0" err="1"/>
              <a:t>Zoox</a:t>
            </a:r>
            <a:endParaRPr lang="en-US" altLang="zh-TW" sz="1400" dirty="0"/>
          </a:p>
          <a:p>
            <a:pPr lvl="1"/>
            <a:r>
              <a:rPr lang="en-US" altLang="zh-TW" sz="1200" dirty="0"/>
              <a:t>San Francisco</a:t>
            </a:r>
            <a:endParaRPr lang="zh-TW" altLang="en-US" sz="1400" dirty="0"/>
          </a:p>
        </p:txBody>
      </p:sp>
    </p:spTree>
    <p:extLst>
      <p:ext uri="{BB962C8B-B14F-4D97-AF65-F5344CB8AC3E}">
        <p14:creationId xmlns:p14="http://schemas.microsoft.com/office/powerpoint/2010/main" val="28701363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8074CD-3B42-4492-B888-A77D31C19244}"/>
              </a:ext>
            </a:extLst>
          </p:cNvPr>
          <p:cNvSpPr>
            <a:spLocks noGrp="1"/>
          </p:cNvSpPr>
          <p:nvPr>
            <p:ph type="title"/>
          </p:nvPr>
        </p:nvSpPr>
        <p:spPr>
          <a:xfrm>
            <a:off x="467544" y="2795588"/>
            <a:ext cx="8208911" cy="633412"/>
          </a:xfrm>
        </p:spPr>
        <p:txBody>
          <a:bodyPr/>
          <a:lstStyle/>
          <a:p>
            <a:r>
              <a:rPr lang="zh-TW" altLang="en-US" sz="3600" dirty="0">
                <a:solidFill>
                  <a:schemeClr val="accent6"/>
                </a:solidFill>
              </a:rPr>
              <a:t>加州自動駕駛相關規定</a:t>
            </a:r>
          </a:p>
        </p:txBody>
      </p:sp>
    </p:spTree>
    <p:extLst>
      <p:ext uri="{BB962C8B-B14F-4D97-AF65-F5344CB8AC3E}">
        <p14:creationId xmlns:p14="http://schemas.microsoft.com/office/powerpoint/2010/main" val="17701668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91368B-EBBD-4F8D-BD3D-D6210F27982F}"/>
              </a:ext>
            </a:extLst>
          </p:cNvPr>
          <p:cNvSpPr>
            <a:spLocks noGrp="1"/>
          </p:cNvSpPr>
          <p:nvPr>
            <p:ph type="title"/>
          </p:nvPr>
        </p:nvSpPr>
        <p:spPr/>
        <p:txBody>
          <a:bodyPr/>
          <a:lstStyle/>
          <a:p>
            <a:r>
              <a:rPr lang="en-US" altLang="zh-TW" dirty="0"/>
              <a:t>Autonomous Vehicles in California 1</a:t>
            </a:r>
            <a:endParaRPr lang="zh-TW" altLang="en-US" dirty="0"/>
          </a:p>
        </p:txBody>
      </p:sp>
      <p:sp>
        <p:nvSpPr>
          <p:cNvPr id="3" name="內容版面配置區 2">
            <a:extLst>
              <a:ext uri="{FF2B5EF4-FFF2-40B4-BE49-F238E27FC236}">
                <a16:creationId xmlns:a16="http://schemas.microsoft.com/office/drawing/2014/main" id="{79F28DCF-47E1-439F-8D0E-4BF7A7AC9EC8}"/>
              </a:ext>
            </a:extLst>
          </p:cNvPr>
          <p:cNvSpPr>
            <a:spLocks noGrp="1"/>
          </p:cNvSpPr>
          <p:nvPr>
            <p:ph idx="1"/>
          </p:nvPr>
        </p:nvSpPr>
        <p:spPr>
          <a:xfrm>
            <a:off x="434085" y="980728"/>
            <a:ext cx="8373617" cy="5256584"/>
          </a:xfrm>
          <a:solidFill>
            <a:schemeClr val="bg1"/>
          </a:solidFill>
        </p:spPr>
        <p:txBody>
          <a:bodyPr/>
          <a:lstStyle/>
          <a:p>
            <a:pPr>
              <a:spcBef>
                <a:spcPts val="200"/>
              </a:spcBef>
            </a:pPr>
            <a:r>
              <a:rPr lang="zh-TW" altLang="en-US" sz="1400" dirty="0"/>
              <a:t>加州要求</a:t>
            </a:r>
            <a:r>
              <a:rPr lang="en-US" altLang="zh-TW" sz="1400" dirty="0"/>
              <a:t>DMV(Department of Motor Vehicles) </a:t>
            </a:r>
            <a:r>
              <a:rPr lang="zh-TW" altLang="en-US" sz="1400" dirty="0"/>
              <a:t>使用法規來管理加州公路上公共用途的自動駕駛車輛測試用途</a:t>
            </a:r>
            <a:endParaRPr lang="en-US" altLang="zh-TW" sz="1400" dirty="0"/>
          </a:p>
          <a:p>
            <a:pPr>
              <a:spcBef>
                <a:spcPts val="200"/>
              </a:spcBef>
            </a:pPr>
            <a:r>
              <a:rPr lang="zh-TW" altLang="en-US" sz="1400" dirty="0"/>
              <a:t>製造商可以申請</a:t>
            </a:r>
            <a:r>
              <a:rPr lang="en-US" altLang="zh-TW" sz="1400" dirty="0"/>
              <a:t>DMV</a:t>
            </a:r>
            <a:r>
              <a:rPr lang="zh-TW" altLang="en-US" sz="1400" dirty="0"/>
              <a:t>之三種自動車輛許可證：</a:t>
            </a:r>
          </a:p>
          <a:p>
            <a:pPr lvl="1">
              <a:spcBef>
                <a:spcPts val="200"/>
              </a:spcBef>
            </a:pPr>
            <a:r>
              <a:rPr lang="en-US" altLang="zh-TW" sz="1200" dirty="0"/>
              <a:t>a testing permit, which requires a driver(</a:t>
            </a:r>
            <a:r>
              <a:rPr lang="zh-TW" altLang="en-US" sz="1200" dirty="0"/>
              <a:t>測試許可證，需要司機</a:t>
            </a:r>
            <a:r>
              <a:rPr lang="en-US" altLang="zh-TW" sz="1200" dirty="0"/>
              <a:t>)</a:t>
            </a:r>
          </a:p>
          <a:p>
            <a:pPr lvl="1">
              <a:spcBef>
                <a:spcPts val="200"/>
              </a:spcBef>
            </a:pPr>
            <a:r>
              <a:rPr lang="en-US" altLang="zh-TW" sz="1200" dirty="0"/>
              <a:t>a driverless testing permit(</a:t>
            </a:r>
            <a:r>
              <a:rPr lang="zh-TW" altLang="en-US" sz="1200" dirty="0"/>
              <a:t>無人駕駛測試許可證</a:t>
            </a:r>
            <a:r>
              <a:rPr lang="en-US" altLang="zh-TW" sz="1200" dirty="0"/>
              <a:t>)</a:t>
            </a:r>
          </a:p>
          <a:p>
            <a:pPr lvl="1">
              <a:spcBef>
                <a:spcPts val="200"/>
              </a:spcBef>
            </a:pPr>
            <a:r>
              <a:rPr lang="en-US" altLang="zh-TW" sz="1200" dirty="0"/>
              <a:t>a deployment (public use) permit(</a:t>
            </a:r>
            <a:r>
              <a:rPr lang="zh-TW" altLang="en-US" sz="1200" dirty="0"/>
              <a:t>部署（公共用途）許可證</a:t>
            </a:r>
            <a:r>
              <a:rPr lang="en-US" altLang="zh-TW" sz="1200" dirty="0"/>
              <a:t>)</a:t>
            </a:r>
          </a:p>
          <a:p>
            <a:pPr>
              <a:spcBef>
                <a:spcPts val="200"/>
              </a:spcBef>
            </a:pPr>
            <a:r>
              <a:rPr lang="zh-TW" altLang="en-US" sz="1400" dirty="0"/>
              <a:t>每個許可計劃都有不同的要求。需查看要求列表的規定</a:t>
            </a:r>
          </a:p>
          <a:p>
            <a:pPr>
              <a:spcBef>
                <a:spcPts val="200"/>
              </a:spcBef>
            </a:pPr>
            <a:r>
              <a:rPr lang="zh-TW" altLang="en-US" sz="1400" dirty="0"/>
              <a:t>通過採用</a:t>
            </a:r>
            <a:r>
              <a:rPr lang="en-US" altLang="zh-TW" sz="1400" dirty="0"/>
              <a:t>2018</a:t>
            </a:r>
            <a:r>
              <a:rPr lang="zh-TW" altLang="en-US" sz="1400" dirty="0"/>
              <a:t>年</a:t>
            </a:r>
            <a:r>
              <a:rPr lang="en-US" altLang="zh-TW" sz="1400" dirty="0"/>
              <a:t>4</a:t>
            </a:r>
            <a:r>
              <a:rPr lang="zh-TW" altLang="en-US" sz="1400" dirty="0"/>
              <a:t>月</a:t>
            </a:r>
            <a:r>
              <a:rPr lang="en-US" altLang="zh-TW" sz="1400" dirty="0"/>
              <a:t>2</a:t>
            </a:r>
            <a:r>
              <a:rPr lang="zh-TW" altLang="en-US" sz="1400" dirty="0"/>
              <a:t>日生效的法規，</a:t>
            </a:r>
            <a:r>
              <a:rPr lang="en-US" altLang="zh-TW" sz="1400" dirty="0"/>
              <a:t>DMV</a:t>
            </a:r>
            <a:r>
              <a:rPr lang="zh-TW" altLang="en-US" sz="1400" dirty="0"/>
              <a:t>有權頒發無人駕駛測試或自動駕駛汽車部署許可證。所有申請都將得到徹底審查。在明確申請人符合法規規定的所有安全操作要求之前，該部門不會批准任何許可</a:t>
            </a:r>
            <a:endParaRPr lang="en-US" altLang="zh-TW" sz="1400" dirty="0"/>
          </a:p>
          <a:p>
            <a:pPr>
              <a:spcBef>
                <a:spcPts val="200"/>
              </a:spcBef>
            </a:pPr>
            <a:r>
              <a:rPr lang="en-US" altLang="zh-TW" sz="1400" dirty="0">
                <a:solidFill>
                  <a:srgbClr val="FF0000"/>
                </a:solidFill>
              </a:rPr>
              <a:t>Notice of Adoption of Regulations(</a:t>
            </a:r>
            <a:r>
              <a:rPr lang="zh-TW" altLang="en-US" sz="1400" dirty="0">
                <a:solidFill>
                  <a:srgbClr val="FF0000"/>
                </a:solidFill>
              </a:rPr>
              <a:t>透過規定的通知</a:t>
            </a:r>
            <a:r>
              <a:rPr lang="en-US" altLang="zh-TW" sz="1400" dirty="0">
                <a:solidFill>
                  <a:srgbClr val="FF0000"/>
                </a:solidFill>
              </a:rPr>
              <a:t>)</a:t>
            </a:r>
            <a:endParaRPr lang="zh-TW" altLang="en-US" sz="1400" dirty="0">
              <a:solidFill>
                <a:srgbClr val="FF0000"/>
              </a:solidFill>
            </a:endParaRPr>
          </a:p>
          <a:p>
            <a:pPr>
              <a:spcBef>
                <a:spcPts val="200"/>
              </a:spcBef>
            </a:pPr>
            <a:r>
              <a:rPr lang="zh-TW" altLang="en-US" sz="1400" dirty="0"/>
              <a:t>有駕駛者進行測試</a:t>
            </a:r>
            <a:endParaRPr lang="en-US" altLang="zh-TW" sz="1400" dirty="0"/>
          </a:p>
          <a:p>
            <a:pPr lvl="1">
              <a:spcBef>
                <a:spcPts val="200"/>
              </a:spcBef>
            </a:pPr>
            <a:r>
              <a:rPr lang="zh-TW" altLang="en-US" sz="1200" dirty="0"/>
              <a:t>自動駕駛汽車測試法規於</a:t>
            </a:r>
            <a:r>
              <a:rPr lang="en-US" altLang="zh-TW" sz="1200" dirty="0"/>
              <a:t>2014</a:t>
            </a:r>
            <a:r>
              <a:rPr lang="zh-TW" altLang="en-US" sz="1200" dirty="0"/>
              <a:t>年</a:t>
            </a:r>
            <a:r>
              <a:rPr lang="en-US" altLang="zh-TW" sz="1200" dirty="0"/>
              <a:t>9</a:t>
            </a:r>
            <a:r>
              <a:rPr lang="zh-TW" altLang="en-US" sz="1200" dirty="0"/>
              <a:t>月</a:t>
            </a:r>
            <a:r>
              <a:rPr lang="en-US" altLang="zh-TW" sz="1200" dirty="0"/>
              <a:t>16</a:t>
            </a:r>
            <a:r>
              <a:rPr lang="zh-TW" altLang="en-US" sz="1200" dirty="0"/>
              <a:t>日生效</a:t>
            </a:r>
            <a:endParaRPr lang="en-US" altLang="zh-TW" sz="1200" dirty="0"/>
          </a:p>
          <a:p>
            <a:pPr lvl="1">
              <a:spcBef>
                <a:spcPts val="200"/>
              </a:spcBef>
            </a:pPr>
            <a:r>
              <a:rPr lang="en-US" altLang="zh-TW" sz="1200" dirty="0">
                <a:solidFill>
                  <a:srgbClr val="FF0000"/>
                </a:solidFill>
              </a:rPr>
              <a:t>Autonomous Vehicle Testing Program (</a:t>
            </a:r>
            <a:r>
              <a:rPr lang="zh-TW" altLang="en-US" sz="1200" dirty="0">
                <a:solidFill>
                  <a:srgbClr val="FF0000"/>
                </a:solidFill>
              </a:rPr>
              <a:t>自動駕駛汽車測試計劃</a:t>
            </a:r>
            <a:r>
              <a:rPr lang="en-US" altLang="zh-TW" sz="1200" dirty="0">
                <a:solidFill>
                  <a:srgbClr val="FF0000"/>
                </a:solidFill>
              </a:rPr>
              <a:t>)</a:t>
            </a:r>
          </a:p>
          <a:p>
            <a:pPr>
              <a:spcBef>
                <a:spcPts val="200"/>
              </a:spcBef>
            </a:pPr>
            <a:r>
              <a:rPr lang="zh-TW" altLang="en-US" sz="1400" dirty="0"/>
              <a:t>無駕駛者進行測試</a:t>
            </a:r>
            <a:endParaRPr lang="en-US" altLang="zh-TW" sz="1400" dirty="0"/>
          </a:p>
          <a:p>
            <a:pPr lvl="1">
              <a:spcBef>
                <a:spcPts val="200"/>
              </a:spcBef>
            </a:pPr>
            <a:r>
              <a:rPr lang="zh-TW" altLang="en-US" sz="1200" dirty="0"/>
              <a:t>無人駕駛自動駕駛汽車測試法規於</a:t>
            </a:r>
            <a:r>
              <a:rPr lang="en-US" altLang="zh-TW" sz="1200" dirty="0"/>
              <a:t>2018</a:t>
            </a:r>
            <a:r>
              <a:rPr lang="zh-TW" altLang="en-US" sz="1200" dirty="0"/>
              <a:t>年</a:t>
            </a:r>
            <a:r>
              <a:rPr lang="en-US" altLang="zh-TW" sz="1200" dirty="0"/>
              <a:t>4</a:t>
            </a:r>
            <a:r>
              <a:rPr lang="zh-TW" altLang="en-US" sz="1200" dirty="0"/>
              <a:t>月</a:t>
            </a:r>
            <a:r>
              <a:rPr lang="en-US" altLang="zh-TW" sz="1200" dirty="0"/>
              <a:t>2</a:t>
            </a:r>
            <a:r>
              <a:rPr lang="zh-TW" altLang="en-US" sz="1200" dirty="0"/>
              <a:t>日生效。需查看要求清單的規定</a:t>
            </a:r>
            <a:endParaRPr lang="en-US" altLang="zh-TW" sz="1200" dirty="0"/>
          </a:p>
          <a:p>
            <a:pPr lvl="1">
              <a:spcBef>
                <a:spcPts val="200"/>
              </a:spcBef>
            </a:pPr>
            <a:r>
              <a:rPr lang="en-US" altLang="zh-TW" sz="1200" dirty="0">
                <a:solidFill>
                  <a:srgbClr val="FF0000"/>
                </a:solidFill>
              </a:rPr>
              <a:t>Autonomous Vehicle Testing without a Driver Program (</a:t>
            </a:r>
            <a:r>
              <a:rPr lang="zh-TW" altLang="en-US" sz="1200" dirty="0">
                <a:solidFill>
                  <a:srgbClr val="FF0000"/>
                </a:solidFill>
              </a:rPr>
              <a:t>沒有駕駛員計劃的自主車輛測試</a:t>
            </a:r>
            <a:r>
              <a:rPr lang="en-US" altLang="zh-TW" sz="1200" dirty="0">
                <a:solidFill>
                  <a:srgbClr val="FF0000"/>
                </a:solidFill>
              </a:rPr>
              <a:t>)</a:t>
            </a:r>
          </a:p>
        </p:txBody>
      </p:sp>
    </p:spTree>
    <p:extLst>
      <p:ext uri="{BB962C8B-B14F-4D97-AF65-F5344CB8AC3E}">
        <p14:creationId xmlns:p14="http://schemas.microsoft.com/office/powerpoint/2010/main" val="29547883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91368B-EBBD-4F8D-BD3D-D6210F27982F}"/>
              </a:ext>
            </a:extLst>
          </p:cNvPr>
          <p:cNvSpPr>
            <a:spLocks noGrp="1"/>
          </p:cNvSpPr>
          <p:nvPr>
            <p:ph type="title"/>
          </p:nvPr>
        </p:nvSpPr>
        <p:spPr/>
        <p:txBody>
          <a:bodyPr/>
          <a:lstStyle/>
          <a:p>
            <a:r>
              <a:rPr lang="en-US" altLang="zh-TW" dirty="0"/>
              <a:t>Autonomous Vehicles in California 2</a:t>
            </a:r>
            <a:endParaRPr lang="zh-TW" altLang="en-US" dirty="0"/>
          </a:p>
        </p:txBody>
      </p:sp>
      <p:sp>
        <p:nvSpPr>
          <p:cNvPr id="3" name="內容版面配置區 2">
            <a:extLst>
              <a:ext uri="{FF2B5EF4-FFF2-40B4-BE49-F238E27FC236}">
                <a16:creationId xmlns:a16="http://schemas.microsoft.com/office/drawing/2014/main" id="{79F28DCF-47E1-439F-8D0E-4BF7A7AC9EC8}"/>
              </a:ext>
            </a:extLst>
          </p:cNvPr>
          <p:cNvSpPr>
            <a:spLocks noGrp="1"/>
          </p:cNvSpPr>
          <p:nvPr>
            <p:ph idx="1"/>
          </p:nvPr>
        </p:nvSpPr>
        <p:spPr>
          <a:xfrm>
            <a:off x="434085" y="980728"/>
            <a:ext cx="8373617" cy="5256584"/>
          </a:xfrm>
          <a:solidFill>
            <a:schemeClr val="bg1"/>
          </a:solidFill>
        </p:spPr>
        <p:txBody>
          <a:bodyPr/>
          <a:lstStyle/>
          <a:p>
            <a:pPr>
              <a:spcBef>
                <a:spcPts val="200"/>
              </a:spcBef>
            </a:pPr>
            <a:r>
              <a:rPr lang="zh-TW" altLang="en-US" sz="1400" dirty="0"/>
              <a:t>部署（公共使用）</a:t>
            </a:r>
          </a:p>
          <a:p>
            <a:pPr lvl="1">
              <a:spcBef>
                <a:spcPts val="200"/>
              </a:spcBef>
            </a:pPr>
            <a:r>
              <a:rPr lang="zh-TW" altLang="en-US" sz="1200" dirty="0"/>
              <a:t>有關在加州道路上公共使用自動駕駛車輛的規定於</a:t>
            </a:r>
            <a:r>
              <a:rPr lang="en-US" altLang="zh-TW" sz="1200" dirty="0"/>
              <a:t>2018</a:t>
            </a:r>
            <a:r>
              <a:rPr lang="zh-TW" altLang="en-US" sz="1200" dirty="0"/>
              <a:t>年</a:t>
            </a:r>
            <a:r>
              <a:rPr lang="en-US" altLang="zh-TW" sz="1200" dirty="0"/>
              <a:t>4</a:t>
            </a:r>
            <a:r>
              <a:rPr lang="zh-TW" altLang="en-US" sz="1200" dirty="0"/>
              <a:t>月</a:t>
            </a:r>
            <a:r>
              <a:rPr lang="en-US" altLang="zh-TW" sz="1200" dirty="0"/>
              <a:t>2</a:t>
            </a:r>
            <a:r>
              <a:rPr lang="zh-TW" altLang="en-US" sz="1200" dirty="0"/>
              <a:t>日生效。審查有關要求清單的規定。</a:t>
            </a:r>
          </a:p>
          <a:p>
            <a:pPr lvl="1">
              <a:spcBef>
                <a:spcPts val="200"/>
              </a:spcBef>
            </a:pPr>
            <a:r>
              <a:rPr lang="en-US" altLang="zh-TW" sz="1200" dirty="0">
                <a:solidFill>
                  <a:srgbClr val="FF0000"/>
                </a:solidFill>
              </a:rPr>
              <a:t>Autonomous Vehicle Deployment Program(</a:t>
            </a:r>
            <a:r>
              <a:rPr lang="zh-TW" altLang="en-US" sz="1200" dirty="0">
                <a:solidFill>
                  <a:srgbClr val="FF0000"/>
                </a:solidFill>
              </a:rPr>
              <a:t>自動駕駛汽車部署計劃</a:t>
            </a:r>
            <a:r>
              <a:rPr lang="en-US" altLang="zh-TW" sz="1200" dirty="0">
                <a:solidFill>
                  <a:srgbClr val="FF0000"/>
                </a:solidFill>
              </a:rPr>
              <a:t>)</a:t>
            </a:r>
          </a:p>
          <a:p>
            <a:pPr>
              <a:spcBef>
                <a:spcPts val="200"/>
              </a:spcBef>
            </a:pPr>
            <a:r>
              <a:rPr lang="zh-TW" altLang="en-US" sz="1400" dirty="0"/>
              <a:t>自動輕型汽車（運輸車輛）</a:t>
            </a:r>
          </a:p>
          <a:p>
            <a:pPr lvl="1">
              <a:spcBef>
                <a:spcPts val="200"/>
              </a:spcBef>
            </a:pPr>
            <a:r>
              <a:rPr lang="en-US" altLang="zh-TW" sz="1200" dirty="0"/>
              <a:t>2018</a:t>
            </a:r>
            <a:r>
              <a:rPr lang="zh-TW" altLang="en-US" sz="1200" dirty="0"/>
              <a:t>年</a:t>
            </a:r>
            <a:r>
              <a:rPr lang="en-US" altLang="zh-TW" sz="1200" dirty="0"/>
              <a:t>10</a:t>
            </a:r>
            <a:r>
              <a:rPr lang="zh-TW" altLang="en-US" sz="1200" dirty="0"/>
              <a:t>月</a:t>
            </a:r>
            <a:r>
              <a:rPr lang="en-US" altLang="zh-TW" sz="1200" dirty="0"/>
              <a:t>19</a:t>
            </a:r>
            <a:r>
              <a:rPr lang="zh-TW" altLang="en-US" sz="1200" dirty="0"/>
              <a:t>日，</a:t>
            </a:r>
            <a:r>
              <a:rPr lang="en-US" altLang="zh-TW" sz="1200" dirty="0"/>
              <a:t>DMV</a:t>
            </a:r>
            <a:r>
              <a:rPr lang="zh-TW" altLang="en-US" sz="1200" dirty="0"/>
              <a:t>舉辦了一個公共研討會，收集和討論有關車輛總重量低於</a:t>
            </a:r>
            <a:r>
              <a:rPr lang="en-US" altLang="zh-TW" sz="1200" dirty="0"/>
              <a:t>10,001</a:t>
            </a:r>
            <a:r>
              <a:rPr lang="zh-TW" altLang="en-US" sz="1200" dirty="0"/>
              <a:t>磅的自動輕型汽車（運輸車輛）測試和部署相關法規制定的意見</a:t>
            </a:r>
          </a:p>
          <a:p>
            <a:pPr>
              <a:spcBef>
                <a:spcPts val="200"/>
              </a:spcBef>
            </a:pPr>
            <a:r>
              <a:rPr lang="zh-TW" altLang="en-US" sz="1400" dirty="0">
                <a:solidFill>
                  <a:srgbClr val="FF0000"/>
                </a:solidFill>
              </a:rPr>
              <a:t>可觀看研討會內容的視頻</a:t>
            </a:r>
            <a:endParaRPr lang="en-US" altLang="zh-TW" sz="1400" dirty="0">
              <a:solidFill>
                <a:srgbClr val="FF0000"/>
              </a:solidFill>
            </a:endParaRPr>
          </a:p>
          <a:p>
            <a:pPr>
              <a:spcBef>
                <a:spcPts val="200"/>
              </a:spcBef>
            </a:pPr>
            <a:r>
              <a:rPr lang="zh-TW" altLang="en-US" sz="1400" dirty="0"/>
              <a:t>關鍵定義</a:t>
            </a:r>
          </a:p>
          <a:p>
            <a:pPr lvl="1">
              <a:spcBef>
                <a:spcPts val="200"/>
              </a:spcBef>
            </a:pPr>
            <a:r>
              <a:rPr lang="zh-TW" altLang="en-US" sz="1200" dirty="0"/>
              <a:t>加利福尼亞州車輛代碼第</a:t>
            </a:r>
            <a:r>
              <a:rPr lang="en-US" altLang="zh-TW" sz="1200" dirty="0"/>
              <a:t>38750</a:t>
            </a:r>
            <a:r>
              <a:rPr lang="zh-TW" altLang="en-US" sz="1200" dirty="0"/>
              <a:t>節和經批准的自動駕駛車輛法規建立了幾個關鍵定義，涉及在加州使用的自動駕駛車輛</a:t>
            </a:r>
            <a:endParaRPr lang="en-US" altLang="zh-TW" sz="1200" dirty="0"/>
          </a:p>
          <a:p>
            <a:pPr>
              <a:spcBef>
                <a:spcPts val="200"/>
              </a:spcBef>
            </a:pPr>
            <a:r>
              <a:rPr lang="zh-TW" altLang="en-US" sz="1400" dirty="0"/>
              <a:t>相關資訊</a:t>
            </a:r>
          </a:p>
          <a:p>
            <a:pPr lvl="1">
              <a:spcBef>
                <a:spcPts val="200"/>
              </a:spcBef>
            </a:pPr>
            <a:r>
              <a:rPr lang="zh-TW" altLang="en-US" sz="1200" dirty="0"/>
              <a:t>本節提供了有關自動駕駛車輛法規的其他信息的鏈接</a:t>
            </a:r>
            <a:endParaRPr lang="en-US" altLang="zh-TW" sz="1200" dirty="0"/>
          </a:p>
          <a:p>
            <a:pPr>
              <a:spcBef>
                <a:spcPts val="200"/>
              </a:spcBef>
            </a:pPr>
            <a:r>
              <a:rPr lang="zh-TW" altLang="en-US" sz="1400" dirty="0"/>
              <a:t>美國運輸部國家公路交通安全管理局（</a:t>
            </a:r>
            <a:r>
              <a:rPr lang="en-US" altLang="zh-TW" sz="1400" dirty="0"/>
              <a:t>NHTSA</a:t>
            </a:r>
            <a:r>
              <a:rPr lang="zh-TW" altLang="en-US" sz="1400" dirty="0"/>
              <a:t>）：</a:t>
            </a:r>
          </a:p>
          <a:p>
            <a:pPr>
              <a:spcBef>
                <a:spcPts val="200"/>
              </a:spcBef>
            </a:pPr>
            <a:r>
              <a:rPr lang="zh-TW" altLang="en-US" sz="1400" dirty="0">
                <a:solidFill>
                  <a:srgbClr val="FF0000"/>
                </a:solidFill>
              </a:rPr>
              <a:t>為未來的交通準備：自動駕駛汽車</a:t>
            </a:r>
            <a:r>
              <a:rPr lang="en-US" altLang="zh-TW" sz="1400" dirty="0">
                <a:solidFill>
                  <a:srgbClr val="FF0000"/>
                </a:solidFill>
              </a:rPr>
              <a:t>3.0</a:t>
            </a:r>
          </a:p>
          <a:p>
            <a:pPr>
              <a:spcBef>
                <a:spcPts val="200"/>
              </a:spcBef>
            </a:pPr>
            <a:r>
              <a:rPr lang="zh-TW" altLang="en-US" sz="1400" dirty="0">
                <a:solidFill>
                  <a:srgbClr val="FF0000"/>
                </a:solidFill>
              </a:rPr>
              <a:t>自動駕駛系統</a:t>
            </a:r>
            <a:r>
              <a:rPr lang="en-US" altLang="zh-TW" sz="1400" dirty="0">
                <a:solidFill>
                  <a:srgbClr val="FF0000"/>
                </a:solidFill>
              </a:rPr>
              <a:t>2.0</a:t>
            </a:r>
            <a:r>
              <a:rPr lang="zh-TW" altLang="en-US" sz="1400" dirty="0">
                <a:solidFill>
                  <a:srgbClr val="FF0000"/>
                </a:solidFill>
              </a:rPr>
              <a:t>：安全願景</a:t>
            </a:r>
          </a:p>
        </p:txBody>
      </p:sp>
    </p:spTree>
    <p:extLst>
      <p:ext uri="{BB962C8B-B14F-4D97-AF65-F5344CB8AC3E}">
        <p14:creationId xmlns:p14="http://schemas.microsoft.com/office/powerpoint/2010/main" val="31771838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B2C3CC-0847-4CEF-BE95-81245D8562BB}"/>
              </a:ext>
            </a:extLst>
          </p:cNvPr>
          <p:cNvSpPr>
            <a:spLocks noGrp="1"/>
          </p:cNvSpPr>
          <p:nvPr>
            <p:ph type="title"/>
          </p:nvPr>
        </p:nvSpPr>
        <p:spPr>
          <a:xfrm>
            <a:off x="467544" y="59540"/>
            <a:ext cx="8208911" cy="633412"/>
          </a:xfrm>
        </p:spPr>
        <p:txBody>
          <a:bodyPr/>
          <a:lstStyle/>
          <a:p>
            <a:r>
              <a:rPr lang="zh-TW" altLang="en-US" dirty="0"/>
              <a:t>通過條例公告</a:t>
            </a:r>
            <a:r>
              <a:rPr lang="en-US" altLang="zh-TW" dirty="0"/>
              <a:t>(</a:t>
            </a:r>
            <a:r>
              <a:rPr lang="zh-TW" altLang="en-US" dirty="0"/>
              <a:t>摘要</a:t>
            </a:r>
            <a:r>
              <a:rPr lang="en-US" altLang="zh-TW" dirty="0"/>
              <a:t>)1 (Notice of Adoption of Regulations)</a:t>
            </a:r>
            <a:br>
              <a:rPr lang="en-US" altLang="zh-TW" dirty="0"/>
            </a:br>
            <a:r>
              <a:rPr lang="en-US" altLang="zh-TW" sz="1800" dirty="0">
                <a:solidFill>
                  <a:schemeClr val="accent6"/>
                </a:solidFill>
              </a:rPr>
              <a:t>-</a:t>
            </a:r>
            <a:r>
              <a:rPr lang="zh-TW" altLang="en-US" sz="1800" dirty="0">
                <a:solidFill>
                  <a:schemeClr val="accent6"/>
                </a:solidFill>
              </a:rPr>
              <a:t>定義及主要項目</a:t>
            </a:r>
            <a:r>
              <a:rPr lang="en-US" altLang="zh-TW" sz="1800" dirty="0">
                <a:solidFill>
                  <a:schemeClr val="accent6"/>
                </a:solidFill>
              </a:rPr>
              <a:t>-</a:t>
            </a:r>
            <a:endParaRPr lang="zh-TW" altLang="en-US" dirty="0">
              <a:solidFill>
                <a:schemeClr val="accent6"/>
              </a:solidFill>
            </a:endParaRPr>
          </a:p>
        </p:txBody>
      </p:sp>
      <p:sp>
        <p:nvSpPr>
          <p:cNvPr id="3" name="內容版面配置區 2">
            <a:extLst>
              <a:ext uri="{FF2B5EF4-FFF2-40B4-BE49-F238E27FC236}">
                <a16:creationId xmlns:a16="http://schemas.microsoft.com/office/drawing/2014/main" id="{F1DDC5E1-16CC-43F8-98E5-51D51796ADB5}"/>
              </a:ext>
            </a:extLst>
          </p:cNvPr>
          <p:cNvSpPr>
            <a:spLocks noGrp="1"/>
          </p:cNvSpPr>
          <p:nvPr>
            <p:ph idx="1"/>
          </p:nvPr>
        </p:nvSpPr>
        <p:spPr>
          <a:xfrm>
            <a:off x="287524" y="893804"/>
            <a:ext cx="8856476" cy="5904656"/>
          </a:xfrm>
        </p:spPr>
        <p:txBody>
          <a:bodyPr/>
          <a:lstStyle/>
          <a:p>
            <a:pPr marL="176213" indent="-176213">
              <a:spcBef>
                <a:spcPts val="200"/>
              </a:spcBef>
            </a:pPr>
            <a:r>
              <a:rPr lang="en-US" altLang="zh-TW" sz="1400" dirty="0"/>
              <a:t>§ 227.02. Definitions</a:t>
            </a:r>
            <a:r>
              <a:rPr lang="zh-TW" altLang="en-US" sz="1400" dirty="0"/>
              <a:t>定義</a:t>
            </a:r>
            <a:endParaRPr lang="en-US" altLang="zh-TW" sz="1400" dirty="0"/>
          </a:p>
          <a:p>
            <a:pPr marL="534988" lvl="1" indent="-179388">
              <a:spcBef>
                <a:spcPts val="200"/>
              </a:spcBef>
            </a:pPr>
            <a:r>
              <a:rPr lang="en-US" altLang="zh-TW" sz="1200" dirty="0"/>
              <a:t>Autonomous mode</a:t>
            </a:r>
            <a:r>
              <a:rPr lang="zh-TW" altLang="en-US" sz="1200" dirty="0"/>
              <a:t>自駕模式</a:t>
            </a:r>
            <a:r>
              <a:rPr lang="en-US" altLang="zh-TW" sz="1200" dirty="0"/>
              <a:t>, Autonomous test vehicle</a:t>
            </a:r>
            <a:r>
              <a:rPr lang="zh-TW" altLang="en-US" sz="1200" dirty="0"/>
              <a:t>自駕測試車輛</a:t>
            </a:r>
            <a:r>
              <a:rPr lang="en-US" altLang="zh-TW" sz="1200" dirty="0"/>
              <a:t>, Autonomous vehicle test driver</a:t>
            </a:r>
            <a:r>
              <a:rPr lang="zh-TW" altLang="en-US" sz="1200" dirty="0"/>
              <a:t>自駕車測試駕駛員</a:t>
            </a:r>
            <a:r>
              <a:rPr lang="en-US" altLang="zh-TW" sz="1200" dirty="0"/>
              <a:t>, Conventional mode</a:t>
            </a:r>
            <a:r>
              <a:rPr lang="zh-TW" altLang="en-US" sz="1200" dirty="0"/>
              <a:t>常規模式</a:t>
            </a:r>
            <a:r>
              <a:rPr lang="en-US" altLang="zh-TW" sz="1200" dirty="0"/>
              <a:t>, Designee</a:t>
            </a:r>
            <a:r>
              <a:rPr lang="zh-TW" altLang="en-US" sz="1200" dirty="0"/>
              <a:t>指定人員</a:t>
            </a:r>
            <a:r>
              <a:rPr lang="en-US" altLang="zh-TW" sz="1200" dirty="0"/>
              <a:t>, Driver</a:t>
            </a:r>
            <a:r>
              <a:rPr lang="zh-TW" altLang="en-US" sz="1200" dirty="0"/>
              <a:t>駕駛人</a:t>
            </a:r>
            <a:r>
              <a:rPr lang="en-US" altLang="zh-TW" sz="1200" dirty="0"/>
              <a:t>, Dynamic driving task</a:t>
            </a:r>
            <a:r>
              <a:rPr lang="zh-TW" altLang="en-US" sz="1200" dirty="0"/>
              <a:t>動態駕駛工作</a:t>
            </a:r>
            <a:r>
              <a:rPr lang="en-US" altLang="zh-TW" sz="1200" dirty="0"/>
              <a:t>, Manufacturer</a:t>
            </a:r>
            <a:r>
              <a:rPr lang="zh-TW" altLang="en-US" sz="1200" dirty="0"/>
              <a:t>製造商</a:t>
            </a:r>
            <a:r>
              <a:rPr lang="en-US" altLang="zh-TW" sz="1200" dirty="0"/>
              <a:t>, Minimal risk condition</a:t>
            </a:r>
            <a:r>
              <a:rPr lang="zh-TW" altLang="en-US" sz="1200" dirty="0"/>
              <a:t>最小風險狀況</a:t>
            </a:r>
            <a:r>
              <a:rPr lang="en-US" altLang="zh-TW" sz="1200" dirty="0"/>
              <a:t>, Operational Design Domain</a:t>
            </a:r>
            <a:r>
              <a:rPr lang="zh-TW" altLang="en-US" sz="1200" dirty="0"/>
              <a:t>操作設計領域</a:t>
            </a:r>
            <a:r>
              <a:rPr lang="en-US" altLang="zh-TW" sz="1200" dirty="0"/>
              <a:t>, Public road</a:t>
            </a:r>
            <a:r>
              <a:rPr lang="zh-TW" altLang="en-US" sz="1200" dirty="0"/>
              <a:t>公共道路</a:t>
            </a:r>
            <a:r>
              <a:rPr lang="en-US" altLang="zh-TW" sz="1200" dirty="0"/>
              <a:t>,  Passenger</a:t>
            </a:r>
            <a:r>
              <a:rPr lang="zh-TW" altLang="en-US" sz="1200" dirty="0"/>
              <a:t>乘客</a:t>
            </a:r>
            <a:r>
              <a:rPr lang="en-US" altLang="zh-TW" sz="1200" dirty="0"/>
              <a:t>, Personal information</a:t>
            </a:r>
            <a:r>
              <a:rPr lang="zh-TW" altLang="en-US" sz="1200" dirty="0"/>
              <a:t>個人資訊</a:t>
            </a:r>
            <a:r>
              <a:rPr lang="en-US" altLang="zh-TW" sz="1200" dirty="0"/>
              <a:t>, Remote operator</a:t>
            </a:r>
            <a:r>
              <a:rPr lang="zh-TW" altLang="en-US" sz="1200" dirty="0"/>
              <a:t>遠程操作員</a:t>
            </a:r>
            <a:r>
              <a:rPr lang="en-US" altLang="zh-TW" sz="1200" dirty="0"/>
              <a:t>, Testing</a:t>
            </a:r>
            <a:r>
              <a:rPr lang="zh-TW" altLang="en-US" sz="1200" dirty="0"/>
              <a:t>測試</a:t>
            </a:r>
            <a:r>
              <a:rPr lang="en-US" altLang="zh-TW" sz="1200" dirty="0"/>
              <a:t> </a:t>
            </a:r>
          </a:p>
          <a:p>
            <a:pPr marL="176213" indent="-176213">
              <a:spcBef>
                <a:spcPts val="200"/>
              </a:spcBef>
            </a:pPr>
            <a:r>
              <a:rPr lang="en-US" altLang="zh-TW" sz="1400" dirty="0"/>
              <a:t>§ 227.04. Requirements for a Manufacturer’s Testing Permit</a:t>
            </a:r>
          </a:p>
          <a:p>
            <a:pPr marL="530226" lvl="1" indent="-176213">
              <a:spcBef>
                <a:spcPts val="200"/>
              </a:spcBef>
            </a:pPr>
            <a:r>
              <a:rPr lang="zh-TW" altLang="en-US" sz="1200" dirty="0"/>
              <a:t>製造商測試許可證需求</a:t>
            </a:r>
            <a:endParaRPr lang="en-US" altLang="zh-TW" sz="1200" dirty="0"/>
          </a:p>
          <a:p>
            <a:pPr marL="176213" indent="-176213">
              <a:spcBef>
                <a:spcPts val="200"/>
              </a:spcBef>
            </a:pPr>
            <a:r>
              <a:rPr lang="en-US" altLang="zh-TW" sz="1400" dirty="0"/>
              <a:t>§ 227.12. Certificate of Self-Insurance</a:t>
            </a:r>
          </a:p>
          <a:p>
            <a:pPr marL="530226" lvl="1" indent="-176213">
              <a:spcBef>
                <a:spcPts val="200"/>
              </a:spcBef>
            </a:pPr>
            <a:r>
              <a:rPr lang="zh-TW" altLang="en-US" sz="1200" dirty="0"/>
              <a:t>自行保險證明</a:t>
            </a:r>
            <a:endParaRPr lang="en-US" altLang="zh-TW" sz="1200" dirty="0"/>
          </a:p>
          <a:p>
            <a:pPr marL="176213" indent="-176213">
              <a:spcBef>
                <a:spcPts val="200"/>
              </a:spcBef>
            </a:pPr>
            <a:r>
              <a:rPr lang="en-US" altLang="zh-TW" sz="1400" dirty="0"/>
              <a:t>§ 227.14. Autonomous Test Vehicles Proof of Financial Responsibility</a:t>
            </a:r>
          </a:p>
          <a:p>
            <a:pPr marL="530226" lvl="1" indent="-176213">
              <a:spcBef>
                <a:spcPts val="200"/>
              </a:spcBef>
            </a:pPr>
            <a:r>
              <a:rPr lang="zh-TW" altLang="en-US" sz="1200" dirty="0"/>
              <a:t>自駕測試車輛財務責任證明</a:t>
            </a:r>
            <a:endParaRPr lang="en-US" altLang="zh-TW" sz="1200" dirty="0"/>
          </a:p>
          <a:p>
            <a:pPr marL="176213" indent="-176213">
              <a:spcBef>
                <a:spcPts val="200"/>
              </a:spcBef>
            </a:pPr>
            <a:r>
              <a:rPr lang="en-US" altLang="zh-TW" sz="1400" dirty="0"/>
              <a:t>§ 227.16. Identification of Autonomous Test Vehicles</a:t>
            </a:r>
          </a:p>
          <a:p>
            <a:pPr marL="530226" lvl="1" indent="-176213">
              <a:spcBef>
                <a:spcPts val="200"/>
              </a:spcBef>
            </a:pPr>
            <a:r>
              <a:rPr lang="zh-TW" altLang="en-US" sz="1200" dirty="0"/>
              <a:t>自駕測試車輛識別</a:t>
            </a:r>
            <a:endParaRPr lang="en-US" altLang="zh-TW" sz="1200" dirty="0"/>
          </a:p>
          <a:p>
            <a:pPr marL="176213" indent="-176213">
              <a:spcBef>
                <a:spcPts val="200"/>
              </a:spcBef>
            </a:pPr>
            <a:r>
              <a:rPr lang="en-US" altLang="zh-TW" sz="1400" dirty="0"/>
              <a:t>§ 227.18. Manufacturer’s Testing Permit and Manufacturer’s Testing Permit – Driverless Vehicles</a:t>
            </a:r>
          </a:p>
          <a:p>
            <a:pPr marL="530226" lvl="1" indent="-176213">
              <a:spcBef>
                <a:spcPts val="200"/>
              </a:spcBef>
            </a:pPr>
            <a:r>
              <a:rPr lang="zh-TW" altLang="en-US" sz="1200" dirty="0"/>
              <a:t>製造商測試許可證明</a:t>
            </a:r>
            <a:r>
              <a:rPr lang="en-US" altLang="zh-TW" sz="1200" dirty="0"/>
              <a:t>-</a:t>
            </a:r>
            <a:r>
              <a:rPr lang="zh-TW" altLang="en-US" sz="1200" dirty="0"/>
              <a:t>有人駕駛車輛、製造商測試許可證明</a:t>
            </a:r>
            <a:r>
              <a:rPr lang="en-US" altLang="zh-TW" sz="1200" dirty="0"/>
              <a:t>- </a:t>
            </a:r>
            <a:r>
              <a:rPr lang="zh-TW" altLang="en-US" sz="1200" dirty="0"/>
              <a:t>無人駕駛車輛</a:t>
            </a:r>
            <a:endParaRPr lang="en-US" altLang="zh-TW" sz="1200" dirty="0"/>
          </a:p>
          <a:p>
            <a:pPr marL="176213" indent="-176213">
              <a:spcBef>
                <a:spcPts val="200"/>
              </a:spcBef>
            </a:pPr>
            <a:r>
              <a:rPr lang="en-US" altLang="zh-TW" sz="1400" dirty="0"/>
              <a:t>§ 227.20. Review of Application</a:t>
            </a:r>
          </a:p>
          <a:p>
            <a:pPr marL="530226" lvl="1" indent="-176213">
              <a:spcBef>
                <a:spcPts val="200"/>
              </a:spcBef>
            </a:pPr>
            <a:r>
              <a:rPr lang="zh-TW" altLang="en-US" sz="1200" dirty="0"/>
              <a:t>審查申請</a:t>
            </a:r>
            <a:endParaRPr lang="en-US" altLang="zh-TW" sz="1200" dirty="0"/>
          </a:p>
          <a:p>
            <a:pPr marL="176213" indent="-176213">
              <a:spcBef>
                <a:spcPts val="200"/>
              </a:spcBef>
            </a:pPr>
            <a:r>
              <a:rPr lang="en-US" altLang="zh-TW" sz="1400" dirty="0"/>
              <a:t>§ 227.22. Term of Permit</a:t>
            </a:r>
          </a:p>
          <a:p>
            <a:pPr marL="530226" lvl="1" indent="-176213">
              <a:spcBef>
                <a:spcPts val="200"/>
              </a:spcBef>
            </a:pPr>
            <a:r>
              <a:rPr lang="zh-TW" altLang="en-US" sz="1200" dirty="0"/>
              <a:t>許可證期限</a:t>
            </a:r>
            <a:endParaRPr lang="en-US" altLang="zh-TW" sz="1200" dirty="0"/>
          </a:p>
          <a:p>
            <a:pPr marL="176213" indent="-176213">
              <a:spcBef>
                <a:spcPts val="200"/>
              </a:spcBef>
            </a:pPr>
            <a:r>
              <a:rPr lang="en-US" altLang="zh-TW" sz="1400" dirty="0"/>
              <a:t>§ 227.24. Enrollment in Employer Pull Notice Program</a:t>
            </a:r>
          </a:p>
          <a:p>
            <a:pPr marL="530226" lvl="1" indent="-176213">
              <a:spcBef>
                <a:spcPts val="200"/>
              </a:spcBef>
            </a:pPr>
            <a:r>
              <a:rPr lang="zh-TW" altLang="en-US" sz="1200" dirty="0"/>
              <a:t>雇主註冊啟動計劃</a:t>
            </a:r>
            <a:endParaRPr lang="en-US" altLang="zh-TW" sz="1200" dirty="0"/>
          </a:p>
          <a:p>
            <a:pPr marL="176213" indent="-176213">
              <a:spcBef>
                <a:spcPts val="200"/>
              </a:spcBef>
            </a:pPr>
            <a:r>
              <a:rPr lang="en-US" altLang="zh-TW" sz="1400" dirty="0"/>
              <a:t>§ 227.26. Prohibitions on Operation on Public Roads</a:t>
            </a:r>
          </a:p>
          <a:p>
            <a:pPr marL="530226" lvl="1" indent="-176213">
              <a:spcBef>
                <a:spcPts val="200"/>
              </a:spcBef>
            </a:pPr>
            <a:r>
              <a:rPr lang="zh-TW" altLang="en-US" sz="1200" dirty="0">
                <a:solidFill>
                  <a:schemeClr val="accent6"/>
                </a:solidFill>
              </a:rPr>
              <a:t>禁止在公共道路上行動</a:t>
            </a:r>
            <a:endParaRPr lang="en-US" altLang="zh-TW" sz="1200" dirty="0">
              <a:solidFill>
                <a:schemeClr val="accent6"/>
              </a:solidFill>
            </a:endParaRPr>
          </a:p>
          <a:p>
            <a:pPr marL="176213" indent="-176213">
              <a:spcBef>
                <a:spcPts val="200"/>
              </a:spcBef>
            </a:pPr>
            <a:r>
              <a:rPr lang="en-US" altLang="zh-TW" sz="1400" dirty="0"/>
              <a:t>§227.28. Vehicles Excluded from Testing and Deployment</a:t>
            </a:r>
          </a:p>
          <a:p>
            <a:pPr marL="530226" lvl="1" indent="-176213">
              <a:spcBef>
                <a:spcPts val="200"/>
              </a:spcBef>
            </a:pPr>
            <a:r>
              <a:rPr lang="zh-TW" altLang="en-US" sz="1200" dirty="0"/>
              <a:t>從測試和調配中排除的車輛</a:t>
            </a:r>
            <a:endParaRPr lang="en-US" altLang="zh-TW" sz="1200" dirty="0"/>
          </a:p>
        </p:txBody>
      </p:sp>
    </p:spTree>
    <p:extLst>
      <p:ext uri="{BB962C8B-B14F-4D97-AF65-F5344CB8AC3E}">
        <p14:creationId xmlns:p14="http://schemas.microsoft.com/office/powerpoint/2010/main" val="339706671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B2C3CC-0847-4CEF-BE95-81245D8562BB}"/>
              </a:ext>
            </a:extLst>
          </p:cNvPr>
          <p:cNvSpPr>
            <a:spLocks noGrp="1"/>
          </p:cNvSpPr>
          <p:nvPr>
            <p:ph type="title"/>
          </p:nvPr>
        </p:nvSpPr>
        <p:spPr/>
        <p:txBody>
          <a:bodyPr/>
          <a:lstStyle/>
          <a:p>
            <a:r>
              <a:rPr lang="zh-TW" altLang="en-US" dirty="0"/>
              <a:t>通過條例公告</a:t>
            </a:r>
            <a:r>
              <a:rPr lang="en-US" altLang="zh-TW" dirty="0"/>
              <a:t>(</a:t>
            </a:r>
            <a:r>
              <a:rPr lang="zh-TW" altLang="en-US" dirty="0"/>
              <a:t>摘要</a:t>
            </a:r>
            <a:r>
              <a:rPr lang="en-US" altLang="zh-TW" dirty="0"/>
              <a:t>)2 </a:t>
            </a:r>
            <a:br>
              <a:rPr lang="en-US" altLang="zh-TW" dirty="0"/>
            </a:br>
            <a:r>
              <a:rPr lang="en-US" altLang="zh-TW" sz="1800" dirty="0">
                <a:solidFill>
                  <a:schemeClr val="accent6"/>
                </a:solidFill>
              </a:rPr>
              <a:t>-</a:t>
            </a:r>
            <a:r>
              <a:rPr lang="zh-TW" altLang="en-US" sz="1800" dirty="0">
                <a:solidFill>
                  <a:schemeClr val="accent6"/>
                </a:solidFill>
              </a:rPr>
              <a:t>主要項目</a:t>
            </a:r>
            <a:r>
              <a:rPr lang="en-US" altLang="zh-TW" sz="1800" dirty="0">
                <a:solidFill>
                  <a:schemeClr val="accent6"/>
                </a:solidFill>
              </a:rPr>
              <a:t>-</a:t>
            </a:r>
            <a:endParaRPr lang="zh-TW" altLang="en-US" dirty="0">
              <a:solidFill>
                <a:schemeClr val="accent6"/>
              </a:solidFill>
            </a:endParaRPr>
          </a:p>
        </p:txBody>
      </p:sp>
      <p:sp>
        <p:nvSpPr>
          <p:cNvPr id="3" name="內容版面配置區 2">
            <a:extLst>
              <a:ext uri="{FF2B5EF4-FFF2-40B4-BE49-F238E27FC236}">
                <a16:creationId xmlns:a16="http://schemas.microsoft.com/office/drawing/2014/main" id="{F1DDC5E1-16CC-43F8-98E5-51D51796ADB5}"/>
              </a:ext>
            </a:extLst>
          </p:cNvPr>
          <p:cNvSpPr>
            <a:spLocks noGrp="1"/>
          </p:cNvSpPr>
          <p:nvPr>
            <p:ph idx="1"/>
          </p:nvPr>
        </p:nvSpPr>
        <p:spPr>
          <a:xfrm>
            <a:off x="467544" y="908720"/>
            <a:ext cx="8535976" cy="5904656"/>
          </a:xfrm>
        </p:spPr>
        <p:txBody>
          <a:bodyPr/>
          <a:lstStyle/>
          <a:p>
            <a:pPr marL="176213" indent="-176213">
              <a:spcBef>
                <a:spcPts val="200"/>
              </a:spcBef>
            </a:pPr>
            <a:r>
              <a:rPr lang="en-US" altLang="zh-TW" sz="1400" dirty="0"/>
              <a:t>§ 227.30. Manufacturer’s Testing Permit Application</a:t>
            </a:r>
            <a:r>
              <a:rPr lang="zh-TW" altLang="en-US" sz="1400" dirty="0"/>
              <a:t> </a:t>
            </a:r>
            <a:endParaRPr lang="en-US" altLang="zh-TW" sz="1400" dirty="0"/>
          </a:p>
          <a:p>
            <a:pPr marL="530226" lvl="1" indent="-176213">
              <a:spcBef>
                <a:spcPts val="200"/>
              </a:spcBef>
            </a:pPr>
            <a:r>
              <a:rPr lang="zh-TW" altLang="en-US" sz="1200" dirty="0"/>
              <a:t>製造商測試許可申請</a:t>
            </a:r>
            <a:endParaRPr lang="en-US" altLang="zh-TW" sz="1200" dirty="0"/>
          </a:p>
          <a:p>
            <a:pPr marL="176213" indent="-176213">
              <a:spcBef>
                <a:spcPts val="200"/>
              </a:spcBef>
            </a:pPr>
            <a:r>
              <a:rPr lang="en-US" altLang="zh-TW" sz="1400" dirty="0"/>
              <a:t>§ 227.32. Requirements for Autonomous Vehicle Test Drivers</a:t>
            </a:r>
            <a:r>
              <a:rPr lang="zh-TW" altLang="en-US" sz="1400" dirty="0"/>
              <a:t> </a:t>
            </a:r>
            <a:endParaRPr lang="en-US" altLang="zh-TW" sz="1400" dirty="0"/>
          </a:p>
          <a:p>
            <a:pPr marL="530226" lvl="1" indent="-176213">
              <a:spcBef>
                <a:spcPts val="200"/>
              </a:spcBef>
            </a:pPr>
            <a:r>
              <a:rPr lang="zh-TW" altLang="en-US" sz="1200" dirty="0"/>
              <a:t>對自動駕駛汽車測試駕駛員的要求</a:t>
            </a:r>
            <a:endParaRPr lang="en-US" altLang="zh-TW" sz="1200" dirty="0"/>
          </a:p>
          <a:p>
            <a:pPr marL="176213" indent="-176213">
              <a:spcBef>
                <a:spcPts val="200"/>
              </a:spcBef>
            </a:pPr>
            <a:r>
              <a:rPr lang="en-US" altLang="zh-TW" sz="1400" dirty="0"/>
              <a:t>§ 227.34. Autonomous Vehicle Test Driver Qualifications</a:t>
            </a:r>
            <a:r>
              <a:rPr lang="zh-TW" altLang="en-US" sz="1400" dirty="0"/>
              <a:t> </a:t>
            </a:r>
            <a:endParaRPr lang="en-US" altLang="zh-TW" sz="1400" dirty="0"/>
          </a:p>
          <a:p>
            <a:pPr marL="530226" lvl="1" indent="-176213">
              <a:spcBef>
                <a:spcPts val="200"/>
              </a:spcBef>
            </a:pPr>
            <a:r>
              <a:rPr lang="zh-TW" altLang="en-US" sz="1200" dirty="0"/>
              <a:t>自動駕駛汽車測試駕駛員資格</a:t>
            </a:r>
            <a:endParaRPr lang="en-US" altLang="zh-TW" sz="1200" dirty="0"/>
          </a:p>
          <a:p>
            <a:pPr marL="176213" indent="-176213">
              <a:spcBef>
                <a:spcPts val="200"/>
              </a:spcBef>
            </a:pPr>
            <a:r>
              <a:rPr lang="en-US" altLang="zh-TW" sz="1400" dirty="0"/>
              <a:t>§ 227.36. Autonomous Vehicle Test Driver Training Program</a:t>
            </a:r>
          </a:p>
          <a:p>
            <a:pPr marL="530226" lvl="1" indent="-176213">
              <a:spcBef>
                <a:spcPts val="200"/>
              </a:spcBef>
            </a:pPr>
            <a:r>
              <a:rPr lang="zh-TW" altLang="en-US" sz="1200" dirty="0"/>
              <a:t>自動駕駛測試人員培訓計劃</a:t>
            </a:r>
            <a:endParaRPr lang="en-US" altLang="zh-TW" sz="1200" dirty="0"/>
          </a:p>
          <a:p>
            <a:pPr marL="176213" indent="-176213">
              <a:spcBef>
                <a:spcPts val="200"/>
              </a:spcBef>
            </a:pPr>
            <a:r>
              <a:rPr lang="en-US" altLang="zh-TW" sz="1400" dirty="0"/>
              <a:t>§ 227.38. Manufacturer’s Permit to Test Autonomous Vehicles that do not Require a Driver</a:t>
            </a:r>
            <a:r>
              <a:rPr lang="zh-TW" altLang="en-US" sz="1400" dirty="0"/>
              <a:t> </a:t>
            </a:r>
            <a:endParaRPr lang="en-US" altLang="zh-TW" sz="1400" dirty="0"/>
          </a:p>
          <a:p>
            <a:pPr marL="530226" lvl="1" indent="-176213">
              <a:spcBef>
                <a:spcPts val="200"/>
              </a:spcBef>
            </a:pPr>
            <a:r>
              <a:rPr lang="zh-TW" altLang="en-US" sz="1200" dirty="0"/>
              <a:t>製造商允許測試毋需駕駛員自駕車</a:t>
            </a:r>
            <a:endParaRPr lang="en-US" altLang="zh-TW" sz="1200" dirty="0"/>
          </a:p>
          <a:p>
            <a:pPr marL="176213" indent="-176213">
              <a:spcBef>
                <a:spcPts val="200"/>
              </a:spcBef>
            </a:pPr>
            <a:r>
              <a:rPr lang="en-US" altLang="zh-TW" sz="1400" dirty="0"/>
              <a:t>§ 227.40. Refusal of Autonomous Vehicle Testing Permit or Testing Permit Renewal</a:t>
            </a:r>
            <a:r>
              <a:rPr lang="zh-TW" altLang="en-US" sz="1400" dirty="0"/>
              <a:t> </a:t>
            </a:r>
            <a:endParaRPr lang="en-US" altLang="zh-TW" sz="1400" dirty="0"/>
          </a:p>
          <a:p>
            <a:pPr marL="530226" lvl="1" indent="-176213">
              <a:spcBef>
                <a:spcPts val="200"/>
              </a:spcBef>
            </a:pPr>
            <a:r>
              <a:rPr lang="zh-TW" altLang="en-US" sz="1200" dirty="0"/>
              <a:t>拒絕自駕車測試許可或測試許可證明延續</a:t>
            </a:r>
            <a:endParaRPr lang="en-US" altLang="zh-TW" sz="1200" dirty="0"/>
          </a:p>
          <a:p>
            <a:pPr marL="176213" indent="-176213">
              <a:spcBef>
                <a:spcPts val="200"/>
              </a:spcBef>
            </a:pPr>
            <a:r>
              <a:rPr lang="en-US" altLang="zh-TW" sz="1400" dirty="0"/>
              <a:t>§ 227.42. Suspension or Revocation of Autonomous Vehicle Testing Permit</a:t>
            </a:r>
          </a:p>
          <a:p>
            <a:pPr marL="530226" lvl="1" indent="-176213">
              <a:spcBef>
                <a:spcPts val="200"/>
              </a:spcBef>
            </a:pPr>
            <a:r>
              <a:rPr lang="zh-TW" altLang="en-US" sz="1200" dirty="0"/>
              <a:t>暫停或撤銷自駕車檢測許可證</a:t>
            </a:r>
            <a:endParaRPr lang="en-US" altLang="zh-TW" sz="1200" dirty="0"/>
          </a:p>
          <a:p>
            <a:pPr marL="176213" indent="-176213">
              <a:spcBef>
                <a:spcPts val="200"/>
              </a:spcBef>
            </a:pPr>
            <a:r>
              <a:rPr lang="en-US" altLang="zh-TW" sz="1400" dirty="0"/>
              <a:t>§ 227.44. Demand for Hearing</a:t>
            </a:r>
            <a:r>
              <a:rPr lang="zh-TW" altLang="en-US" sz="1400" dirty="0"/>
              <a:t> </a:t>
            </a:r>
            <a:endParaRPr lang="en-US" altLang="zh-TW" sz="1400" dirty="0"/>
          </a:p>
          <a:p>
            <a:pPr marL="530226" lvl="1" indent="-176213">
              <a:spcBef>
                <a:spcPts val="200"/>
              </a:spcBef>
            </a:pPr>
            <a:r>
              <a:rPr lang="zh-TW" altLang="en-US" sz="1200" dirty="0"/>
              <a:t>公聽會需求</a:t>
            </a:r>
            <a:endParaRPr lang="en-US" altLang="zh-TW" sz="1200" dirty="0"/>
          </a:p>
          <a:p>
            <a:pPr marL="176213" indent="-176213">
              <a:spcBef>
                <a:spcPts val="200"/>
              </a:spcBef>
            </a:pPr>
            <a:r>
              <a:rPr lang="en-US" altLang="zh-TW" sz="1400" dirty="0"/>
              <a:t>§ 227.46. Reinstatement of Testing Permit</a:t>
            </a:r>
            <a:r>
              <a:rPr lang="zh-TW" altLang="en-US" sz="1400" dirty="0"/>
              <a:t> </a:t>
            </a:r>
            <a:endParaRPr lang="en-US" altLang="zh-TW" sz="1400" dirty="0"/>
          </a:p>
          <a:p>
            <a:pPr marL="530226" lvl="1" indent="-176213">
              <a:spcBef>
                <a:spcPts val="200"/>
              </a:spcBef>
            </a:pPr>
            <a:r>
              <a:rPr lang="zh-TW" altLang="en-US" sz="1200" dirty="0"/>
              <a:t>恢復測試許可證</a:t>
            </a:r>
            <a:endParaRPr lang="en-US" altLang="zh-TW" sz="1200" dirty="0"/>
          </a:p>
          <a:p>
            <a:pPr marL="176213" indent="-176213">
              <a:spcBef>
                <a:spcPts val="200"/>
              </a:spcBef>
            </a:pPr>
            <a:r>
              <a:rPr lang="en-US" altLang="zh-TW" sz="1400" dirty="0"/>
              <a:t>§ 227.48. Reporting Collisions</a:t>
            </a:r>
            <a:r>
              <a:rPr lang="zh-TW" altLang="en-US" sz="1400" dirty="0"/>
              <a:t> </a:t>
            </a:r>
            <a:endParaRPr lang="en-US" altLang="zh-TW" sz="1400" dirty="0"/>
          </a:p>
          <a:p>
            <a:pPr marL="530226" lvl="1" indent="-176213">
              <a:spcBef>
                <a:spcPts val="200"/>
              </a:spcBef>
            </a:pPr>
            <a:r>
              <a:rPr lang="zh-TW" altLang="en-US" sz="1200" dirty="0"/>
              <a:t>碰撞報告</a:t>
            </a:r>
            <a:endParaRPr lang="en-US" altLang="zh-TW" sz="1200" dirty="0"/>
          </a:p>
          <a:p>
            <a:pPr marL="176213" indent="-176213">
              <a:spcBef>
                <a:spcPts val="200"/>
              </a:spcBef>
            </a:pPr>
            <a:r>
              <a:rPr lang="en-US" altLang="zh-TW" sz="1400" dirty="0"/>
              <a:t>§ 227.50. Reporting Disengagement of Autonomous Mode</a:t>
            </a:r>
            <a:r>
              <a:rPr lang="zh-TW" altLang="en-US" sz="1400" dirty="0"/>
              <a:t> </a:t>
            </a:r>
            <a:endParaRPr lang="en-US" altLang="zh-TW" sz="1400" dirty="0"/>
          </a:p>
          <a:p>
            <a:pPr marL="530226" lvl="1" indent="-176213">
              <a:spcBef>
                <a:spcPts val="200"/>
              </a:spcBef>
            </a:pPr>
            <a:r>
              <a:rPr lang="zh-TW" altLang="en-US" sz="1200" dirty="0"/>
              <a:t>脫離自駕模式報告</a:t>
            </a:r>
            <a:endParaRPr lang="en-US" altLang="zh-TW" sz="1200" dirty="0"/>
          </a:p>
          <a:p>
            <a:pPr marL="176213" indent="-176213">
              <a:spcBef>
                <a:spcPts val="200"/>
              </a:spcBef>
            </a:pPr>
            <a:r>
              <a:rPr lang="en-US" altLang="zh-TW" sz="1400" dirty="0"/>
              <a:t>§ 227.52. Test Vehicle Registration and Certificates of Title</a:t>
            </a:r>
            <a:r>
              <a:rPr lang="zh-TW" altLang="en-US" sz="1400" dirty="0"/>
              <a:t> </a:t>
            </a:r>
            <a:endParaRPr lang="en-US" altLang="zh-TW" sz="1400" dirty="0"/>
          </a:p>
          <a:p>
            <a:pPr marL="530226" lvl="1" indent="-176213">
              <a:spcBef>
                <a:spcPts val="200"/>
              </a:spcBef>
            </a:pPr>
            <a:r>
              <a:rPr lang="zh-TW" altLang="en-US" sz="1200" dirty="0"/>
              <a:t>試驗車輛登記和所有權證明</a:t>
            </a:r>
            <a:endParaRPr lang="en-US" altLang="zh-TW" sz="1200" dirty="0"/>
          </a:p>
          <a:p>
            <a:pPr marL="176213" indent="-176213">
              <a:spcBef>
                <a:spcPts val="200"/>
              </a:spcBef>
            </a:pPr>
            <a:r>
              <a:rPr lang="en-US" altLang="zh-TW" sz="1400" dirty="0"/>
              <a:t>§ 227.54. Transfers of Interest or Title for an Autonomous Test Vehicle</a:t>
            </a:r>
            <a:r>
              <a:rPr lang="zh-TW" altLang="en-US" sz="1400" dirty="0"/>
              <a:t> </a:t>
            </a:r>
            <a:endParaRPr lang="en-US" altLang="zh-TW" sz="1400" dirty="0"/>
          </a:p>
          <a:p>
            <a:pPr marL="530226" lvl="1" indent="-176213">
              <a:spcBef>
                <a:spcPts val="200"/>
              </a:spcBef>
            </a:pPr>
            <a:r>
              <a:rPr lang="zh-TW" altLang="en-US" sz="1200" dirty="0"/>
              <a:t>自駕測試車輛利益稱號轉移</a:t>
            </a:r>
          </a:p>
        </p:txBody>
      </p:sp>
    </p:spTree>
    <p:extLst>
      <p:ext uri="{BB962C8B-B14F-4D97-AF65-F5344CB8AC3E}">
        <p14:creationId xmlns:p14="http://schemas.microsoft.com/office/powerpoint/2010/main" val="378017718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FC6CE-0887-48E9-BA19-EBAEF0817344}"/>
              </a:ext>
            </a:extLst>
          </p:cNvPr>
          <p:cNvSpPr>
            <a:spLocks noGrp="1"/>
          </p:cNvSpPr>
          <p:nvPr>
            <p:ph type="title"/>
          </p:nvPr>
        </p:nvSpPr>
        <p:spPr>
          <a:xfrm>
            <a:off x="-108520" y="59284"/>
            <a:ext cx="9505056" cy="633412"/>
          </a:xfrm>
        </p:spPr>
        <p:txBody>
          <a:bodyPr/>
          <a:lstStyle/>
          <a:p>
            <a:r>
              <a:rPr lang="zh-TW" altLang="en-US" dirty="0"/>
              <a:t>修改後條款內容</a:t>
            </a:r>
            <a:r>
              <a:rPr lang="en-US" altLang="zh-TW" dirty="0"/>
              <a:t>(</a:t>
            </a:r>
            <a:r>
              <a:rPr lang="zh-TW" altLang="en-US" dirty="0"/>
              <a:t>摘要</a:t>
            </a:r>
            <a:r>
              <a:rPr lang="en-US" altLang="zh-TW" dirty="0"/>
              <a:t>)1</a:t>
            </a:r>
            <a:br>
              <a:rPr lang="en-US" altLang="zh-TW" dirty="0"/>
            </a:br>
            <a:r>
              <a:rPr lang="en-US" altLang="zh-TW" sz="1500" dirty="0">
                <a:solidFill>
                  <a:schemeClr val="accent6"/>
                </a:solidFill>
              </a:rPr>
              <a:t>Modified Express, Terms Title 13, Division 1, Chapter 1, Article 3.8 – Deployment of Autonomous Vehicles</a:t>
            </a:r>
            <a:endParaRPr lang="zh-TW" altLang="en-US" dirty="0">
              <a:solidFill>
                <a:schemeClr val="accent6"/>
              </a:solidFill>
            </a:endParaRPr>
          </a:p>
        </p:txBody>
      </p:sp>
      <p:sp>
        <p:nvSpPr>
          <p:cNvPr id="3" name="內容版面配置區 2">
            <a:extLst>
              <a:ext uri="{FF2B5EF4-FFF2-40B4-BE49-F238E27FC236}">
                <a16:creationId xmlns:a16="http://schemas.microsoft.com/office/drawing/2014/main" id="{DC7125AD-CB2A-407F-B002-E7C9122F15E5}"/>
              </a:ext>
            </a:extLst>
          </p:cNvPr>
          <p:cNvSpPr>
            <a:spLocks noGrp="1"/>
          </p:cNvSpPr>
          <p:nvPr>
            <p:ph idx="1"/>
          </p:nvPr>
        </p:nvSpPr>
        <p:spPr>
          <a:xfrm>
            <a:off x="457200" y="1052736"/>
            <a:ext cx="8229600" cy="5256584"/>
          </a:xfrm>
        </p:spPr>
        <p:txBody>
          <a:bodyPr/>
          <a:lstStyle/>
          <a:p>
            <a:r>
              <a:rPr lang="en-US" altLang="zh-TW" sz="1400" dirty="0"/>
              <a:t>§228.00.</a:t>
            </a:r>
            <a:r>
              <a:rPr lang="zh-TW" altLang="en-US" sz="1400" dirty="0"/>
              <a:t>目的</a:t>
            </a:r>
            <a:endParaRPr lang="en-US" altLang="zh-TW" sz="1400" dirty="0"/>
          </a:p>
          <a:p>
            <a:pPr lvl="1"/>
            <a:r>
              <a:rPr lang="zh-TW" altLang="en-US" sz="1200" dirty="0"/>
              <a:t>加州公共道路上的自動駕駛車輛須符合聯邦機動車輛安全標準</a:t>
            </a:r>
          </a:p>
          <a:p>
            <a:pPr lvl="1"/>
            <a:r>
              <a:rPr lang="zh-TW" altLang="en-US" sz="1200" dirty="0"/>
              <a:t>除非根據法律規定，否則不得在加州的公路上部署自動駕駛車輛</a:t>
            </a:r>
          </a:p>
          <a:p>
            <a:r>
              <a:rPr lang="en-US" altLang="zh-TW" sz="1400" dirty="0"/>
              <a:t>§228.02. </a:t>
            </a:r>
            <a:r>
              <a:rPr lang="zh-TW" altLang="en-US" sz="1400" dirty="0"/>
              <a:t>定義</a:t>
            </a:r>
            <a:endParaRPr lang="en-US" altLang="zh-TW" sz="1400" dirty="0"/>
          </a:p>
          <a:p>
            <a:pPr lvl="1"/>
            <a:r>
              <a:rPr lang="zh-TW" altLang="en-US" sz="1200" dirty="0"/>
              <a:t>自動駕駛技術數據記錄器</a:t>
            </a:r>
            <a:r>
              <a:rPr lang="en-US" altLang="zh-TW" sz="1200" dirty="0"/>
              <a:t>( Autonomous technology data recorder)</a:t>
            </a:r>
            <a:r>
              <a:rPr lang="zh-TW" altLang="en-US" sz="1200" dirty="0"/>
              <a:t>是一種機制，除了法律要求之外，需單獨安裝在自動駕駛車輛中，用於記錄有關自駕車輛的技術相關資訊，包含</a:t>
            </a:r>
            <a:r>
              <a:rPr lang="zh-TW" altLang="en-US" sz="1200" dirty="0">
                <a:solidFill>
                  <a:srgbClr val="FF0000"/>
                </a:solidFill>
              </a:rPr>
              <a:t>在碰撞前的</a:t>
            </a:r>
            <a:r>
              <a:rPr lang="en-US" altLang="zh-TW" sz="1200" dirty="0">
                <a:solidFill>
                  <a:srgbClr val="FF0000"/>
                </a:solidFill>
              </a:rPr>
              <a:t>30</a:t>
            </a:r>
            <a:r>
              <a:rPr lang="zh-TW" altLang="en-US" sz="1200" dirty="0">
                <a:solidFill>
                  <a:srgbClr val="FF0000"/>
                </a:solidFill>
              </a:rPr>
              <a:t>秒鐘</a:t>
            </a:r>
            <a:r>
              <a:rPr lang="zh-TW" altLang="en-US" sz="1200" dirty="0"/>
              <a:t>感測裝置的狀態和操作的資訊</a:t>
            </a:r>
            <a:endParaRPr lang="zh-TW" altLang="en-US" sz="1200" dirty="0">
              <a:solidFill>
                <a:srgbClr val="FF0000"/>
              </a:solidFill>
            </a:endParaRPr>
          </a:p>
          <a:p>
            <a:pPr lvl="1"/>
            <a:r>
              <a:rPr lang="zh-TW" altLang="en-US" sz="1200" dirty="0"/>
              <a:t>自駕車輛係指配備有硬體和軟體技術組合的車輛，該技術能夠在沒有自然人主動控製或監控情況下，可執行動態駕駛任務，不包括裝有一個或多個系統來增強安全性或提供駕駛員輔助。但如果沒有主動的實質控製或人員監控，則無法駕駛或操作車輛。“自動駕駛汽車”符合</a:t>
            </a:r>
            <a:r>
              <a:rPr lang="en-US" altLang="zh-TW" sz="1200" dirty="0"/>
              <a:t>SAE</a:t>
            </a:r>
            <a:r>
              <a:rPr lang="zh-TW" altLang="en-US" sz="1200" dirty="0"/>
              <a:t>國際分類標準和與道路機動車駕駛自動化系統相關術語定義的第</a:t>
            </a:r>
            <a:r>
              <a:rPr lang="en-US" altLang="zh-TW" sz="1200" dirty="0"/>
              <a:t>3,4</a:t>
            </a:r>
            <a:r>
              <a:rPr lang="zh-TW" altLang="en-US" sz="1200" dirty="0"/>
              <a:t>或</a:t>
            </a:r>
            <a:r>
              <a:rPr lang="en-US" altLang="zh-TW" sz="1200" dirty="0"/>
              <a:t>5</a:t>
            </a:r>
            <a:r>
              <a:rPr lang="zh-TW" altLang="en-US" sz="1200" dirty="0"/>
              <a:t>級定義，標準</a:t>
            </a:r>
            <a:r>
              <a:rPr lang="en-US" altLang="zh-TW" sz="1200" dirty="0"/>
              <a:t>J3016</a:t>
            </a:r>
            <a:endParaRPr lang="zh-TW" altLang="en-US" sz="1200" dirty="0"/>
          </a:p>
          <a:p>
            <a:pPr lvl="1"/>
            <a:r>
              <a:rPr lang="zh-TW" altLang="en-US" sz="1200" dirty="0"/>
              <a:t>“部署”是指公共道路上的自動駕駛車輛，不是用於銷售、租賃、提供運輸服務或其他目的而在公共道路上測試</a:t>
            </a:r>
            <a:endParaRPr lang="en-US" altLang="zh-TW" sz="1200" dirty="0"/>
          </a:p>
          <a:p>
            <a:r>
              <a:rPr lang="en-US" altLang="zh-TW" sz="1400" dirty="0"/>
              <a:t>§228.04.</a:t>
            </a:r>
            <a:r>
              <a:rPr lang="zh-TW" altLang="en-US" sz="1400" dirty="0"/>
              <a:t>在公共道路上部署自動駕駛車許可證的</a:t>
            </a:r>
            <a:r>
              <a:rPr lang="zh-TW" altLang="en-US" sz="1400" dirty="0">
                <a:solidFill>
                  <a:srgbClr val="FF0000"/>
                </a:solidFill>
              </a:rPr>
              <a:t>財務要求</a:t>
            </a:r>
            <a:endParaRPr lang="en-US" altLang="zh-TW" sz="1400" dirty="0">
              <a:solidFill>
                <a:srgbClr val="FF0000"/>
              </a:solidFill>
            </a:endParaRPr>
          </a:p>
          <a:p>
            <a:pPr lvl="1"/>
            <a:r>
              <a:rPr lang="zh-TW" altLang="en-US" sz="1200" dirty="0"/>
              <a:t>製造商向監理部門提供證據，證明有能力對因自動車輛產生的碰撞或事故引起的人身傷害，死亡或財產損失的損害作出的判決或判決作出回應。</a:t>
            </a:r>
            <a:r>
              <a:rPr lang="zh-TW" altLang="en-US" sz="1200" dirty="0">
                <a:solidFill>
                  <a:srgbClr val="FF0000"/>
                </a:solidFill>
              </a:rPr>
              <a:t>製造商以保險，保證金或自我保險證明</a:t>
            </a:r>
          </a:p>
          <a:p>
            <a:pPr lvl="1"/>
            <a:r>
              <a:rPr lang="zh-TW" altLang="en-US" sz="1200" dirty="0"/>
              <a:t>如果製造商作為委託人未就人身傷害，死亡或財產損失的損害賠償作出任何最終判決，擔保人應承擔責任。因製造商的自動駕駛車輛發生碰撞，應提交給計劃保證金的部門</a:t>
            </a:r>
          </a:p>
          <a:p>
            <a:pPr lvl="1"/>
            <a:r>
              <a:rPr lang="zh-TW" altLang="en-US" sz="1200" dirty="0">
                <a:solidFill>
                  <a:srgbClr val="FF0000"/>
                </a:solidFill>
              </a:rPr>
              <a:t>自我保險</a:t>
            </a:r>
            <a:r>
              <a:rPr lang="zh-TW" altLang="en-US" sz="1200" dirty="0"/>
              <a:t>證明應符合規定央求，並應由自動駕駛汽車製造商部署計劃自我保險證書申請部門提交</a:t>
            </a:r>
          </a:p>
          <a:p>
            <a:pPr lvl="1"/>
            <a:r>
              <a:rPr lang="zh-TW" altLang="en-US" sz="1200" dirty="0"/>
              <a:t>應遵守本規則中關於暫停或撤銷許可或授權的</a:t>
            </a:r>
            <a:r>
              <a:rPr lang="zh-TW" altLang="en-US" sz="1200" dirty="0">
                <a:solidFill>
                  <a:srgbClr val="FF0000"/>
                </a:solidFill>
              </a:rPr>
              <a:t>聽證</a:t>
            </a:r>
            <a:r>
              <a:rPr lang="zh-TW" altLang="en-US" sz="1200" dirty="0"/>
              <a:t>要求</a:t>
            </a:r>
          </a:p>
          <a:p>
            <a:pPr lvl="1"/>
            <a:r>
              <a:rPr lang="zh-TW" altLang="en-US" sz="1200" dirty="0"/>
              <a:t>不排除任何車主必須能夠在任何時候以規定的金額顯示財務責任的證據</a:t>
            </a:r>
            <a:endParaRPr lang="en-US" altLang="zh-TW" sz="1200" dirty="0"/>
          </a:p>
        </p:txBody>
      </p:sp>
    </p:spTree>
    <p:extLst>
      <p:ext uri="{BB962C8B-B14F-4D97-AF65-F5344CB8AC3E}">
        <p14:creationId xmlns:p14="http://schemas.microsoft.com/office/powerpoint/2010/main" val="5191340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FC6CE-0887-48E9-BA19-EBAEF0817344}"/>
              </a:ext>
            </a:extLst>
          </p:cNvPr>
          <p:cNvSpPr>
            <a:spLocks noGrp="1"/>
          </p:cNvSpPr>
          <p:nvPr>
            <p:ph type="title"/>
          </p:nvPr>
        </p:nvSpPr>
        <p:spPr>
          <a:xfrm>
            <a:off x="-108520" y="59284"/>
            <a:ext cx="9505056" cy="633412"/>
          </a:xfrm>
        </p:spPr>
        <p:txBody>
          <a:bodyPr/>
          <a:lstStyle/>
          <a:p>
            <a:r>
              <a:rPr lang="zh-TW" altLang="en-US" dirty="0"/>
              <a:t>修改後條款內容</a:t>
            </a:r>
            <a:r>
              <a:rPr lang="en-US" altLang="zh-TW" dirty="0"/>
              <a:t>(</a:t>
            </a:r>
            <a:r>
              <a:rPr lang="zh-TW" altLang="en-US" dirty="0"/>
              <a:t>摘要</a:t>
            </a:r>
            <a:r>
              <a:rPr lang="en-US" altLang="zh-TW" dirty="0"/>
              <a:t>)2</a:t>
            </a:r>
            <a:br>
              <a:rPr lang="en-US" altLang="zh-TW" dirty="0"/>
            </a:br>
            <a:r>
              <a:rPr lang="en-US" altLang="zh-TW" sz="1500" dirty="0">
                <a:solidFill>
                  <a:schemeClr val="accent6"/>
                </a:solidFill>
              </a:rPr>
              <a:t>Modified Express, Terms Title 13, Division 1, Chapter 1, Article 3.8 – Deployment of Autonomous Vehicles</a:t>
            </a:r>
            <a:endParaRPr lang="zh-TW" altLang="en-US" dirty="0">
              <a:solidFill>
                <a:schemeClr val="accent6"/>
              </a:solidFill>
            </a:endParaRPr>
          </a:p>
        </p:txBody>
      </p:sp>
      <p:sp>
        <p:nvSpPr>
          <p:cNvPr id="3" name="內容版面配置區 2">
            <a:extLst>
              <a:ext uri="{FF2B5EF4-FFF2-40B4-BE49-F238E27FC236}">
                <a16:creationId xmlns:a16="http://schemas.microsoft.com/office/drawing/2014/main" id="{DC7125AD-CB2A-407F-B002-E7C9122F15E5}"/>
              </a:ext>
            </a:extLst>
          </p:cNvPr>
          <p:cNvSpPr>
            <a:spLocks noGrp="1"/>
          </p:cNvSpPr>
          <p:nvPr>
            <p:ph idx="1"/>
          </p:nvPr>
        </p:nvSpPr>
        <p:spPr>
          <a:xfrm>
            <a:off x="446855" y="908720"/>
            <a:ext cx="8229600" cy="5949280"/>
          </a:xfrm>
        </p:spPr>
        <p:txBody>
          <a:bodyPr/>
          <a:lstStyle/>
          <a:p>
            <a:r>
              <a:rPr lang="en-US" altLang="zh-TW" sz="1400" dirty="0"/>
              <a:t>§228.06.</a:t>
            </a:r>
            <a:r>
              <a:rPr lang="zh-TW" altLang="en-US" sz="1400" dirty="0"/>
              <a:t>申請公共道路上自動駕駛汽車測試部署許可證</a:t>
            </a:r>
            <a:endParaRPr lang="en-US" altLang="zh-TW" sz="1400" dirty="0">
              <a:solidFill>
                <a:srgbClr val="FF0000"/>
              </a:solidFill>
            </a:endParaRPr>
          </a:p>
          <a:p>
            <a:pPr lvl="1"/>
            <a:r>
              <a:rPr lang="zh-TW" altLang="en-US" sz="1200" dirty="0">
                <a:solidFill>
                  <a:srgbClr val="FF0000"/>
                </a:solidFill>
              </a:rPr>
              <a:t>在製造商提交申請並經過監管部門</a:t>
            </a:r>
            <a:r>
              <a:rPr lang="zh-TW" altLang="en-US" sz="1200" dirty="0"/>
              <a:t>批准部署自動駕駛車輛許可證之前，自動駕駛車輛不得部署在加州的任何公共道路上</a:t>
            </a:r>
            <a:endParaRPr lang="en-US" altLang="zh-TW" sz="1200" dirty="0"/>
          </a:p>
          <a:p>
            <a:pPr lvl="1"/>
            <a:r>
              <a:rPr lang="zh-TW" altLang="en-US" sz="1200" dirty="0"/>
              <a:t>製造商應識別任何常見或受限制的條件下，當車輛設計為自駕模式，若無法操作或不能可靠操作，或在其操作設計域外遇到問題時，可</a:t>
            </a:r>
            <a:r>
              <a:rPr lang="zh-TW" altLang="en-US" sz="1200" dirty="0">
                <a:solidFill>
                  <a:srgbClr val="FF0000"/>
                </a:solidFill>
              </a:rPr>
              <a:t>安全脫離</a:t>
            </a:r>
            <a:r>
              <a:rPr lang="zh-TW" altLang="en-US" sz="1200" dirty="0"/>
              <a:t>自駕模式的機制</a:t>
            </a:r>
          </a:p>
          <a:p>
            <a:pPr lvl="1"/>
            <a:r>
              <a:rPr lang="zh-TW" altLang="en-US" sz="1200" dirty="0"/>
              <a:t>製造商應說明車輛如何在其設計運行範圍外的反應。包括</a:t>
            </a:r>
            <a:r>
              <a:rPr lang="zh-TW" altLang="en-US" sz="1200" dirty="0">
                <a:solidFill>
                  <a:srgbClr val="FF0000"/>
                </a:solidFill>
              </a:rPr>
              <a:t>向駕駛員通知</a:t>
            </a:r>
            <a:r>
              <a:rPr lang="zh-TW" altLang="en-US" sz="1200" dirty="0"/>
              <a:t>和轉向控制，轉換為最小風險，將車輛從行駛車道安全移動，或允許車輛繼續操作直到到達預定位置或完全停止</a:t>
            </a:r>
            <a:endParaRPr lang="en-US" altLang="zh-TW" sz="1200" dirty="0"/>
          </a:p>
          <a:p>
            <a:pPr lvl="1"/>
            <a:r>
              <a:rPr lang="zh-TW" altLang="en-US" sz="1200" dirty="0"/>
              <a:t>製造商應提交</a:t>
            </a:r>
            <a:r>
              <a:rPr lang="en-US" altLang="zh-TW" sz="1200" dirty="0">
                <a:solidFill>
                  <a:srgbClr val="FF0000"/>
                </a:solidFill>
              </a:rPr>
              <a:t>3,275</a:t>
            </a:r>
            <a:r>
              <a:rPr lang="zh-TW" altLang="en-US" sz="1200" dirty="0">
                <a:solidFill>
                  <a:srgbClr val="FF0000"/>
                </a:solidFill>
              </a:rPr>
              <a:t>美元費用</a:t>
            </a:r>
            <a:r>
              <a:rPr lang="zh-TW" altLang="en-US" sz="1200" dirty="0"/>
              <a:t>以處理申請</a:t>
            </a:r>
          </a:p>
          <a:p>
            <a:pPr lvl="1"/>
            <a:r>
              <a:rPr lang="zh-TW" altLang="en-US" sz="1200" dirty="0"/>
              <a:t>製造商須根據規定，在申請中提供監管部門頒發的製造商</a:t>
            </a:r>
            <a:r>
              <a:rPr lang="zh-TW" altLang="en-US" sz="1200" dirty="0">
                <a:solidFill>
                  <a:srgbClr val="FF0000"/>
                </a:solidFill>
              </a:rPr>
              <a:t>許可證號碼</a:t>
            </a:r>
          </a:p>
          <a:p>
            <a:pPr lvl="1"/>
            <a:r>
              <a:rPr lang="zh-TW" altLang="en-US" sz="1200" dirty="0"/>
              <a:t>製造商應在申請中證明自動駕駛車輛配備有自動技術</a:t>
            </a:r>
            <a:r>
              <a:rPr lang="zh-TW" altLang="en-US" sz="1200" dirty="0">
                <a:solidFill>
                  <a:srgbClr val="FF0000"/>
                </a:solidFill>
              </a:rPr>
              <a:t>數據記錄器</a:t>
            </a:r>
            <a:r>
              <a:rPr lang="zh-TW" altLang="en-US" sz="1200" dirty="0"/>
              <a:t>，該數據記錄器在碰撞之前至少</a:t>
            </a:r>
            <a:r>
              <a:rPr lang="en-US" altLang="zh-TW" sz="1200" dirty="0"/>
              <a:t>30</a:t>
            </a:r>
            <a:r>
              <a:rPr lang="zh-TW" altLang="en-US" sz="1200" dirty="0"/>
              <a:t>秒捕獲並存儲所有車輛功能的感測器數據。 </a:t>
            </a:r>
            <a:r>
              <a:rPr lang="zh-TW" altLang="en-US" sz="1200" dirty="0">
                <a:solidFill>
                  <a:srgbClr val="FF0000"/>
                </a:solidFill>
              </a:rPr>
              <a:t>數據必須能易於被檢索</a:t>
            </a:r>
            <a:endParaRPr lang="en-US" altLang="zh-TW" sz="1200" dirty="0">
              <a:solidFill>
                <a:srgbClr val="FF0000"/>
              </a:solidFill>
            </a:endParaRPr>
          </a:p>
          <a:p>
            <a:pPr lvl="1"/>
            <a:r>
              <a:rPr lang="zh-TW" altLang="en-US" sz="1200" dirty="0"/>
              <a:t>製造商應證明自動駕駛車輛符合所有適用的聯邦機動車輛安全標準，或製造商應提供經國家公路交通安全管理局批准的豁免證明</a:t>
            </a:r>
            <a:endParaRPr lang="en-US" altLang="zh-TW" sz="1200" dirty="0"/>
          </a:p>
          <a:p>
            <a:pPr lvl="1"/>
            <a:r>
              <a:rPr lang="zh-TW" altLang="en-US" sz="1200" dirty="0"/>
              <a:t>製造商應證明自動化技術</a:t>
            </a:r>
            <a:r>
              <a:rPr lang="zh-TW" altLang="en-US" sz="1200" dirty="0">
                <a:solidFill>
                  <a:srgbClr val="FF0000"/>
                </a:solidFill>
              </a:rPr>
              <a:t>符合聯邦機動車輛安全標準</a:t>
            </a:r>
            <a:r>
              <a:rPr lang="zh-TW" altLang="en-US" sz="1200" dirty="0"/>
              <a:t>（如果有的話），車輛型號年份，並且自駕技術不會使聯邦機動車輛安全標準失效</a:t>
            </a:r>
            <a:endParaRPr lang="en-US" altLang="zh-TW" sz="1200" dirty="0"/>
          </a:p>
          <a:p>
            <a:pPr lvl="1"/>
            <a:r>
              <a:rPr lang="zh-TW" altLang="en-US" sz="1200" dirty="0"/>
              <a:t>製造商應證明自駕技術的設計是為了檢測和因應道路情況，符合加州車輛規範的所有規定及適用於車輛動態駕駛任務執行的當地法規， 必要時</a:t>
            </a:r>
            <a:r>
              <a:rPr lang="zh-TW" altLang="en-US" sz="1200" dirty="0">
                <a:solidFill>
                  <a:srgbClr val="FF0000"/>
                </a:solidFill>
              </a:rPr>
              <a:t>增強車輛乘客和</a:t>
            </a:r>
            <a:r>
              <a:rPr lang="en-US" altLang="zh-TW" sz="1200" dirty="0">
                <a:solidFill>
                  <a:srgbClr val="FF0000"/>
                </a:solidFill>
              </a:rPr>
              <a:t>/</a:t>
            </a:r>
            <a:r>
              <a:rPr lang="zh-TW" altLang="en-US" sz="1200" dirty="0">
                <a:solidFill>
                  <a:srgbClr val="FF0000"/>
                </a:solidFill>
              </a:rPr>
              <a:t>或其他道路使用者的安全</a:t>
            </a:r>
            <a:endParaRPr lang="en-US" altLang="zh-TW" sz="1200" dirty="0">
              <a:solidFill>
                <a:srgbClr val="FF0000"/>
              </a:solidFill>
            </a:endParaRPr>
          </a:p>
          <a:p>
            <a:pPr lvl="1"/>
            <a:r>
              <a:rPr lang="zh-TW" altLang="en-US" sz="1200" dirty="0"/>
              <a:t>製造商</a:t>
            </a:r>
            <a:r>
              <a:rPr lang="zh-TW" altLang="en-US" sz="1200" dirty="0">
                <a:solidFill>
                  <a:srgbClr val="FF0000"/>
                </a:solidFill>
              </a:rPr>
              <a:t>至少每年</a:t>
            </a:r>
            <a:r>
              <a:rPr lang="zh-TW" altLang="en-US" sz="1200" dirty="0"/>
              <a:t>或在加州車輛規則和適用於機動車輛運行的法規變更前，</a:t>
            </a:r>
            <a:r>
              <a:rPr lang="zh-TW" altLang="en-US" sz="1200" dirty="0">
                <a:solidFill>
                  <a:srgbClr val="FF0000"/>
                </a:solidFill>
              </a:rPr>
              <a:t>提供有關自駕技術的更新</a:t>
            </a:r>
            <a:r>
              <a:rPr lang="zh-TW" altLang="en-US" sz="1200" dirty="0"/>
              <a:t>。 確保自動駕駛汽車符合加州車輛規範的任何變更及適用於車輛運行設計領域中動態駕駛任務執行法規</a:t>
            </a:r>
            <a:endParaRPr lang="en-US" altLang="zh-TW" sz="1200" dirty="0"/>
          </a:p>
          <a:p>
            <a:pPr lvl="1"/>
            <a:r>
              <a:rPr lang="zh-TW" altLang="en-US" sz="1200" dirty="0"/>
              <a:t>製造商應根據環境變化，持續提供與自駕技術所使用或參考的位置和</a:t>
            </a:r>
            <a:r>
              <a:rPr lang="zh-TW" altLang="en-US" sz="1200" dirty="0">
                <a:solidFill>
                  <a:srgbClr val="FF0000"/>
                </a:solidFill>
              </a:rPr>
              <a:t>地理資訊系統</a:t>
            </a:r>
            <a:r>
              <a:rPr lang="zh-TW" altLang="en-US" sz="1200" dirty="0"/>
              <a:t>有關的更新，以便安全運行車輛，並由感測器捕獲相關信息</a:t>
            </a:r>
            <a:endParaRPr lang="en-US" altLang="zh-TW" sz="1200" dirty="0"/>
          </a:p>
          <a:p>
            <a:pPr lvl="1"/>
            <a:r>
              <a:rPr lang="zh-TW" altLang="en-US" sz="1200" dirty="0"/>
              <a:t>製造商應提供有關如何存取及更新方式的說明</a:t>
            </a:r>
            <a:endParaRPr lang="en-US" altLang="zh-TW" sz="1200" dirty="0"/>
          </a:p>
          <a:p>
            <a:pPr lvl="1"/>
            <a:r>
              <a:rPr lang="zh-TW" altLang="en-US" sz="1200" dirty="0"/>
              <a:t>自駕車輛符合當前產業標準的證明，以幫助防禦，檢測和</a:t>
            </a:r>
            <a:r>
              <a:rPr lang="zh-TW" altLang="en-US" sz="1200" dirty="0">
                <a:solidFill>
                  <a:srgbClr val="FF0000"/>
                </a:solidFill>
              </a:rPr>
              <a:t>因應網路攻擊</a:t>
            </a:r>
            <a:r>
              <a:rPr lang="zh-TW" altLang="en-US" sz="1200" dirty="0"/>
              <a:t>，未經授權入侵或虛假的控制命令</a:t>
            </a:r>
            <a:endParaRPr lang="en-US" altLang="zh-TW" sz="1200" dirty="0"/>
          </a:p>
          <a:p>
            <a:pPr lvl="1"/>
            <a:r>
              <a:rPr lang="zh-TW" altLang="en-US" sz="1200" dirty="0"/>
              <a:t>製造商進行測試和驗證方法的認證，並根據測試和驗證結果，確認車輛可安全地在加州公共道路上部署</a:t>
            </a:r>
            <a:endParaRPr lang="en-US" altLang="zh-TW" sz="1200" dirty="0"/>
          </a:p>
          <a:p>
            <a:pPr lvl="1"/>
            <a:r>
              <a:rPr lang="zh-TW" altLang="en-US" sz="1200" dirty="0"/>
              <a:t>對不需要駕駛員的車輛，製造商應證明該車輛符合以下條件</a:t>
            </a:r>
            <a:r>
              <a:rPr lang="en-US" altLang="zh-TW" sz="1200" dirty="0"/>
              <a:t>:</a:t>
            </a:r>
            <a:r>
              <a:rPr lang="zh-TW" altLang="en-US" sz="1200" dirty="0"/>
              <a:t> </a:t>
            </a:r>
            <a:r>
              <a:rPr lang="zh-TW" altLang="en-US" sz="1200" dirty="0">
                <a:solidFill>
                  <a:srgbClr val="FF0000"/>
                </a:solidFill>
              </a:rPr>
              <a:t>車輛與遠程操作員間的雙向通信網路</a:t>
            </a:r>
            <a:r>
              <a:rPr lang="zh-TW" altLang="en-US" sz="1200" dirty="0"/>
              <a:t>，以提供車輛位置和狀態的信息。如果車輛發生碰撞或事故，或需要向監管提供信息，須能顯示車輛代碼。未配備手動控制裝置以完成動態駕駛的車輛，如方向盤，制動踏板和油門須符合聯邦機動車輛安全標準</a:t>
            </a:r>
            <a:endParaRPr lang="en-US" altLang="zh-TW" sz="1200" dirty="0"/>
          </a:p>
        </p:txBody>
      </p:sp>
    </p:spTree>
    <p:extLst>
      <p:ext uri="{BB962C8B-B14F-4D97-AF65-F5344CB8AC3E}">
        <p14:creationId xmlns:p14="http://schemas.microsoft.com/office/powerpoint/2010/main" val="377508667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9CBEAC-4D41-434E-8FC3-46091C31CC19}"/>
              </a:ext>
            </a:extLst>
          </p:cNvPr>
          <p:cNvSpPr>
            <a:spLocks noGrp="1"/>
          </p:cNvSpPr>
          <p:nvPr>
            <p:ph type="title"/>
          </p:nvPr>
        </p:nvSpPr>
        <p:spPr>
          <a:xfrm>
            <a:off x="107504" y="44624"/>
            <a:ext cx="8928992" cy="633412"/>
          </a:xfrm>
        </p:spPr>
        <p:txBody>
          <a:bodyPr/>
          <a:lstStyle/>
          <a:p>
            <a:r>
              <a:rPr lang="zh-TW" altLang="en-US" dirty="0"/>
              <a:t>修改後條款內容</a:t>
            </a:r>
            <a:r>
              <a:rPr lang="en-US" altLang="zh-TW" dirty="0"/>
              <a:t>(</a:t>
            </a:r>
            <a:r>
              <a:rPr lang="zh-TW" altLang="en-US" dirty="0"/>
              <a:t>摘要</a:t>
            </a:r>
            <a:r>
              <a:rPr lang="en-US" altLang="zh-TW" dirty="0"/>
              <a:t>)3</a:t>
            </a:r>
            <a:br>
              <a:rPr lang="en-US" altLang="zh-TW" dirty="0"/>
            </a:br>
            <a:r>
              <a:rPr lang="en-US" altLang="zh-TW" sz="1500" dirty="0">
                <a:solidFill>
                  <a:schemeClr val="accent6"/>
                </a:solidFill>
              </a:rPr>
              <a:t>Modified Express, Terms Title 13, Division 1, Chapter 1, Article 3.8 – Deployment of Autonomous Vehicles</a:t>
            </a:r>
            <a:endParaRPr lang="zh-TW" altLang="en-US" sz="1500" dirty="0"/>
          </a:p>
        </p:txBody>
      </p:sp>
      <p:sp>
        <p:nvSpPr>
          <p:cNvPr id="3" name="內容版面配置區 2">
            <a:extLst>
              <a:ext uri="{FF2B5EF4-FFF2-40B4-BE49-F238E27FC236}">
                <a16:creationId xmlns:a16="http://schemas.microsoft.com/office/drawing/2014/main" id="{B8EDC7BB-3383-47FA-84CA-99D5D2C163AA}"/>
              </a:ext>
            </a:extLst>
          </p:cNvPr>
          <p:cNvSpPr>
            <a:spLocks noGrp="1"/>
          </p:cNvSpPr>
          <p:nvPr>
            <p:ph idx="1"/>
          </p:nvPr>
        </p:nvSpPr>
        <p:spPr>
          <a:xfrm>
            <a:off x="457200" y="908720"/>
            <a:ext cx="8229600" cy="5256584"/>
          </a:xfrm>
        </p:spPr>
        <p:txBody>
          <a:bodyPr/>
          <a:lstStyle/>
          <a:p>
            <a:r>
              <a:rPr lang="en-US" altLang="zh-TW" sz="1400" dirty="0"/>
              <a:t>§228.06.</a:t>
            </a:r>
            <a:r>
              <a:rPr lang="zh-TW" altLang="en-US" sz="1400" dirty="0"/>
              <a:t>申請公共道路上自動駕駛汽車測試部署許可證</a:t>
            </a:r>
            <a:endParaRPr lang="en-US" altLang="zh-TW" sz="1400" dirty="0"/>
          </a:p>
          <a:p>
            <a:pPr lvl="1"/>
            <a:r>
              <a:rPr lang="zh-TW" altLang="en-US" sz="1200" dirty="0"/>
              <a:t>製造商應隨申請一起提交下列內容</a:t>
            </a:r>
            <a:r>
              <a:rPr lang="en-US" altLang="zh-TW" sz="1200" dirty="0"/>
              <a:t>:</a:t>
            </a:r>
            <a:r>
              <a:rPr lang="zh-TW" altLang="en-US" sz="1200" dirty="0"/>
              <a:t> 出售或租賃給製造商以外的人及車輛，用戶教育計劃及資料，包括車輛操作設計及識別自駕車的所有限制。車主手冊提供：結合和脫離自駕技術的機制，車輛駕駛室內指示器以指示何時使用自主技術，運營商和製造商對自動駕駛車輛運行責任，解釋用戶在購買前及擁有車輛後如何接受教育</a:t>
            </a:r>
            <a:endParaRPr lang="en-US" altLang="zh-TW" sz="1200" dirty="0"/>
          </a:p>
          <a:p>
            <a:pPr lvl="1"/>
            <a:r>
              <a:rPr lang="zh-TW" altLang="en-US" sz="1200" dirty="0"/>
              <a:t>說明對</a:t>
            </a:r>
            <a:r>
              <a:rPr lang="en-US" altLang="zh-TW" sz="1200" dirty="0"/>
              <a:t>4</a:t>
            </a:r>
            <a:r>
              <a:rPr lang="zh-TW" altLang="en-US" sz="1200" dirty="0"/>
              <a:t>級或</a:t>
            </a:r>
            <a:r>
              <a:rPr lang="en-US" altLang="zh-TW" sz="1200" dirty="0"/>
              <a:t>5</a:t>
            </a:r>
            <a:r>
              <a:rPr lang="zh-TW" altLang="en-US" sz="1200" dirty="0"/>
              <a:t>級車輛的定義，或對</a:t>
            </a:r>
            <a:r>
              <a:rPr lang="en-US" altLang="zh-TW" sz="1200" dirty="0"/>
              <a:t>3</a:t>
            </a:r>
            <a:r>
              <a:rPr lang="zh-TW" altLang="en-US" sz="1200" dirty="0"/>
              <a:t>級車輛和駕駛員的定義，發生技術故障危及乘客或道路使用者安全時，在確實範圍內，將車輛與車道保持</a:t>
            </a:r>
            <a:r>
              <a:rPr lang="zh-TW" altLang="en-US" sz="1200" dirty="0">
                <a:solidFill>
                  <a:srgbClr val="FF0000"/>
                </a:solidFill>
              </a:rPr>
              <a:t>安全</a:t>
            </a:r>
            <a:r>
              <a:rPr lang="zh-TW" altLang="en-US" sz="1200" dirty="0"/>
              <a:t>距離；提出允許車輛繼續運行的系統，直到車輛到達完全停止位置</a:t>
            </a:r>
            <a:endParaRPr lang="en-US" altLang="zh-TW" sz="1200" dirty="0"/>
          </a:p>
          <a:p>
            <a:pPr lvl="1"/>
            <a:r>
              <a:rPr lang="zh-TW" altLang="en-US" sz="1200" dirty="0"/>
              <a:t>提供符合每項要求的內容證明。提供自駕</a:t>
            </a:r>
            <a:r>
              <a:rPr lang="zh-TW" altLang="en-US" sz="1200" dirty="0">
                <a:solidFill>
                  <a:srgbClr val="FF0000"/>
                </a:solidFill>
              </a:rPr>
              <a:t>技術測試摘要</a:t>
            </a:r>
            <a:r>
              <a:rPr lang="zh-TW" altLang="en-US" sz="1200" dirty="0"/>
              <a:t>。應描述車輛已經過測試的所有位置，並包括：自駕模式下在公共道路，試車道或其他私人道路上行駛的車輛試驗里程總數；用於驗證自駕車輛性能的測試方法；在公共道路上以自駕模式操作測試車輛而導致任何一人</a:t>
            </a:r>
            <a:r>
              <a:rPr lang="zh-TW" altLang="en-US" sz="1200" dirty="0">
                <a:solidFill>
                  <a:srgbClr val="FF0000"/>
                </a:solidFill>
              </a:rPr>
              <a:t>超過一千美元財產損失，或人身傷害或死亡的次數，及碰撞的原因與為糾正碰撞原因</a:t>
            </a:r>
            <a:r>
              <a:rPr lang="zh-TW" altLang="en-US" sz="1200" dirty="0"/>
              <a:t>所採取的措施</a:t>
            </a:r>
            <a:endParaRPr lang="en-US" altLang="zh-TW" sz="1200" dirty="0"/>
          </a:p>
          <a:p>
            <a:pPr lvl="1"/>
            <a:r>
              <a:rPr lang="zh-TW" altLang="en-US" sz="1200" dirty="0"/>
              <a:t>上述文件應清楚標明完成計劃或報告的一方。計劃或報告應包含</a:t>
            </a:r>
            <a:r>
              <a:rPr lang="zh-TW" altLang="en-US" sz="1200" dirty="0">
                <a:solidFill>
                  <a:srgbClr val="FF0000"/>
                </a:solidFill>
              </a:rPr>
              <a:t>至少兩頁摘要</a:t>
            </a:r>
            <a:r>
              <a:rPr lang="zh-TW" altLang="en-US" sz="1200" dirty="0"/>
              <a:t>。頁應按順序編號，並包含計劃或報告名稱，每份計劃或報告均應由當事人根據偽證處罰</a:t>
            </a:r>
            <a:r>
              <a:rPr lang="zh-TW" altLang="en-US" sz="1200" dirty="0">
                <a:solidFill>
                  <a:srgbClr val="FF0000"/>
                </a:solidFill>
              </a:rPr>
              <a:t>簽名</a:t>
            </a:r>
            <a:r>
              <a:rPr lang="zh-TW" altLang="en-US" sz="1200" dirty="0"/>
              <a:t>，以證明其內容的正確性</a:t>
            </a:r>
            <a:endParaRPr lang="en-US" altLang="zh-TW" sz="1200" dirty="0"/>
          </a:p>
          <a:p>
            <a:r>
              <a:rPr lang="en-US" altLang="zh-TW" sz="1400" dirty="0"/>
              <a:t>§228.08.</a:t>
            </a:r>
            <a:r>
              <a:rPr lang="zh-TW" altLang="en-US" sz="1400" dirty="0"/>
              <a:t>審查申請</a:t>
            </a:r>
            <a:endParaRPr lang="en-US" altLang="zh-TW" sz="1400" dirty="0"/>
          </a:p>
          <a:p>
            <a:pPr lvl="1"/>
            <a:r>
              <a:rPr lang="zh-TW" altLang="en-US" sz="1200" dirty="0"/>
              <a:t>監管部門在收到申請後</a:t>
            </a:r>
            <a:r>
              <a:rPr lang="en-US" altLang="zh-TW" sz="1200" dirty="0">
                <a:solidFill>
                  <a:srgbClr val="FF0000"/>
                </a:solidFill>
              </a:rPr>
              <a:t>30</a:t>
            </a:r>
            <a:r>
              <a:rPr lang="zh-TW" altLang="en-US" sz="1200" dirty="0">
                <a:solidFill>
                  <a:srgbClr val="FF0000"/>
                </a:solidFill>
              </a:rPr>
              <a:t>個工作日</a:t>
            </a:r>
            <a:r>
              <a:rPr lang="zh-TW" altLang="en-US" sz="1200" dirty="0"/>
              <a:t>內通知製造商該申請是否被確定為不完整。製造商可在最初提交申請之日起一年內提交完成申請所需的材料。須在申請完成後的</a:t>
            </a:r>
            <a:r>
              <a:rPr lang="en-US" altLang="zh-TW" sz="1200" dirty="0"/>
              <a:t>30</a:t>
            </a:r>
            <a:r>
              <a:rPr lang="zh-TW" altLang="en-US" sz="1200" dirty="0"/>
              <a:t>工作日內，向其申請的製造商發出更正通知。製造商可以在最初提交申請</a:t>
            </a:r>
            <a:r>
              <a:rPr lang="zh-TW" altLang="en-US" sz="1200" dirty="0">
                <a:solidFill>
                  <a:srgbClr val="FF0000"/>
                </a:solidFill>
              </a:rPr>
              <a:t>後一年內</a:t>
            </a:r>
            <a:r>
              <a:rPr lang="zh-TW" altLang="en-US" sz="1200" dirty="0"/>
              <a:t>重新提交申請</a:t>
            </a:r>
            <a:endParaRPr lang="en-US" altLang="zh-TW" sz="1200" dirty="0"/>
          </a:p>
          <a:p>
            <a:r>
              <a:rPr lang="en-US" altLang="zh-TW" sz="1400" dirty="0"/>
              <a:t>§228.10.</a:t>
            </a:r>
            <a:r>
              <a:rPr lang="zh-TW" altLang="en-US" sz="1400" dirty="0"/>
              <a:t>修改申請</a:t>
            </a:r>
            <a:endParaRPr lang="en-US" altLang="zh-TW" sz="1400" dirty="0"/>
          </a:p>
          <a:p>
            <a:pPr lvl="1"/>
            <a:r>
              <a:rPr lang="zh-TW" altLang="en-US" sz="1200" dirty="0"/>
              <a:t>申請所提供的聯繫方式或製造商名稱變更後</a:t>
            </a:r>
            <a:r>
              <a:rPr lang="en-US" altLang="zh-TW" sz="1200" dirty="0">
                <a:solidFill>
                  <a:srgbClr val="FF0000"/>
                </a:solidFill>
              </a:rPr>
              <a:t>10</a:t>
            </a:r>
            <a:r>
              <a:rPr lang="zh-TW" altLang="en-US" sz="1200" dirty="0">
                <a:solidFill>
                  <a:srgbClr val="FF0000"/>
                </a:solidFill>
              </a:rPr>
              <a:t>天內</a:t>
            </a:r>
            <a:r>
              <a:rPr lang="zh-TW" altLang="en-US" sz="1200" dirty="0"/>
              <a:t>，製造商應以書面形式通知。製造商應在實施以下變更之前提交公共部門申請：使車輛能夠在</a:t>
            </a:r>
            <a:r>
              <a:rPr lang="en-US" altLang="zh-TW" sz="1200" dirty="0"/>
              <a:t>SAE</a:t>
            </a:r>
            <a:r>
              <a:rPr lang="zh-TW" altLang="en-US" sz="1200" dirty="0"/>
              <a:t>水準上運行，該水準與批准許可證的水準不同。與批准許可證中的車道類型不同和</a:t>
            </a:r>
            <a:r>
              <a:rPr lang="en-US" altLang="zh-TW" sz="1200" dirty="0"/>
              <a:t>/</a:t>
            </a:r>
            <a:r>
              <a:rPr lang="zh-TW" altLang="en-US" sz="1200" dirty="0"/>
              <a:t>或在之外的道路上運行。比允許的車輛最高速度超過每小時</a:t>
            </a:r>
            <a:r>
              <a:rPr lang="en-US" altLang="zh-TW" sz="1200" dirty="0">
                <a:solidFill>
                  <a:srgbClr val="FF0000"/>
                </a:solidFill>
              </a:rPr>
              <a:t>15</a:t>
            </a:r>
            <a:r>
              <a:rPr lang="zh-TW" altLang="en-US" sz="1200" dirty="0">
                <a:solidFill>
                  <a:srgbClr val="FF0000"/>
                </a:solidFill>
              </a:rPr>
              <a:t>英里</a:t>
            </a:r>
            <a:r>
              <a:rPr lang="zh-TW" altLang="en-US" sz="1200" dirty="0"/>
              <a:t>。車輛在批准許以外的地區內運行。製造商不得使用未經申請獲得批准的車輛</a:t>
            </a:r>
          </a:p>
          <a:p>
            <a:r>
              <a:rPr lang="en-US" altLang="zh-TW" sz="1400" dirty="0"/>
              <a:t>§228.12.</a:t>
            </a:r>
            <a:r>
              <a:rPr lang="zh-TW" altLang="en-US" sz="1400" dirty="0"/>
              <a:t> 安全缺陷報告</a:t>
            </a:r>
            <a:endParaRPr lang="en-US" altLang="zh-TW" sz="1400" dirty="0"/>
          </a:p>
          <a:p>
            <a:pPr lvl="1"/>
            <a:r>
              <a:rPr lang="zh-TW" altLang="en-US" sz="1200" dirty="0"/>
              <a:t>識別其自駕技術中與安全相關會對安全產生不合理風險的製造商，應向該部門提交報告副本</a:t>
            </a:r>
            <a:r>
              <a:rPr lang="en-US" altLang="zh-TW" sz="1400" dirty="0"/>
              <a:t> </a:t>
            </a:r>
          </a:p>
          <a:p>
            <a:r>
              <a:rPr lang="en-US" altLang="zh-TW" sz="1400" dirty="0"/>
              <a:t>§228.14.</a:t>
            </a:r>
            <a:r>
              <a:rPr lang="zh-TW" altLang="en-US" sz="1400" dirty="0"/>
              <a:t>與許可證期限有關的條件</a:t>
            </a:r>
            <a:endParaRPr lang="en-US" altLang="zh-TW" sz="1400" dirty="0"/>
          </a:p>
          <a:p>
            <a:pPr lvl="1"/>
            <a:r>
              <a:rPr lang="zh-TW" altLang="en-US" sz="1200" dirty="0"/>
              <a:t>根據本條發布的在公共街道上自駕車輛的許可證，在該部門根據法規暫停或撤銷或由製造商交出前</a:t>
            </a:r>
            <a:endParaRPr lang="en-US" altLang="zh-TW" sz="1200" dirty="0"/>
          </a:p>
          <a:p>
            <a:endParaRPr lang="zh-TW" altLang="en-US" sz="1400" dirty="0"/>
          </a:p>
        </p:txBody>
      </p:sp>
    </p:spTree>
    <p:extLst>
      <p:ext uri="{BB962C8B-B14F-4D97-AF65-F5344CB8AC3E}">
        <p14:creationId xmlns:p14="http://schemas.microsoft.com/office/powerpoint/2010/main" val="40134143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7046913-2555-49E7-8972-FB8947FAB5B0}"/>
              </a:ext>
            </a:extLst>
          </p:cNvPr>
          <p:cNvSpPr>
            <a:spLocks noGrp="1"/>
          </p:cNvSpPr>
          <p:nvPr>
            <p:ph idx="1"/>
          </p:nvPr>
        </p:nvSpPr>
        <p:spPr>
          <a:xfrm>
            <a:off x="457200" y="980728"/>
            <a:ext cx="8363272" cy="5256584"/>
          </a:xfrm>
        </p:spPr>
        <p:txBody>
          <a:bodyPr/>
          <a:lstStyle/>
          <a:p>
            <a:pPr>
              <a:spcBef>
                <a:spcPts val="600"/>
              </a:spcBef>
            </a:pPr>
            <a:r>
              <a:rPr lang="en-US" altLang="zh-TW" sz="1400" dirty="0"/>
              <a:t>§228.16.</a:t>
            </a:r>
            <a:r>
              <a:rPr lang="zh-TW" altLang="en-US" sz="1400" dirty="0"/>
              <a:t>不接受申請部署之許可證</a:t>
            </a:r>
            <a:endParaRPr lang="en-US" altLang="zh-TW" sz="1400" dirty="0"/>
          </a:p>
          <a:p>
            <a:pPr lvl="1">
              <a:spcBef>
                <a:spcPts val="600"/>
              </a:spcBef>
            </a:pPr>
            <a:r>
              <a:rPr lang="zh-TW" altLang="en-US" sz="1200" dirty="0"/>
              <a:t>監管部門可拒絕廠商申請在公共街道上部署自動駕駛汽車的許可證：如果製造商違反任何規定。對於製造商或其代理人，僱員，承包商或指定人員的任何行為或不作為，確定該行為給公眾帶來安全風險。按照政府法規規定，提供書面通知，拒絕簽發在公共街道上部署自動駕駛汽車的許可證</a:t>
            </a:r>
            <a:endParaRPr lang="en-US" altLang="zh-TW" sz="1200" dirty="0"/>
          </a:p>
          <a:p>
            <a:pPr>
              <a:spcBef>
                <a:spcPts val="600"/>
              </a:spcBef>
            </a:pPr>
            <a:r>
              <a:rPr lang="en-US" altLang="zh-TW" sz="1400" dirty="0"/>
              <a:t>§228.18.</a:t>
            </a:r>
            <a:r>
              <a:rPr lang="zh-TW" altLang="en-US" sz="1400" dirty="0"/>
              <a:t>對拒絕許可證的聽證要求</a:t>
            </a:r>
            <a:endParaRPr lang="en-US" altLang="zh-TW" sz="1400" dirty="0"/>
          </a:p>
          <a:p>
            <a:pPr lvl="1">
              <a:spcBef>
                <a:spcPts val="600"/>
              </a:spcBef>
            </a:pPr>
            <a:r>
              <a:rPr lang="zh-TW" altLang="en-US" sz="1200" dirty="0"/>
              <a:t>製造商有權以書面形式提出要求。此類請求必須在拒絕通知發出後</a:t>
            </a:r>
            <a:r>
              <a:rPr lang="en-US" altLang="zh-TW" sz="1200" dirty="0"/>
              <a:t>60</a:t>
            </a:r>
            <a:r>
              <a:rPr lang="zh-TW" altLang="en-US" sz="1200" dirty="0"/>
              <a:t>天內送達監管部門。聆訊須由署長或委任人在指定的時間及地點進行。聽證會結束後聽證官代表部門作出調查結果及決定，並在</a:t>
            </a:r>
            <a:r>
              <a:rPr lang="en-US" altLang="zh-TW" sz="1200" dirty="0"/>
              <a:t>30</a:t>
            </a:r>
            <a:r>
              <a:rPr lang="zh-TW" altLang="en-US" sz="1200" dirty="0"/>
              <a:t>天內通知製造商。本節未涵蓋的聽證會事項，應受政府法規管轄</a:t>
            </a:r>
            <a:r>
              <a:rPr lang="en-US" altLang="zh-TW" sz="1400" dirty="0"/>
              <a:t> </a:t>
            </a:r>
          </a:p>
          <a:p>
            <a:pPr>
              <a:spcBef>
                <a:spcPts val="600"/>
              </a:spcBef>
            </a:pPr>
            <a:r>
              <a:rPr lang="en-US" altLang="zh-TW" sz="1400" dirty="0"/>
              <a:t>§228.20.</a:t>
            </a:r>
            <a:r>
              <a:rPr lang="zh-TW" altLang="en-US" sz="1400" dirty="0"/>
              <a:t>暫停或撤銷許可證</a:t>
            </a:r>
            <a:endParaRPr lang="en-US" altLang="zh-TW" sz="1400" dirty="0"/>
          </a:p>
          <a:p>
            <a:pPr lvl="1">
              <a:spcBef>
                <a:spcPts val="600"/>
              </a:spcBef>
            </a:pPr>
            <a:r>
              <a:rPr lang="zh-TW" altLang="en-US" sz="1200" dirty="0">
                <a:solidFill>
                  <a:srgbClr val="FF0000"/>
                </a:solidFill>
              </a:rPr>
              <a:t>以下任何原因，可暫停或撤銷在公共街道上部署自動駕駛汽車的許可證</a:t>
            </a:r>
            <a:r>
              <a:rPr lang="zh-TW" altLang="en-US" sz="1200" dirty="0"/>
              <a:t>：</a:t>
            </a:r>
            <a:r>
              <a:rPr lang="en-US" altLang="zh-TW" sz="1200" dirty="0"/>
              <a:t>1)</a:t>
            </a:r>
            <a:r>
              <a:rPr lang="zh-TW" altLang="en-US" sz="1200" dirty="0"/>
              <a:t>製造商未能按照所要求的金額維持財務責任。</a:t>
            </a:r>
            <a:r>
              <a:rPr lang="en-US" altLang="zh-TW" sz="1200" dirty="0"/>
              <a:t>2)</a:t>
            </a:r>
            <a:r>
              <a:rPr lang="zh-TW" altLang="en-US" sz="1200" dirty="0"/>
              <a:t>製造商在許可證申請中提交了錯誤或誤導性信息。</a:t>
            </a:r>
            <a:r>
              <a:rPr lang="en-US" altLang="zh-TW" sz="1200" dirty="0"/>
              <a:t>3)</a:t>
            </a:r>
            <a:r>
              <a:rPr lang="zh-TW" altLang="en-US" sz="1200" dirty="0"/>
              <a:t>製造商未在變更之日起</a:t>
            </a:r>
            <a:r>
              <a:rPr lang="en-US" altLang="zh-TW" sz="1200" dirty="0"/>
              <a:t>10</a:t>
            </a:r>
            <a:r>
              <a:rPr lang="zh-TW" altLang="en-US" sz="1200" dirty="0"/>
              <a:t>天內向部門提出報告。</a:t>
            </a:r>
            <a:r>
              <a:rPr lang="en-US" altLang="zh-TW" sz="1200" dirty="0"/>
              <a:t>4)</a:t>
            </a:r>
            <a:r>
              <a:rPr lang="zh-TW" altLang="en-US" sz="1200" dirty="0"/>
              <a:t>製造商未遵守關於自動駕駛車輛部署規定。</a:t>
            </a:r>
            <a:r>
              <a:rPr lang="en-US" altLang="zh-TW" sz="1200" dirty="0"/>
              <a:t>5)</a:t>
            </a:r>
            <a:r>
              <a:rPr lang="zh-TW" altLang="en-US" sz="1200" dirty="0"/>
              <a:t>製造商部署具自動駕駛車輛功能的車輛未在許可證申請中披露。</a:t>
            </a:r>
            <a:r>
              <a:rPr lang="en-US" altLang="zh-TW" sz="1200" dirty="0"/>
              <a:t>6)</a:t>
            </a:r>
            <a:r>
              <a:rPr lang="zh-TW" altLang="en-US" sz="1200" dirty="0"/>
              <a:t>製造商歪曲安全有關的任何信息。</a:t>
            </a:r>
            <a:r>
              <a:rPr lang="en-US" altLang="zh-TW" sz="1200" dirty="0"/>
              <a:t>7)</a:t>
            </a:r>
            <a:r>
              <a:rPr lang="zh-TW" altLang="en-US" sz="1200" dirty="0"/>
              <a:t>國家公路交通安全管理局確定製造商車輛的技術使聯邦政府所需的機動車輛安全系統失效。</a:t>
            </a:r>
            <a:r>
              <a:rPr lang="en-US" altLang="zh-TW" sz="1200" dirty="0"/>
              <a:t>8)</a:t>
            </a:r>
            <a:r>
              <a:rPr lang="zh-TW" altLang="en-US" sz="1200" dirty="0"/>
              <a:t>受到國家公路交通安全管理局的召回。</a:t>
            </a:r>
            <a:r>
              <a:rPr lang="en-US" altLang="zh-TW" sz="1200" dirty="0"/>
              <a:t>9)</a:t>
            </a:r>
            <a:r>
              <a:rPr lang="zh-TW" altLang="en-US" sz="1200" dirty="0"/>
              <a:t>監管部門確定製造商的車輛對公眾的操作不安全。</a:t>
            </a:r>
            <a:r>
              <a:rPr lang="en-US" altLang="zh-TW" sz="1200" dirty="0"/>
              <a:t>10)</a:t>
            </a:r>
            <a:r>
              <a:rPr lang="zh-TW" altLang="en-US" sz="1200" dirty="0"/>
              <a:t>部門暫停或撤銷在公共街道上部署自動駕駛汽車的許可證後，製造商應停止所有進一步部署，直到監管部門核准該製造商為止。</a:t>
            </a:r>
            <a:r>
              <a:rPr lang="en-US" altLang="zh-TW" sz="1200" dirty="0"/>
              <a:t>11)</a:t>
            </a:r>
            <a:r>
              <a:rPr lang="zh-TW" altLang="en-US" sz="1200" dirty="0"/>
              <a:t>暫停或撤銷許可證時，製造商應通知其所有車主，該部門暫停或撤銷原因</a:t>
            </a:r>
            <a:endParaRPr lang="en-US" altLang="zh-TW" sz="1200" dirty="0"/>
          </a:p>
          <a:p>
            <a:pPr>
              <a:spcBef>
                <a:spcPts val="600"/>
              </a:spcBef>
            </a:pPr>
            <a:r>
              <a:rPr lang="en-US" altLang="zh-TW" sz="1400" dirty="0"/>
              <a:t>§228.22.</a:t>
            </a:r>
            <a:r>
              <a:rPr lang="zh-TW" altLang="en-US" sz="1400" dirty="0"/>
              <a:t>暫停或撤銷許可證的行政程序</a:t>
            </a:r>
            <a:endParaRPr lang="en-US" altLang="zh-TW" sz="1400" dirty="0"/>
          </a:p>
          <a:p>
            <a:pPr lvl="1">
              <a:spcBef>
                <a:spcPts val="600"/>
              </a:spcBef>
            </a:pPr>
            <a:r>
              <a:rPr lang="zh-TW" altLang="en-US" sz="1200" dirty="0"/>
              <a:t>已收到暫停或撤銷命令的製造商可以書面形式要求聽取規定事項。聽證會由高級職員指定的聽證官進行。製造商應在收到暫停或撤銷命令的</a:t>
            </a:r>
            <a:r>
              <a:rPr lang="zh-TW" altLang="en-US" sz="1200" dirty="0">
                <a:solidFill>
                  <a:srgbClr val="FF0000"/>
                </a:solidFill>
              </a:rPr>
              <a:t>十日內提出聽證請求</a:t>
            </a:r>
            <a:r>
              <a:rPr lang="zh-TW" altLang="en-US" sz="1200" dirty="0"/>
              <a:t>。聽證會應指定的時間和地點舉行。監管部門應在暫停或撤銷命令生效日期之前舉行聽證會。聽證會結束後，聽證官應作出調查結果並代表該部門作出裁定，並應通知製造商，該決定應按照暫停或撤銷的順序生效。如果在暫停或撤銷生效日期之前沒有舉行聽證會並作出決定，則該部門應在該決定之前保留該命令的生效日期。如果暫停或撤銷立即按照規定生效，</a:t>
            </a:r>
            <a:r>
              <a:rPr lang="zh-TW" altLang="en-US" sz="1200" dirty="0">
                <a:solidFill>
                  <a:srgbClr val="FF0000"/>
                </a:solidFill>
              </a:rPr>
              <a:t>製造商可在收到暫停或撤銷令的</a:t>
            </a:r>
            <a:r>
              <a:rPr lang="en-US" altLang="zh-TW" sz="1200" dirty="0">
                <a:solidFill>
                  <a:srgbClr val="FF0000"/>
                </a:solidFill>
              </a:rPr>
              <a:t>5</a:t>
            </a:r>
            <a:r>
              <a:rPr lang="zh-TW" altLang="en-US" sz="1200" dirty="0">
                <a:solidFill>
                  <a:srgbClr val="FF0000"/>
                </a:solidFill>
              </a:rPr>
              <a:t>天內要求舉行聽證會</a:t>
            </a:r>
            <a:r>
              <a:rPr lang="zh-TW" altLang="en-US" sz="1200" dirty="0"/>
              <a:t>。在提交書面聽證請求後，</a:t>
            </a:r>
            <a:r>
              <a:rPr lang="zh-TW" altLang="en-US" sz="1200" dirty="0">
                <a:solidFill>
                  <a:srgbClr val="FF0000"/>
                </a:solidFill>
              </a:rPr>
              <a:t>應提供不超過</a:t>
            </a:r>
            <a:r>
              <a:rPr lang="en-US" altLang="zh-TW" sz="1200" dirty="0">
                <a:solidFill>
                  <a:srgbClr val="FF0000"/>
                </a:solidFill>
              </a:rPr>
              <a:t>21</a:t>
            </a:r>
            <a:r>
              <a:rPr lang="zh-TW" altLang="en-US" sz="1200" dirty="0">
                <a:solidFill>
                  <a:srgbClr val="FF0000"/>
                </a:solidFill>
              </a:rPr>
              <a:t>天的聽證會</a:t>
            </a:r>
            <a:r>
              <a:rPr lang="zh-TW" altLang="en-US" sz="1200" dirty="0"/>
              <a:t>。在聽證會上製造商應說明為何不應繼續暫停。聽證會結束後監管部門可以終止暫停或繼續暫停生效。聽證會後監管部門可以維持撤銷或確定暫停許可證。適用情況下應受政府法規管轄</a:t>
            </a:r>
          </a:p>
        </p:txBody>
      </p:sp>
      <p:sp>
        <p:nvSpPr>
          <p:cNvPr id="4" name="標題 1">
            <a:extLst>
              <a:ext uri="{FF2B5EF4-FFF2-40B4-BE49-F238E27FC236}">
                <a16:creationId xmlns:a16="http://schemas.microsoft.com/office/drawing/2014/main" id="{64F3F9DA-870D-4723-BE3B-2710D19928D0}"/>
              </a:ext>
            </a:extLst>
          </p:cNvPr>
          <p:cNvSpPr>
            <a:spLocks noGrp="1"/>
          </p:cNvSpPr>
          <p:nvPr>
            <p:ph type="title"/>
          </p:nvPr>
        </p:nvSpPr>
        <p:spPr>
          <a:xfrm>
            <a:off x="107504" y="44624"/>
            <a:ext cx="8928992" cy="633412"/>
          </a:xfrm>
        </p:spPr>
        <p:txBody>
          <a:bodyPr/>
          <a:lstStyle/>
          <a:p>
            <a:r>
              <a:rPr lang="zh-TW" altLang="en-US" dirty="0"/>
              <a:t>修改後條款內容</a:t>
            </a:r>
            <a:r>
              <a:rPr lang="en-US" altLang="zh-TW" dirty="0"/>
              <a:t>(</a:t>
            </a:r>
            <a:r>
              <a:rPr lang="zh-TW" altLang="en-US" dirty="0"/>
              <a:t>摘要</a:t>
            </a:r>
            <a:r>
              <a:rPr lang="en-US" altLang="zh-TW" dirty="0"/>
              <a:t>)4</a:t>
            </a:r>
            <a:br>
              <a:rPr lang="en-US" altLang="zh-TW" dirty="0"/>
            </a:br>
            <a:r>
              <a:rPr lang="en-US" altLang="zh-TW" sz="1500" dirty="0">
                <a:solidFill>
                  <a:schemeClr val="accent6"/>
                </a:solidFill>
              </a:rPr>
              <a:t>Modified Express, Terms Title 13, Division 1, Chapter 1, Article 3.8 – Deployment of Autonomous Vehicles</a:t>
            </a:r>
            <a:endParaRPr lang="zh-TW" altLang="en-US" sz="1500" dirty="0"/>
          </a:p>
        </p:txBody>
      </p:sp>
    </p:spTree>
    <p:extLst>
      <p:ext uri="{BB962C8B-B14F-4D97-AF65-F5344CB8AC3E}">
        <p14:creationId xmlns:p14="http://schemas.microsoft.com/office/powerpoint/2010/main" val="40987740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11EB11-4FC0-4146-9662-089FBC456DF7}"/>
              </a:ext>
            </a:extLst>
          </p:cNvPr>
          <p:cNvSpPr>
            <a:spLocks noGrp="1"/>
          </p:cNvSpPr>
          <p:nvPr>
            <p:ph type="title"/>
          </p:nvPr>
        </p:nvSpPr>
        <p:spPr/>
        <p:txBody>
          <a:bodyPr/>
          <a:lstStyle/>
          <a:p>
            <a:r>
              <a:rPr lang="en-US" altLang="zh-TW" dirty="0"/>
              <a:t>SAE</a:t>
            </a:r>
            <a:r>
              <a:rPr lang="zh-TW" altLang="en-US" dirty="0"/>
              <a:t> </a:t>
            </a:r>
            <a:r>
              <a:rPr lang="en-US" altLang="zh-TW" dirty="0"/>
              <a:t>J3016</a:t>
            </a:r>
            <a:r>
              <a:rPr lang="zh-TW" altLang="en-US" dirty="0"/>
              <a:t> 自動駕駛階段</a:t>
            </a:r>
          </a:p>
        </p:txBody>
      </p:sp>
      <p:pic>
        <p:nvPicPr>
          <p:cNvPr id="5" name="圖片 4">
            <a:extLst>
              <a:ext uri="{FF2B5EF4-FFF2-40B4-BE49-F238E27FC236}">
                <a16:creationId xmlns:a16="http://schemas.microsoft.com/office/drawing/2014/main" id="{EA3F8720-378C-466D-9468-0D19B0A0A938}"/>
              </a:ext>
            </a:extLst>
          </p:cNvPr>
          <p:cNvPicPr>
            <a:picLocks noChangeAspect="1"/>
          </p:cNvPicPr>
          <p:nvPr/>
        </p:nvPicPr>
        <p:blipFill>
          <a:blip r:embed="rId2"/>
          <a:stretch>
            <a:fillRect/>
          </a:stretch>
        </p:blipFill>
        <p:spPr>
          <a:xfrm>
            <a:off x="35243" y="99392"/>
            <a:ext cx="800100" cy="523875"/>
          </a:xfrm>
          <a:prstGeom prst="rect">
            <a:avLst/>
          </a:prstGeom>
        </p:spPr>
      </p:pic>
      <p:grpSp>
        <p:nvGrpSpPr>
          <p:cNvPr id="3" name="群組 2">
            <a:extLst>
              <a:ext uri="{FF2B5EF4-FFF2-40B4-BE49-F238E27FC236}">
                <a16:creationId xmlns:a16="http://schemas.microsoft.com/office/drawing/2014/main" id="{3EA31A4B-803F-4479-B432-FBDD9E27A993}"/>
              </a:ext>
            </a:extLst>
          </p:cNvPr>
          <p:cNvGrpSpPr/>
          <p:nvPr/>
        </p:nvGrpSpPr>
        <p:grpSpPr>
          <a:xfrm>
            <a:off x="91946" y="840130"/>
            <a:ext cx="8872542" cy="5542554"/>
            <a:chOff x="22488" y="766653"/>
            <a:chExt cx="8872542" cy="5542554"/>
          </a:xfrm>
        </p:grpSpPr>
        <p:grpSp>
          <p:nvGrpSpPr>
            <p:cNvPr id="31" name="群組 30">
              <a:extLst>
                <a:ext uri="{FF2B5EF4-FFF2-40B4-BE49-F238E27FC236}">
                  <a16:creationId xmlns:a16="http://schemas.microsoft.com/office/drawing/2014/main" id="{4892220A-E666-43C3-8912-B94B5AB7B75D}"/>
                </a:ext>
              </a:extLst>
            </p:cNvPr>
            <p:cNvGrpSpPr/>
            <p:nvPr/>
          </p:nvGrpSpPr>
          <p:grpSpPr>
            <a:xfrm>
              <a:off x="22488" y="766653"/>
              <a:ext cx="8872542" cy="5542554"/>
              <a:chOff x="26147" y="904685"/>
              <a:chExt cx="8872542" cy="5542554"/>
            </a:xfrm>
          </p:grpSpPr>
          <p:sp>
            <p:nvSpPr>
              <p:cNvPr id="4" name="矩形 3">
                <a:extLst>
                  <a:ext uri="{FF2B5EF4-FFF2-40B4-BE49-F238E27FC236}">
                    <a16:creationId xmlns:a16="http://schemas.microsoft.com/office/drawing/2014/main" id="{433DDCFB-5EE3-4A45-860B-A00D0F75774F}"/>
                  </a:ext>
                </a:extLst>
              </p:cNvPr>
              <p:cNvSpPr/>
              <p:nvPr/>
            </p:nvSpPr>
            <p:spPr>
              <a:xfrm>
                <a:off x="5940152" y="3366053"/>
                <a:ext cx="1899232" cy="307777"/>
              </a:xfrm>
              <a:prstGeom prst="rect">
                <a:avLst/>
              </a:prstGeom>
            </p:spPr>
            <p:txBody>
              <a:bodyPr wrap="square">
                <a:spAutoFit/>
              </a:bodyPr>
              <a:lstStyle/>
              <a:p>
                <a:r>
                  <a:rPr lang="zh-TW" altLang="en-US" sz="1400" dirty="0">
                    <a:solidFill>
                      <a:srgbClr val="C00000"/>
                    </a:solidFill>
                    <a:latin typeface="微軟正黑體" panose="020B0604030504040204" pitchFamily="34" charset="-120"/>
                    <a:ea typeface="微軟正黑體" panose="020B0604030504040204" pitchFamily="34" charset="-120"/>
                  </a:rPr>
                  <a:t>屬於自動駕駛功能</a:t>
                </a:r>
              </a:p>
            </p:txBody>
          </p:sp>
          <p:pic>
            <p:nvPicPr>
              <p:cNvPr id="6" name="圖片 5">
                <a:extLst>
                  <a:ext uri="{FF2B5EF4-FFF2-40B4-BE49-F238E27FC236}">
                    <a16:creationId xmlns:a16="http://schemas.microsoft.com/office/drawing/2014/main" id="{DCC9D337-9803-4828-90B1-4BA090275B52}"/>
                  </a:ext>
                </a:extLst>
              </p:cNvPr>
              <p:cNvPicPr>
                <a:picLocks noChangeAspect="1"/>
              </p:cNvPicPr>
              <p:nvPr/>
            </p:nvPicPr>
            <p:blipFill>
              <a:blip r:embed="rId3"/>
              <a:stretch>
                <a:fillRect/>
              </a:stretch>
            </p:blipFill>
            <p:spPr>
              <a:xfrm>
                <a:off x="1115616" y="904685"/>
                <a:ext cx="7783073" cy="764191"/>
              </a:xfrm>
              <a:prstGeom prst="rect">
                <a:avLst/>
              </a:prstGeom>
            </p:spPr>
          </p:pic>
          <p:sp>
            <p:nvSpPr>
              <p:cNvPr id="7" name="矩形 6">
                <a:extLst>
                  <a:ext uri="{FF2B5EF4-FFF2-40B4-BE49-F238E27FC236}">
                    <a16:creationId xmlns:a16="http://schemas.microsoft.com/office/drawing/2014/main" id="{226CF69F-0733-467F-8295-90EE313F9B0E}"/>
                  </a:ext>
                </a:extLst>
              </p:cNvPr>
              <p:cNvSpPr/>
              <p:nvPr/>
            </p:nvSpPr>
            <p:spPr bwMode="auto">
              <a:xfrm>
                <a:off x="1135460" y="1825100"/>
                <a:ext cx="3796580" cy="696876"/>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無論何時使用這些駕駛支援功能都是由您在駕駛</a:t>
                </a:r>
                <a:r>
                  <a:rPr lang="en-US" altLang="zh-TW" sz="1400" dirty="0">
                    <a:latin typeface="+mj-ea"/>
                    <a:ea typeface="+mj-ea"/>
                  </a:rPr>
                  <a:t>-</a:t>
                </a:r>
                <a:r>
                  <a:rPr lang="zh-TW" altLang="en-US" sz="1400" dirty="0">
                    <a:latin typeface="+mj-ea"/>
                    <a:ea typeface="+mj-ea"/>
                  </a:rPr>
                  <a:t>即使您的腳離開踏板且您沒有轉向</a:t>
                </a:r>
              </a:p>
            </p:txBody>
          </p:sp>
          <p:sp>
            <p:nvSpPr>
              <p:cNvPr id="8" name="矩形 7">
                <a:extLst>
                  <a:ext uri="{FF2B5EF4-FFF2-40B4-BE49-F238E27FC236}">
                    <a16:creationId xmlns:a16="http://schemas.microsoft.com/office/drawing/2014/main" id="{27D612F9-A2A5-4245-AE7E-DD3A44E1D3C1}"/>
                  </a:ext>
                </a:extLst>
              </p:cNvPr>
              <p:cNvSpPr/>
              <p:nvPr/>
            </p:nvSpPr>
            <p:spPr>
              <a:xfrm>
                <a:off x="67494" y="2056904"/>
                <a:ext cx="996355" cy="738664"/>
              </a:xfrm>
              <a:prstGeom prst="rect">
                <a:avLst/>
              </a:prstGeom>
            </p:spPr>
            <p:txBody>
              <a:bodyPr wrap="square">
                <a:spAutoFit/>
              </a:bodyPr>
              <a:lstStyle/>
              <a:p>
                <a:r>
                  <a:rPr lang="zh-TW" altLang="en-US" sz="1400" dirty="0">
                    <a:latin typeface="微軟正黑體" panose="020B0604030504040204" pitchFamily="34" charset="-120"/>
                    <a:ea typeface="微軟正黑體" panose="020B0604030504040204" pitchFamily="34" charset="-120"/>
                  </a:rPr>
                  <a:t>駕駛座位上的人須要做什麼</a:t>
                </a:r>
              </a:p>
            </p:txBody>
          </p:sp>
          <p:sp>
            <p:nvSpPr>
              <p:cNvPr id="10" name="矩形 9">
                <a:extLst>
                  <a:ext uri="{FF2B5EF4-FFF2-40B4-BE49-F238E27FC236}">
                    <a16:creationId xmlns:a16="http://schemas.microsoft.com/office/drawing/2014/main" id="{1BD40358-52F9-4C84-84A4-DDA12E9B2E6B}"/>
                  </a:ext>
                </a:extLst>
              </p:cNvPr>
              <p:cNvSpPr/>
              <p:nvPr/>
            </p:nvSpPr>
            <p:spPr bwMode="auto">
              <a:xfrm>
                <a:off x="1133947" y="2563872"/>
                <a:ext cx="3796580" cy="696876"/>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你必須持續監控相關駕駛支援功能</a:t>
                </a:r>
                <a:r>
                  <a:rPr lang="en-US" altLang="zh-TW" sz="1400" dirty="0">
                    <a:latin typeface="+mj-ea"/>
                    <a:ea typeface="+mj-ea"/>
                  </a:rPr>
                  <a:t>; </a:t>
                </a:r>
                <a:r>
                  <a:rPr lang="zh-TW" altLang="en-US" sz="1400" dirty="0">
                    <a:latin typeface="+mj-ea"/>
                    <a:ea typeface="+mj-ea"/>
                  </a:rPr>
                  <a:t>須根據需求進行轉向、剎車或加速，以維持安全</a:t>
                </a:r>
              </a:p>
            </p:txBody>
          </p:sp>
          <p:sp>
            <p:nvSpPr>
              <p:cNvPr id="12" name="矩形 11">
                <a:extLst>
                  <a:ext uri="{FF2B5EF4-FFF2-40B4-BE49-F238E27FC236}">
                    <a16:creationId xmlns:a16="http://schemas.microsoft.com/office/drawing/2014/main" id="{B18C05F1-5EE8-43D2-8C2E-B87498AEF5F8}"/>
                  </a:ext>
                </a:extLst>
              </p:cNvPr>
              <p:cNvSpPr/>
              <p:nvPr/>
            </p:nvSpPr>
            <p:spPr bwMode="auto">
              <a:xfrm>
                <a:off x="5081571" y="1826028"/>
                <a:ext cx="3796580" cy="695077"/>
              </a:xfrm>
              <a:prstGeom prst="rect">
                <a:avLst/>
              </a:prstGeom>
              <a:solidFill>
                <a:srgbClr val="A2D6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當這些自動駕駛功能啟動時，即使您坐在駕駛座上，也不會去開車</a:t>
                </a:r>
              </a:p>
            </p:txBody>
          </p:sp>
          <p:sp>
            <p:nvSpPr>
              <p:cNvPr id="13" name="矩形 12">
                <a:extLst>
                  <a:ext uri="{FF2B5EF4-FFF2-40B4-BE49-F238E27FC236}">
                    <a16:creationId xmlns:a16="http://schemas.microsoft.com/office/drawing/2014/main" id="{28690C81-6F75-4D28-89DD-595DAED14FC3}"/>
                  </a:ext>
                </a:extLst>
              </p:cNvPr>
              <p:cNvSpPr/>
              <p:nvPr/>
            </p:nvSpPr>
            <p:spPr bwMode="auto">
              <a:xfrm>
                <a:off x="6444207" y="2564905"/>
                <a:ext cx="2433943" cy="695078"/>
              </a:xfrm>
              <a:prstGeom prst="rect">
                <a:avLst/>
              </a:prstGeom>
              <a:solidFill>
                <a:srgbClr val="A2D6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這些自動駕駛功能不需要您接管駕駛</a:t>
                </a:r>
              </a:p>
            </p:txBody>
          </p:sp>
          <p:sp>
            <p:nvSpPr>
              <p:cNvPr id="14" name="矩形 13">
                <a:extLst>
                  <a:ext uri="{FF2B5EF4-FFF2-40B4-BE49-F238E27FC236}">
                    <a16:creationId xmlns:a16="http://schemas.microsoft.com/office/drawing/2014/main" id="{5D5A96B6-2942-4B8A-A726-0CD4483AC8E0}"/>
                  </a:ext>
                </a:extLst>
              </p:cNvPr>
              <p:cNvSpPr/>
              <p:nvPr/>
            </p:nvSpPr>
            <p:spPr bwMode="auto">
              <a:xfrm>
                <a:off x="5085973" y="2564905"/>
                <a:ext cx="1286228" cy="432048"/>
              </a:xfrm>
              <a:prstGeom prst="rect">
                <a:avLst/>
              </a:prstGeom>
              <a:solidFill>
                <a:srgbClr val="A2D6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當功能提出請求時</a:t>
                </a:r>
              </a:p>
            </p:txBody>
          </p:sp>
          <p:sp>
            <p:nvSpPr>
              <p:cNvPr id="15" name="矩形 14">
                <a:extLst>
                  <a:ext uri="{FF2B5EF4-FFF2-40B4-BE49-F238E27FC236}">
                    <a16:creationId xmlns:a16="http://schemas.microsoft.com/office/drawing/2014/main" id="{B4C70F2A-2E45-488A-B028-7C09D2E01025}"/>
                  </a:ext>
                </a:extLst>
              </p:cNvPr>
              <p:cNvSpPr/>
              <p:nvPr/>
            </p:nvSpPr>
            <p:spPr bwMode="auto">
              <a:xfrm>
                <a:off x="5081571" y="3001591"/>
                <a:ext cx="1286228" cy="259158"/>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您必須駕駛</a:t>
                </a:r>
              </a:p>
            </p:txBody>
          </p:sp>
          <p:sp>
            <p:nvSpPr>
              <p:cNvPr id="16" name="矩形 15">
                <a:extLst>
                  <a:ext uri="{FF2B5EF4-FFF2-40B4-BE49-F238E27FC236}">
                    <a16:creationId xmlns:a16="http://schemas.microsoft.com/office/drawing/2014/main" id="{CE80E1E5-E9E9-4757-B060-F2C009941F11}"/>
                  </a:ext>
                </a:extLst>
              </p:cNvPr>
              <p:cNvSpPr/>
              <p:nvPr/>
            </p:nvSpPr>
            <p:spPr bwMode="auto">
              <a:xfrm>
                <a:off x="1115616" y="3680461"/>
                <a:ext cx="1204292" cy="1332715"/>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這些功能僅限於提供警示和瞬間的協助</a:t>
                </a:r>
              </a:p>
            </p:txBody>
          </p:sp>
          <p:sp>
            <p:nvSpPr>
              <p:cNvPr id="11" name="矩形 10">
                <a:extLst>
                  <a:ext uri="{FF2B5EF4-FFF2-40B4-BE49-F238E27FC236}">
                    <a16:creationId xmlns:a16="http://schemas.microsoft.com/office/drawing/2014/main" id="{AB93C17E-27D1-4930-8887-CE91868601BF}"/>
                  </a:ext>
                </a:extLst>
              </p:cNvPr>
              <p:cNvSpPr/>
              <p:nvPr/>
            </p:nvSpPr>
            <p:spPr>
              <a:xfrm>
                <a:off x="2086947" y="3367727"/>
                <a:ext cx="1980029" cy="307777"/>
              </a:xfrm>
              <a:prstGeom prst="rect">
                <a:avLst/>
              </a:prstGeom>
            </p:spPr>
            <p:txBody>
              <a:bodyPr wrap="none">
                <a:spAutoFit/>
              </a:bodyPr>
              <a:lstStyle/>
              <a:p>
                <a:r>
                  <a:rPr lang="zh-TW" altLang="en-US" sz="1400" dirty="0">
                    <a:solidFill>
                      <a:srgbClr val="C00000"/>
                    </a:solidFill>
                    <a:latin typeface="微軟正黑體" panose="020B0604030504040204" pitchFamily="34" charset="-120"/>
                    <a:ea typeface="微軟正黑體" panose="020B0604030504040204" pitchFamily="34" charset="-120"/>
                  </a:rPr>
                  <a:t>由駕駛者支援駕駛功能</a:t>
                </a:r>
              </a:p>
            </p:txBody>
          </p:sp>
          <p:sp>
            <p:nvSpPr>
              <p:cNvPr id="19" name="矩形 18">
                <a:extLst>
                  <a:ext uri="{FF2B5EF4-FFF2-40B4-BE49-F238E27FC236}">
                    <a16:creationId xmlns:a16="http://schemas.microsoft.com/office/drawing/2014/main" id="{649C7934-D651-420C-BABC-5337AE9DCC92}"/>
                  </a:ext>
                </a:extLst>
              </p:cNvPr>
              <p:cNvSpPr/>
              <p:nvPr/>
            </p:nvSpPr>
            <p:spPr bwMode="auto">
              <a:xfrm>
                <a:off x="1115616" y="5097003"/>
                <a:ext cx="1204292" cy="1332715"/>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5725" indent="-85725">
                  <a:buFont typeface="Arial" panose="020B0604020202020204" pitchFamily="34" charset="0"/>
                  <a:buChar char="•"/>
                </a:pPr>
                <a:r>
                  <a:rPr lang="zh-TW" altLang="en-US" sz="1400" dirty="0">
                    <a:latin typeface="+mj-ea"/>
                    <a:ea typeface="+mj-ea"/>
                  </a:rPr>
                  <a:t>盲點警示</a:t>
                </a:r>
              </a:p>
              <a:p>
                <a:pPr marL="85725" indent="-85725">
                  <a:buFont typeface="Arial" panose="020B0604020202020204" pitchFamily="34" charset="0"/>
                  <a:buChar char="•"/>
                </a:pPr>
                <a:r>
                  <a:rPr lang="zh-TW" altLang="en-US" sz="1400" dirty="0">
                    <a:latin typeface="+mj-ea"/>
                    <a:ea typeface="+mj-ea"/>
                  </a:rPr>
                  <a:t>自動緊急剎車功能</a:t>
                </a:r>
              </a:p>
              <a:p>
                <a:pPr marL="85725" indent="-85725">
                  <a:buFont typeface="Arial" panose="020B0604020202020204" pitchFamily="34" charset="0"/>
                  <a:buChar char="•"/>
                </a:pPr>
                <a:r>
                  <a:rPr lang="zh-TW" altLang="en-US" sz="1400" dirty="0">
                    <a:latin typeface="+mj-ea"/>
                    <a:ea typeface="+mj-ea"/>
                  </a:rPr>
                  <a:t>車道偏離警示功能</a:t>
                </a:r>
              </a:p>
            </p:txBody>
          </p:sp>
          <p:sp>
            <p:nvSpPr>
              <p:cNvPr id="18" name="矩形 17">
                <a:extLst>
                  <a:ext uri="{FF2B5EF4-FFF2-40B4-BE49-F238E27FC236}">
                    <a16:creationId xmlns:a16="http://schemas.microsoft.com/office/drawing/2014/main" id="{55309A87-326F-4AAD-A42F-73BD24CF2543}"/>
                  </a:ext>
                </a:extLst>
              </p:cNvPr>
              <p:cNvSpPr/>
              <p:nvPr/>
            </p:nvSpPr>
            <p:spPr>
              <a:xfrm>
                <a:off x="58869" y="4193572"/>
                <a:ext cx="996355" cy="523220"/>
              </a:xfrm>
              <a:prstGeom prst="rect">
                <a:avLst/>
              </a:prstGeom>
            </p:spPr>
            <p:txBody>
              <a:bodyPr wrap="square">
                <a:spAutoFit/>
              </a:bodyPr>
              <a:lstStyle/>
              <a:p>
                <a:r>
                  <a:rPr lang="zh-TW" altLang="en-US" sz="1400" dirty="0">
                    <a:latin typeface="微軟正黑體" panose="020B0604030504040204" pitchFamily="34" charset="-120"/>
                    <a:ea typeface="微軟正黑體" panose="020B0604030504040204" pitchFamily="34" charset="-120"/>
                  </a:rPr>
                  <a:t>這些功能做些什麼</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3FF54DCF-6051-4547-A6CC-B08068863720}"/>
                  </a:ext>
                </a:extLst>
              </p:cNvPr>
              <p:cNvSpPr/>
              <p:nvPr/>
            </p:nvSpPr>
            <p:spPr>
              <a:xfrm>
                <a:off x="26147" y="5373216"/>
                <a:ext cx="996355" cy="307777"/>
              </a:xfrm>
              <a:prstGeom prst="rect">
                <a:avLst/>
              </a:prstGeom>
            </p:spPr>
            <p:txBody>
              <a:bodyPr wrap="square">
                <a:spAutoFit/>
              </a:bodyPr>
              <a:lstStyle/>
              <a:p>
                <a:r>
                  <a:rPr lang="zh-TW" altLang="en-US" sz="1400" dirty="0">
                    <a:latin typeface="微軟正黑體" panose="020B0604030504040204" pitchFamily="34" charset="-120"/>
                    <a:ea typeface="微軟正黑體" panose="020B0604030504040204" pitchFamily="34" charset="-120"/>
                  </a:rPr>
                  <a:t>功能範例</a:t>
                </a:r>
              </a:p>
            </p:txBody>
          </p:sp>
          <p:sp>
            <p:nvSpPr>
              <p:cNvPr id="22" name="矩形 21">
                <a:extLst>
                  <a:ext uri="{FF2B5EF4-FFF2-40B4-BE49-F238E27FC236}">
                    <a16:creationId xmlns:a16="http://schemas.microsoft.com/office/drawing/2014/main" id="{BCB4140E-7696-49D8-86C0-0A37409EB9EE}"/>
                  </a:ext>
                </a:extLst>
              </p:cNvPr>
              <p:cNvSpPr/>
              <p:nvPr/>
            </p:nvSpPr>
            <p:spPr bwMode="auto">
              <a:xfrm>
                <a:off x="2422079" y="3675504"/>
                <a:ext cx="1204292" cy="1332715"/>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這些功能為駕駛者提供轉向</a:t>
                </a:r>
                <a:r>
                  <a:rPr lang="zh-TW" altLang="en-US" sz="1400" dirty="0">
                    <a:solidFill>
                      <a:srgbClr val="FF0000"/>
                    </a:solidFill>
                    <a:latin typeface="+mj-ea"/>
                    <a:ea typeface="+mj-ea"/>
                  </a:rPr>
                  <a:t>或</a:t>
                </a:r>
                <a:r>
                  <a:rPr lang="zh-TW" altLang="en-US" sz="1400" dirty="0">
                    <a:latin typeface="+mj-ea"/>
                    <a:ea typeface="+mj-ea"/>
                  </a:rPr>
                  <a:t>剎車</a:t>
                </a:r>
                <a:r>
                  <a:rPr lang="en-US" altLang="zh-TW" sz="1400" dirty="0">
                    <a:latin typeface="+mj-ea"/>
                    <a:ea typeface="+mj-ea"/>
                  </a:rPr>
                  <a:t>/</a:t>
                </a:r>
                <a:r>
                  <a:rPr lang="zh-TW" altLang="en-US" sz="1400" dirty="0">
                    <a:latin typeface="+mj-ea"/>
                    <a:ea typeface="+mj-ea"/>
                  </a:rPr>
                  <a:t>加速等支援功能</a:t>
                </a:r>
              </a:p>
            </p:txBody>
          </p:sp>
          <p:sp>
            <p:nvSpPr>
              <p:cNvPr id="23" name="矩形 22">
                <a:extLst>
                  <a:ext uri="{FF2B5EF4-FFF2-40B4-BE49-F238E27FC236}">
                    <a16:creationId xmlns:a16="http://schemas.microsoft.com/office/drawing/2014/main" id="{9571AB90-5CD2-4AC9-8816-9A8B4DC09D81}"/>
                  </a:ext>
                </a:extLst>
              </p:cNvPr>
              <p:cNvSpPr/>
              <p:nvPr/>
            </p:nvSpPr>
            <p:spPr bwMode="auto">
              <a:xfrm>
                <a:off x="2422079" y="5092046"/>
                <a:ext cx="1204292" cy="1332715"/>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5725" indent="-85725">
                  <a:buFont typeface="Arial" panose="020B0604020202020204" pitchFamily="34" charset="0"/>
                  <a:buChar char="•"/>
                </a:pPr>
                <a:r>
                  <a:rPr lang="zh-TW" altLang="en-US" sz="1400" dirty="0">
                    <a:latin typeface="+mj-ea"/>
                    <a:ea typeface="+mj-ea"/>
                  </a:rPr>
                  <a:t>車道維持</a:t>
                </a:r>
                <a:endParaRPr lang="en-US" altLang="zh-TW" sz="1400" dirty="0">
                  <a:latin typeface="+mj-ea"/>
                  <a:ea typeface="+mj-ea"/>
                </a:endParaRPr>
              </a:p>
              <a:p>
                <a:r>
                  <a:rPr lang="zh-TW" altLang="en-US" sz="1400" dirty="0">
                    <a:solidFill>
                      <a:srgbClr val="FF0000"/>
                    </a:solidFill>
                    <a:latin typeface="+mj-ea"/>
                    <a:ea typeface="+mj-ea"/>
                  </a:rPr>
                  <a:t>或</a:t>
                </a:r>
                <a:endParaRPr lang="en-US" altLang="zh-TW" sz="1400" dirty="0">
                  <a:solidFill>
                    <a:srgbClr val="FF0000"/>
                  </a:solidFill>
                  <a:latin typeface="+mj-ea"/>
                  <a:ea typeface="+mj-ea"/>
                </a:endParaRPr>
              </a:p>
              <a:p>
                <a:pPr marL="85725" indent="-85725">
                  <a:buFont typeface="Arial" panose="020B0604020202020204" pitchFamily="34" charset="0"/>
                  <a:buChar char="•"/>
                </a:pPr>
                <a:r>
                  <a:rPr lang="zh-TW" altLang="en-US" sz="1400" dirty="0">
                    <a:latin typeface="+mj-ea"/>
                    <a:ea typeface="+mj-ea"/>
                  </a:rPr>
                  <a:t>自適應巡航控制功能</a:t>
                </a:r>
              </a:p>
            </p:txBody>
          </p:sp>
          <p:sp>
            <p:nvSpPr>
              <p:cNvPr id="24" name="矩形 23">
                <a:extLst>
                  <a:ext uri="{FF2B5EF4-FFF2-40B4-BE49-F238E27FC236}">
                    <a16:creationId xmlns:a16="http://schemas.microsoft.com/office/drawing/2014/main" id="{7B3AE727-0623-4E0B-84B3-931A3BF3D983}"/>
                  </a:ext>
                </a:extLst>
              </p:cNvPr>
              <p:cNvSpPr/>
              <p:nvPr/>
            </p:nvSpPr>
            <p:spPr bwMode="auto">
              <a:xfrm>
                <a:off x="3707904" y="3697982"/>
                <a:ext cx="1204292" cy="1332715"/>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這些功能為駕駛者提供轉向</a:t>
                </a:r>
                <a:r>
                  <a:rPr lang="zh-TW" altLang="en-US" sz="1400" dirty="0">
                    <a:solidFill>
                      <a:srgbClr val="FF0000"/>
                    </a:solidFill>
                    <a:latin typeface="+mj-ea"/>
                    <a:ea typeface="+mj-ea"/>
                  </a:rPr>
                  <a:t>及</a:t>
                </a:r>
                <a:r>
                  <a:rPr lang="zh-TW" altLang="en-US" sz="1400" dirty="0">
                    <a:latin typeface="+mj-ea"/>
                    <a:ea typeface="+mj-ea"/>
                  </a:rPr>
                  <a:t>剎車</a:t>
                </a:r>
                <a:r>
                  <a:rPr lang="en-US" altLang="zh-TW" sz="1400" dirty="0">
                    <a:latin typeface="+mj-ea"/>
                    <a:ea typeface="+mj-ea"/>
                  </a:rPr>
                  <a:t>/</a:t>
                </a:r>
                <a:r>
                  <a:rPr lang="zh-TW" altLang="en-US" sz="1400" dirty="0">
                    <a:latin typeface="+mj-ea"/>
                    <a:ea typeface="+mj-ea"/>
                  </a:rPr>
                  <a:t>加速等支援功能</a:t>
                </a:r>
              </a:p>
            </p:txBody>
          </p:sp>
          <p:sp>
            <p:nvSpPr>
              <p:cNvPr id="25" name="矩形 24">
                <a:extLst>
                  <a:ext uri="{FF2B5EF4-FFF2-40B4-BE49-F238E27FC236}">
                    <a16:creationId xmlns:a16="http://schemas.microsoft.com/office/drawing/2014/main" id="{3A86C703-FFF4-4E37-8A81-CCDCA2EF2860}"/>
                  </a:ext>
                </a:extLst>
              </p:cNvPr>
              <p:cNvSpPr/>
              <p:nvPr/>
            </p:nvSpPr>
            <p:spPr bwMode="auto">
              <a:xfrm>
                <a:off x="3707904" y="5114524"/>
                <a:ext cx="1204292" cy="1332715"/>
              </a:xfrm>
              <a:prstGeom prst="rect">
                <a:avLst/>
              </a:prstGeom>
              <a:solidFill>
                <a:srgbClr val="29C7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5725" indent="-85725">
                  <a:buFont typeface="Arial" panose="020B0604020202020204" pitchFamily="34" charset="0"/>
                  <a:buChar char="•"/>
                </a:pPr>
                <a:r>
                  <a:rPr lang="zh-TW" altLang="en-US" sz="1400" dirty="0">
                    <a:latin typeface="+mj-ea"/>
                    <a:ea typeface="+mj-ea"/>
                  </a:rPr>
                  <a:t>車道維持</a:t>
                </a:r>
                <a:endParaRPr lang="en-US" altLang="zh-TW" sz="1400" dirty="0">
                  <a:latin typeface="+mj-ea"/>
                  <a:ea typeface="+mj-ea"/>
                </a:endParaRPr>
              </a:p>
              <a:p>
                <a:r>
                  <a:rPr lang="zh-TW" altLang="en-US" sz="1400" dirty="0">
                    <a:solidFill>
                      <a:srgbClr val="FF0000"/>
                    </a:solidFill>
                    <a:latin typeface="+mj-ea"/>
                    <a:ea typeface="+mj-ea"/>
                  </a:rPr>
                  <a:t>及</a:t>
                </a:r>
                <a:endParaRPr lang="en-US" altLang="zh-TW" sz="1400" dirty="0">
                  <a:solidFill>
                    <a:srgbClr val="FF0000"/>
                  </a:solidFill>
                  <a:latin typeface="+mj-ea"/>
                  <a:ea typeface="+mj-ea"/>
                </a:endParaRPr>
              </a:p>
              <a:p>
                <a:pPr marL="85725" indent="-85725">
                  <a:buFont typeface="Arial" panose="020B0604020202020204" pitchFamily="34" charset="0"/>
                  <a:buChar char="•"/>
                </a:pPr>
                <a:r>
                  <a:rPr lang="zh-TW" altLang="en-US" sz="1400" dirty="0">
                    <a:latin typeface="+mj-ea"/>
                    <a:ea typeface="+mj-ea"/>
                  </a:rPr>
                  <a:t>自適應巡航控制功能</a:t>
                </a:r>
              </a:p>
            </p:txBody>
          </p:sp>
          <p:sp>
            <p:nvSpPr>
              <p:cNvPr id="26" name="矩形 25">
                <a:extLst>
                  <a:ext uri="{FF2B5EF4-FFF2-40B4-BE49-F238E27FC236}">
                    <a16:creationId xmlns:a16="http://schemas.microsoft.com/office/drawing/2014/main" id="{62C97EFF-3203-43B6-9B33-B3D0964EC449}"/>
                  </a:ext>
                </a:extLst>
              </p:cNvPr>
              <p:cNvSpPr/>
              <p:nvPr/>
            </p:nvSpPr>
            <p:spPr bwMode="auto">
              <a:xfrm>
                <a:off x="5058797" y="3675504"/>
                <a:ext cx="2465531" cy="1332715"/>
              </a:xfrm>
              <a:prstGeom prst="rect">
                <a:avLst/>
              </a:prstGeom>
              <a:solidFill>
                <a:srgbClr val="A2D6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微軟正黑體" panose="020B0604030504040204" pitchFamily="34" charset="-120"/>
                    <a:ea typeface="微軟正黑體" panose="020B0604030504040204" pitchFamily="34" charset="-120"/>
                  </a:rPr>
                  <a:t>這些功能可在有限的條件下自動駕駛車輛，除非滿足所有需求條件，否則不會運行</a:t>
                </a:r>
                <a:endParaRPr lang="zh-TW" altLang="en-US" sz="1400" dirty="0">
                  <a:latin typeface="+mj-ea"/>
                  <a:ea typeface="+mj-ea"/>
                </a:endParaRPr>
              </a:p>
            </p:txBody>
          </p:sp>
          <p:sp>
            <p:nvSpPr>
              <p:cNvPr id="27" name="矩形 26">
                <a:extLst>
                  <a:ext uri="{FF2B5EF4-FFF2-40B4-BE49-F238E27FC236}">
                    <a16:creationId xmlns:a16="http://schemas.microsoft.com/office/drawing/2014/main" id="{86CC0926-C438-416A-8BCC-46786266A503}"/>
                  </a:ext>
                </a:extLst>
              </p:cNvPr>
              <p:cNvSpPr/>
              <p:nvPr/>
            </p:nvSpPr>
            <p:spPr bwMode="auto">
              <a:xfrm>
                <a:off x="7631714" y="3675505"/>
                <a:ext cx="1231057" cy="1332714"/>
              </a:xfrm>
              <a:prstGeom prst="rect">
                <a:avLst/>
              </a:prstGeom>
              <a:solidFill>
                <a:srgbClr val="A2D6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400" dirty="0">
                    <a:latin typeface="+mj-ea"/>
                    <a:ea typeface="+mj-ea"/>
                  </a:rPr>
                  <a:t>擁有之功能可以在所有情況下自動駕駛車輛</a:t>
                </a:r>
              </a:p>
            </p:txBody>
          </p:sp>
          <p:sp>
            <p:nvSpPr>
              <p:cNvPr id="28" name="矩形 27">
                <a:extLst>
                  <a:ext uri="{FF2B5EF4-FFF2-40B4-BE49-F238E27FC236}">
                    <a16:creationId xmlns:a16="http://schemas.microsoft.com/office/drawing/2014/main" id="{5C5893DE-1ECF-4F92-A1BA-8E41FDB839D0}"/>
                  </a:ext>
                </a:extLst>
              </p:cNvPr>
              <p:cNvSpPr/>
              <p:nvPr/>
            </p:nvSpPr>
            <p:spPr bwMode="auto">
              <a:xfrm>
                <a:off x="5058798" y="5114525"/>
                <a:ext cx="1204292" cy="1332714"/>
              </a:xfrm>
              <a:prstGeom prst="rect">
                <a:avLst/>
              </a:prstGeom>
              <a:solidFill>
                <a:srgbClr val="A2D6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2075" indent="-92075">
                  <a:buFont typeface="Arial" panose="020B0604020202020204" pitchFamily="34" charset="0"/>
                  <a:buChar char="•"/>
                </a:pPr>
                <a:r>
                  <a:rPr lang="zh-TW" altLang="en-US" sz="1400" dirty="0">
                    <a:latin typeface="+mj-ea"/>
                    <a:ea typeface="+mj-ea"/>
                  </a:rPr>
                  <a:t>駕駛遇交通堵塞</a:t>
                </a:r>
              </a:p>
            </p:txBody>
          </p:sp>
          <p:sp>
            <p:nvSpPr>
              <p:cNvPr id="29" name="矩形 28">
                <a:extLst>
                  <a:ext uri="{FF2B5EF4-FFF2-40B4-BE49-F238E27FC236}">
                    <a16:creationId xmlns:a16="http://schemas.microsoft.com/office/drawing/2014/main" id="{3C48051B-B953-4099-A5D6-5AC99C04DFD4}"/>
                  </a:ext>
                </a:extLst>
              </p:cNvPr>
              <p:cNvSpPr/>
              <p:nvPr/>
            </p:nvSpPr>
            <p:spPr bwMode="auto">
              <a:xfrm>
                <a:off x="6353728" y="5114525"/>
                <a:ext cx="1231057" cy="1332714"/>
              </a:xfrm>
              <a:prstGeom prst="rect">
                <a:avLst/>
              </a:prstGeom>
              <a:solidFill>
                <a:srgbClr val="A2D6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2075" indent="-92075">
                  <a:buFont typeface="Arial" panose="020B0604020202020204" pitchFamily="34" charset="0"/>
                  <a:buChar char="•"/>
                </a:pPr>
                <a:r>
                  <a:rPr lang="zh-TW" altLang="en-US" sz="1400" dirty="0">
                    <a:latin typeface="+mj-ea"/>
                    <a:ea typeface="+mj-ea"/>
                  </a:rPr>
                  <a:t>本地無人駕駛出租車</a:t>
                </a:r>
                <a:endParaRPr lang="en-US" altLang="zh-TW" sz="1400" dirty="0">
                  <a:latin typeface="+mj-ea"/>
                  <a:ea typeface="+mj-ea"/>
                </a:endParaRPr>
              </a:p>
              <a:p>
                <a:pPr marL="92075" indent="-92075">
                  <a:buFont typeface="Arial" panose="020B0604020202020204" pitchFamily="34" charset="0"/>
                  <a:buChar char="•"/>
                </a:pPr>
                <a:r>
                  <a:rPr lang="zh-TW" altLang="en-US" sz="1400" dirty="0">
                    <a:latin typeface="+mj-ea"/>
                    <a:ea typeface="+mj-ea"/>
                  </a:rPr>
                  <a:t>腳踏板</a:t>
                </a:r>
                <a:r>
                  <a:rPr lang="en-US" altLang="zh-TW" sz="1400" dirty="0">
                    <a:latin typeface="+mj-ea"/>
                    <a:ea typeface="+mj-ea"/>
                  </a:rPr>
                  <a:t>/</a:t>
                </a:r>
                <a:r>
                  <a:rPr lang="zh-TW" altLang="en-US" sz="1400" dirty="0">
                    <a:latin typeface="+mj-ea"/>
                    <a:ea typeface="+mj-ea"/>
                  </a:rPr>
                  <a:t>方向盤可安裝或可能不安裝</a:t>
                </a:r>
              </a:p>
            </p:txBody>
          </p:sp>
          <p:sp>
            <p:nvSpPr>
              <p:cNvPr id="30" name="矩形 29">
                <a:extLst>
                  <a:ext uri="{FF2B5EF4-FFF2-40B4-BE49-F238E27FC236}">
                    <a16:creationId xmlns:a16="http://schemas.microsoft.com/office/drawing/2014/main" id="{AC49DE80-119C-4CE4-AF44-FBDFC360C08B}"/>
                  </a:ext>
                </a:extLst>
              </p:cNvPr>
              <p:cNvSpPr/>
              <p:nvPr/>
            </p:nvSpPr>
            <p:spPr bwMode="auto">
              <a:xfrm>
                <a:off x="7667632" y="5114525"/>
                <a:ext cx="1231057" cy="1332714"/>
              </a:xfrm>
              <a:prstGeom prst="rect">
                <a:avLst/>
              </a:prstGeom>
              <a:solidFill>
                <a:srgbClr val="A2D6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2075" indent="-92075">
                  <a:buFont typeface="Arial" panose="020B0604020202020204" pitchFamily="34" charset="0"/>
                  <a:buChar char="•"/>
                </a:pPr>
                <a:r>
                  <a:rPr lang="zh-TW" altLang="en-US" sz="1400" dirty="0">
                    <a:latin typeface="+mj-ea"/>
                    <a:ea typeface="+mj-ea"/>
                  </a:rPr>
                  <a:t>與第</a:t>
                </a:r>
                <a:r>
                  <a:rPr lang="en-US" altLang="zh-TW" sz="1400" dirty="0">
                    <a:latin typeface="+mj-ea"/>
                    <a:ea typeface="+mj-ea"/>
                  </a:rPr>
                  <a:t>4</a:t>
                </a:r>
                <a:r>
                  <a:rPr lang="zh-TW" altLang="en-US" sz="1400" dirty="0">
                    <a:latin typeface="+mj-ea"/>
                    <a:ea typeface="+mj-ea"/>
                  </a:rPr>
                  <a:t>級相同，但功能可協助在任何條件下駛至任何地方</a:t>
                </a:r>
              </a:p>
            </p:txBody>
          </p:sp>
        </p:grpSp>
        <p:sp>
          <p:nvSpPr>
            <p:cNvPr id="1027" name="矩形 1026">
              <a:extLst>
                <a:ext uri="{FF2B5EF4-FFF2-40B4-BE49-F238E27FC236}">
                  <a16:creationId xmlns:a16="http://schemas.microsoft.com/office/drawing/2014/main" id="{389794FF-3CB8-4D49-817A-569EA8E09B70}"/>
                </a:ext>
              </a:extLst>
            </p:cNvPr>
            <p:cNvSpPr/>
            <p:nvPr/>
          </p:nvSpPr>
          <p:spPr>
            <a:xfrm>
              <a:off x="895906" y="1399227"/>
              <a:ext cx="1148071" cy="374461"/>
            </a:xfrm>
            <a:prstGeom prst="rect">
              <a:avLst/>
            </a:prstGeom>
          </p:spPr>
          <p:txBody>
            <a:bodyPr wrap="none">
              <a:spAutoFit/>
            </a:bodyPr>
            <a:lstStyle/>
            <a:p>
              <a:pPr>
                <a:lnSpc>
                  <a:spcPts val="1100"/>
                </a:lnSpc>
              </a:pPr>
              <a:r>
                <a:rPr lang="en-US" altLang="zh-TW" sz="1050" dirty="0">
                  <a:solidFill>
                    <a:srgbClr val="C00000"/>
                  </a:solidFill>
                </a:rPr>
                <a:t>No Automation</a:t>
              </a:r>
            </a:p>
            <a:p>
              <a:pPr>
                <a:lnSpc>
                  <a:spcPts val="1100"/>
                </a:lnSpc>
              </a:pPr>
              <a:r>
                <a:rPr lang="en-US" altLang="zh-TW" sz="1050" dirty="0">
                  <a:solidFill>
                    <a:srgbClr val="C00000"/>
                  </a:solidFill>
                </a:rPr>
                <a:t>(</a:t>
              </a:r>
              <a:r>
                <a:rPr lang="zh-TW" altLang="en-US" sz="1050" dirty="0">
                  <a:solidFill>
                    <a:srgbClr val="C00000"/>
                  </a:solidFill>
                </a:rPr>
                <a:t>無自動化</a:t>
              </a:r>
              <a:r>
                <a:rPr lang="en-US" altLang="zh-TW" sz="1050" dirty="0">
                  <a:solidFill>
                    <a:srgbClr val="C00000"/>
                  </a:solidFill>
                </a:rPr>
                <a:t>)</a:t>
              </a:r>
            </a:p>
          </p:txBody>
        </p:sp>
        <p:sp>
          <p:nvSpPr>
            <p:cNvPr id="1028" name="矩形 1027">
              <a:extLst>
                <a:ext uri="{FF2B5EF4-FFF2-40B4-BE49-F238E27FC236}">
                  <a16:creationId xmlns:a16="http://schemas.microsoft.com/office/drawing/2014/main" id="{B59FC974-22D5-449D-A417-CC6614980064}"/>
                </a:ext>
              </a:extLst>
            </p:cNvPr>
            <p:cNvSpPr/>
            <p:nvPr/>
          </p:nvSpPr>
          <p:spPr>
            <a:xfrm>
              <a:off x="2172494" y="1392511"/>
              <a:ext cx="1375698" cy="374461"/>
            </a:xfrm>
            <a:prstGeom prst="rect">
              <a:avLst/>
            </a:prstGeom>
          </p:spPr>
          <p:txBody>
            <a:bodyPr wrap="none">
              <a:spAutoFit/>
            </a:bodyPr>
            <a:lstStyle/>
            <a:p>
              <a:pPr>
                <a:lnSpc>
                  <a:spcPts val="1100"/>
                </a:lnSpc>
              </a:pPr>
              <a:r>
                <a:rPr lang="en-US" altLang="zh-TW" sz="1050" dirty="0">
                  <a:solidFill>
                    <a:srgbClr val="C00000"/>
                  </a:solidFill>
                </a:rPr>
                <a:t>Driver Assistance</a:t>
              </a:r>
            </a:p>
            <a:p>
              <a:pPr>
                <a:lnSpc>
                  <a:spcPts val="1100"/>
                </a:lnSpc>
              </a:pPr>
              <a:r>
                <a:rPr lang="en-US" altLang="zh-TW" sz="1050" dirty="0">
                  <a:solidFill>
                    <a:srgbClr val="C00000"/>
                  </a:solidFill>
                </a:rPr>
                <a:t>(</a:t>
              </a:r>
              <a:r>
                <a:rPr lang="zh-TW" altLang="en-US" sz="1050" dirty="0">
                  <a:solidFill>
                    <a:srgbClr val="C00000"/>
                  </a:solidFill>
                </a:rPr>
                <a:t>協助駕駛者</a:t>
              </a:r>
              <a:r>
                <a:rPr lang="en-US" altLang="zh-TW" sz="1050" dirty="0">
                  <a:solidFill>
                    <a:srgbClr val="C00000"/>
                  </a:solidFill>
                </a:rPr>
                <a:t>)</a:t>
              </a:r>
            </a:p>
          </p:txBody>
        </p:sp>
        <p:sp>
          <p:nvSpPr>
            <p:cNvPr id="1029" name="矩形 1028">
              <a:extLst>
                <a:ext uri="{FF2B5EF4-FFF2-40B4-BE49-F238E27FC236}">
                  <a16:creationId xmlns:a16="http://schemas.microsoft.com/office/drawing/2014/main" id="{7316B2AC-7C3E-43D6-8F30-E3AF1D0D0815}"/>
                </a:ext>
              </a:extLst>
            </p:cNvPr>
            <p:cNvSpPr/>
            <p:nvPr/>
          </p:nvSpPr>
          <p:spPr>
            <a:xfrm>
              <a:off x="3499501" y="1417822"/>
              <a:ext cx="1380506" cy="515526"/>
            </a:xfrm>
            <a:prstGeom prst="rect">
              <a:avLst/>
            </a:prstGeom>
          </p:spPr>
          <p:txBody>
            <a:bodyPr wrap="none">
              <a:spAutoFit/>
            </a:bodyPr>
            <a:lstStyle/>
            <a:p>
              <a:pPr>
                <a:lnSpc>
                  <a:spcPts val="1100"/>
                </a:lnSpc>
              </a:pPr>
              <a:r>
                <a:rPr lang="en-US" altLang="zh-TW" sz="1050" dirty="0">
                  <a:solidFill>
                    <a:srgbClr val="C00000"/>
                  </a:solidFill>
                </a:rPr>
                <a:t>Partial Automation</a:t>
              </a:r>
            </a:p>
            <a:p>
              <a:pPr>
                <a:lnSpc>
                  <a:spcPts val="1100"/>
                </a:lnSpc>
              </a:pPr>
              <a:r>
                <a:rPr lang="en-US" altLang="zh-TW" sz="1050" dirty="0">
                  <a:solidFill>
                    <a:srgbClr val="C00000"/>
                  </a:solidFill>
                </a:rPr>
                <a:t>(</a:t>
              </a:r>
              <a:r>
                <a:rPr lang="zh-TW" altLang="en-US" sz="1050" dirty="0">
                  <a:solidFill>
                    <a:srgbClr val="C00000"/>
                  </a:solidFill>
                </a:rPr>
                <a:t>部分自動化</a:t>
              </a:r>
              <a:r>
                <a:rPr lang="en-US" altLang="zh-TW" sz="1050" dirty="0">
                  <a:solidFill>
                    <a:srgbClr val="C00000"/>
                  </a:solidFill>
                </a:rPr>
                <a:t>)</a:t>
              </a:r>
            </a:p>
            <a:p>
              <a:pPr>
                <a:lnSpc>
                  <a:spcPts val="1100"/>
                </a:lnSpc>
              </a:pPr>
              <a:endParaRPr lang="en-US" altLang="zh-TW" sz="1050" dirty="0">
                <a:solidFill>
                  <a:srgbClr val="C00000"/>
                </a:solidFill>
              </a:endParaRPr>
            </a:p>
          </p:txBody>
        </p:sp>
        <p:sp>
          <p:nvSpPr>
            <p:cNvPr id="1030" name="矩形 1029">
              <a:extLst>
                <a:ext uri="{FF2B5EF4-FFF2-40B4-BE49-F238E27FC236}">
                  <a16:creationId xmlns:a16="http://schemas.microsoft.com/office/drawing/2014/main" id="{58731A94-A0B4-477F-A862-F42430799776}"/>
                </a:ext>
              </a:extLst>
            </p:cNvPr>
            <p:cNvSpPr/>
            <p:nvPr/>
          </p:nvSpPr>
          <p:spPr>
            <a:xfrm>
              <a:off x="4804405" y="1409034"/>
              <a:ext cx="1705916" cy="374461"/>
            </a:xfrm>
            <a:prstGeom prst="rect">
              <a:avLst/>
            </a:prstGeom>
          </p:spPr>
          <p:txBody>
            <a:bodyPr wrap="none">
              <a:spAutoFit/>
            </a:bodyPr>
            <a:lstStyle/>
            <a:p>
              <a:pPr>
                <a:lnSpc>
                  <a:spcPts val="1100"/>
                </a:lnSpc>
              </a:pPr>
              <a:r>
                <a:rPr lang="en-US" altLang="zh-TW" sz="1050" dirty="0">
                  <a:solidFill>
                    <a:srgbClr val="C00000"/>
                  </a:solidFill>
                </a:rPr>
                <a:t>Conditional</a:t>
              </a:r>
              <a:r>
                <a:rPr lang="zh-TW" altLang="en-US" sz="1050" dirty="0">
                  <a:solidFill>
                    <a:srgbClr val="C00000"/>
                  </a:solidFill>
                </a:rPr>
                <a:t> </a:t>
              </a:r>
              <a:r>
                <a:rPr lang="en-US" altLang="zh-TW" sz="1050" dirty="0">
                  <a:solidFill>
                    <a:srgbClr val="C00000"/>
                  </a:solidFill>
                </a:rPr>
                <a:t>Automation</a:t>
              </a:r>
            </a:p>
            <a:p>
              <a:pPr>
                <a:lnSpc>
                  <a:spcPts val="1100"/>
                </a:lnSpc>
              </a:pPr>
              <a:r>
                <a:rPr lang="en-US" altLang="zh-TW" sz="1050" dirty="0">
                  <a:solidFill>
                    <a:srgbClr val="C00000"/>
                  </a:solidFill>
                </a:rPr>
                <a:t>(</a:t>
              </a:r>
              <a:r>
                <a:rPr lang="zh-TW" altLang="en-US" sz="1050" dirty="0">
                  <a:solidFill>
                    <a:srgbClr val="C00000"/>
                  </a:solidFill>
                </a:rPr>
                <a:t>有條件的自動化</a:t>
              </a:r>
              <a:r>
                <a:rPr lang="en-US" altLang="zh-TW" sz="1050" dirty="0">
                  <a:solidFill>
                    <a:srgbClr val="C00000"/>
                  </a:solidFill>
                </a:rPr>
                <a:t>)</a:t>
              </a:r>
            </a:p>
          </p:txBody>
        </p:sp>
        <p:sp>
          <p:nvSpPr>
            <p:cNvPr id="1031" name="矩形 1030">
              <a:extLst>
                <a:ext uri="{FF2B5EF4-FFF2-40B4-BE49-F238E27FC236}">
                  <a16:creationId xmlns:a16="http://schemas.microsoft.com/office/drawing/2014/main" id="{22E6AF85-1784-4B10-AC63-D4A92B3DFB20}"/>
                </a:ext>
              </a:extLst>
            </p:cNvPr>
            <p:cNvSpPr/>
            <p:nvPr/>
          </p:nvSpPr>
          <p:spPr>
            <a:xfrm>
              <a:off x="6364140" y="1409034"/>
              <a:ext cx="1266693" cy="374461"/>
            </a:xfrm>
            <a:prstGeom prst="rect">
              <a:avLst/>
            </a:prstGeom>
          </p:spPr>
          <p:txBody>
            <a:bodyPr wrap="none">
              <a:spAutoFit/>
            </a:bodyPr>
            <a:lstStyle/>
            <a:p>
              <a:pPr>
                <a:lnSpc>
                  <a:spcPts val="1100"/>
                </a:lnSpc>
              </a:pPr>
              <a:r>
                <a:rPr lang="en-US" altLang="zh-TW" sz="1050" dirty="0">
                  <a:solidFill>
                    <a:srgbClr val="C00000"/>
                  </a:solidFill>
                </a:rPr>
                <a:t>High Automation</a:t>
              </a:r>
            </a:p>
            <a:p>
              <a:pPr>
                <a:lnSpc>
                  <a:spcPts val="1100"/>
                </a:lnSpc>
              </a:pPr>
              <a:r>
                <a:rPr lang="en-US" altLang="zh-TW" sz="1050" dirty="0">
                  <a:solidFill>
                    <a:srgbClr val="C00000"/>
                  </a:solidFill>
                </a:rPr>
                <a:t>(</a:t>
              </a:r>
              <a:r>
                <a:rPr lang="zh-TW" altLang="en-US" sz="1050" dirty="0">
                  <a:solidFill>
                    <a:srgbClr val="C00000"/>
                  </a:solidFill>
                </a:rPr>
                <a:t>高度自動化</a:t>
              </a:r>
              <a:r>
                <a:rPr lang="en-US" altLang="zh-TW" sz="1050" dirty="0">
                  <a:solidFill>
                    <a:srgbClr val="C00000"/>
                  </a:solidFill>
                </a:rPr>
                <a:t>)</a:t>
              </a:r>
            </a:p>
          </p:txBody>
        </p:sp>
        <p:sp>
          <p:nvSpPr>
            <p:cNvPr id="1032" name="矩形 1031">
              <a:extLst>
                <a:ext uri="{FF2B5EF4-FFF2-40B4-BE49-F238E27FC236}">
                  <a16:creationId xmlns:a16="http://schemas.microsoft.com/office/drawing/2014/main" id="{64BF1F43-D884-4655-9A4C-31C2B43544AA}"/>
                </a:ext>
              </a:extLst>
            </p:cNvPr>
            <p:cNvSpPr/>
            <p:nvPr/>
          </p:nvSpPr>
          <p:spPr>
            <a:xfrm>
              <a:off x="7589207" y="1417822"/>
              <a:ext cx="1205779" cy="374461"/>
            </a:xfrm>
            <a:prstGeom prst="rect">
              <a:avLst/>
            </a:prstGeom>
          </p:spPr>
          <p:txBody>
            <a:bodyPr wrap="none">
              <a:spAutoFit/>
            </a:bodyPr>
            <a:lstStyle/>
            <a:p>
              <a:pPr>
                <a:lnSpc>
                  <a:spcPts val="1100"/>
                </a:lnSpc>
              </a:pPr>
              <a:r>
                <a:rPr lang="en-US" altLang="zh-TW" sz="1050" dirty="0">
                  <a:solidFill>
                    <a:srgbClr val="C00000"/>
                  </a:solidFill>
                </a:rPr>
                <a:t>Full Automation</a:t>
              </a:r>
            </a:p>
            <a:p>
              <a:pPr>
                <a:lnSpc>
                  <a:spcPts val="1100"/>
                </a:lnSpc>
              </a:pPr>
              <a:r>
                <a:rPr lang="en-US" altLang="zh-TW" sz="1050" dirty="0">
                  <a:solidFill>
                    <a:srgbClr val="C00000"/>
                  </a:solidFill>
                </a:rPr>
                <a:t>(</a:t>
              </a:r>
              <a:r>
                <a:rPr lang="zh-TW" altLang="en-US" sz="1050" dirty="0">
                  <a:solidFill>
                    <a:srgbClr val="C00000"/>
                  </a:solidFill>
                </a:rPr>
                <a:t>全自動化</a:t>
              </a:r>
              <a:r>
                <a:rPr lang="en-US" altLang="zh-TW" sz="1050" dirty="0">
                  <a:solidFill>
                    <a:srgbClr val="C00000"/>
                  </a:solidFill>
                </a:rPr>
                <a:t>)</a:t>
              </a:r>
              <a:endParaRPr lang="zh-TW" altLang="en-US" sz="1050" dirty="0">
                <a:solidFill>
                  <a:srgbClr val="C00000"/>
                </a:solidFill>
              </a:endParaRPr>
            </a:p>
          </p:txBody>
        </p:sp>
      </p:grpSp>
      <p:sp>
        <p:nvSpPr>
          <p:cNvPr id="41" name="矩形 40">
            <a:extLst>
              <a:ext uri="{FF2B5EF4-FFF2-40B4-BE49-F238E27FC236}">
                <a16:creationId xmlns:a16="http://schemas.microsoft.com/office/drawing/2014/main" id="{5BB3B90B-7252-4E30-8AD9-0597C55F32DC}"/>
              </a:ext>
            </a:extLst>
          </p:cNvPr>
          <p:cNvSpPr/>
          <p:nvPr/>
        </p:nvSpPr>
        <p:spPr>
          <a:xfrm>
            <a:off x="16220" y="6545555"/>
            <a:ext cx="1074333" cy="261610"/>
          </a:xfrm>
          <a:prstGeom prst="rect">
            <a:avLst/>
          </a:prstGeom>
        </p:spPr>
        <p:txBody>
          <a:bodyPr wrap="none">
            <a:spAutoFit/>
          </a:bodyPr>
          <a:lstStyle/>
          <a:p>
            <a:r>
              <a:rPr lang="zh-TW" altLang="en-US" sz="1100" b="0" dirty="0">
                <a:latin typeface="+mn-ea"/>
                <a:ea typeface="+mn-ea"/>
              </a:rPr>
              <a:t>資料來源</a:t>
            </a:r>
            <a:r>
              <a:rPr lang="en-US" altLang="zh-TW" sz="1100" b="0" dirty="0">
                <a:latin typeface="+mn-ea"/>
                <a:ea typeface="+mn-ea"/>
              </a:rPr>
              <a:t>:</a:t>
            </a:r>
            <a:r>
              <a:rPr lang="zh-TW" altLang="en-US" sz="1100" b="0" dirty="0">
                <a:latin typeface="+mn-ea"/>
                <a:ea typeface="+mn-ea"/>
              </a:rPr>
              <a:t> </a:t>
            </a:r>
            <a:r>
              <a:rPr lang="en-US" altLang="zh-TW" sz="1100" b="0" dirty="0">
                <a:latin typeface="+mn-ea"/>
                <a:ea typeface="+mn-ea"/>
              </a:rPr>
              <a:t>SAE</a:t>
            </a:r>
            <a:endParaRPr lang="zh-TW" altLang="en-US" sz="1100" b="0" dirty="0">
              <a:latin typeface="+mn-ea"/>
              <a:ea typeface="+mn-ea"/>
            </a:endParaRPr>
          </a:p>
        </p:txBody>
      </p:sp>
    </p:spTree>
    <p:extLst>
      <p:ext uri="{BB962C8B-B14F-4D97-AF65-F5344CB8AC3E}">
        <p14:creationId xmlns:p14="http://schemas.microsoft.com/office/powerpoint/2010/main" val="334870848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7046913-2555-49E7-8972-FB8947FAB5B0}"/>
              </a:ext>
            </a:extLst>
          </p:cNvPr>
          <p:cNvSpPr>
            <a:spLocks noGrp="1"/>
          </p:cNvSpPr>
          <p:nvPr>
            <p:ph idx="1"/>
          </p:nvPr>
        </p:nvSpPr>
        <p:spPr>
          <a:xfrm>
            <a:off x="457200" y="980728"/>
            <a:ext cx="8229600" cy="5256584"/>
          </a:xfrm>
        </p:spPr>
        <p:txBody>
          <a:bodyPr/>
          <a:lstStyle/>
          <a:p>
            <a:pPr>
              <a:spcBef>
                <a:spcPts val="600"/>
              </a:spcBef>
            </a:pPr>
            <a:r>
              <a:rPr lang="en-US" altLang="zh-TW" sz="1400" dirty="0"/>
              <a:t>§228.24. </a:t>
            </a:r>
            <a:r>
              <a:rPr lang="zh-TW" altLang="en-US" sz="1400" dirty="0"/>
              <a:t>資訊隱私</a:t>
            </a:r>
            <a:endParaRPr lang="en-US" altLang="zh-TW" sz="1400" dirty="0"/>
          </a:p>
          <a:p>
            <a:pPr lvl="1">
              <a:spcBef>
                <a:spcPts val="600"/>
              </a:spcBef>
            </a:pPr>
            <a:r>
              <a:rPr lang="zh-TW" altLang="en-US" sz="1200" dirty="0"/>
              <a:t>製造商應向自動駕駛汽車的駕駛員及不需要駕駛員的車輛（車輛乘客）提供書面披露。匿名化對車輛安全操作而言是不必要的。製造商不得以任何人未提供書面批准為由拒絕使用自動駕駛汽車</a:t>
            </a:r>
            <a:endParaRPr lang="zh-TW" altLang="en-US" sz="1400" dirty="0"/>
          </a:p>
          <a:p>
            <a:pPr>
              <a:spcBef>
                <a:spcPts val="600"/>
              </a:spcBef>
            </a:pPr>
            <a:r>
              <a:rPr lang="en-US" altLang="zh-TW" sz="1400" dirty="0"/>
              <a:t>§228.26.</a:t>
            </a:r>
            <a:r>
              <a:rPr lang="zh-TW" altLang="en-US" sz="1400" dirty="0"/>
              <a:t>自動駕駛汽車註冊</a:t>
            </a:r>
            <a:endParaRPr lang="en-US" altLang="zh-TW" sz="1400" dirty="0"/>
          </a:p>
          <a:p>
            <a:pPr lvl="1">
              <a:spcBef>
                <a:spcPts val="600"/>
              </a:spcBef>
            </a:pPr>
            <a:r>
              <a:rPr lang="zh-TW" altLang="en-US" sz="1200" dirty="0"/>
              <a:t>除規定要求外，自動駕駛車輛的登記卡應將車輛識別為自動駕駛。除“車輛規則”要求外，自動駕駛車輛的所有權證書應將車輛標識為自動駕駛</a:t>
            </a:r>
          </a:p>
          <a:p>
            <a:pPr>
              <a:spcBef>
                <a:spcPts val="600"/>
              </a:spcBef>
            </a:pPr>
            <a:r>
              <a:rPr lang="en-US" altLang="zh-TW" sz="1400" dirty="0"/>
              <a:t>§228.28.</a:t>
            </a:r>
            <a:r>
              <a:rPr lang="zh-TW" altLang="en-US" sz="1400" dirty="0"/>
              <a:t>關於自駕技術的聲明</a:t>
            </a:r>
            <a:endParaRPr lang="en-US" altLang="zh-TW" sz="1400" dirty="0"/>
          </a:p>
          <a:p>
            <a:pPr lvl="1">
              <a:spcBef>
                <a:spcPts val="600"/>
              </a:spcBef>
            </a:pPr>
            <a:r>
              <a:rPr lang="zh-TW" altLang="en-US" sz="1200" dirty="0">
                <a:solidFill>
                  <a:srgbClr val="FF0000"/>
                </a:solidFill>
              </a:rPr>
              <a:t>除非符合下列要求，否則製造商或其代理人不得在任何車輛銷售或租賃廣告中代表車輛是自動駕駛的</a:t>
            </a:r>
            <a:r>
              <a:rPr lang="zh-TW" altLang="en-US" sz="1200" dirty="0"/>
              <a:t>。</a:t>
            </a:r>
            <a:r>
              <a:rPr lang="en-US" altLang="zh-TW" sz="1200" dirty="0"/>
              <a:t>1)</a:t>
            </a:r>
            <a:r>
              <a:rPr lang="zh-TW" altLang="en-US" sz="1200" dirty="0"/>
              <a:t>車輛須符合“車輛規範”規定的自動駕駛車輛的定義。</a:t>
            </a:r>
            <a:r>
              <a:rPr lang="en-US" altLang="zh-TW" sz="1200" dirty="0"/>
              <a:t>2)</a:t>
            </a:r>
            <a:r>
              <a:rPr lang="zh-TW" altLang="en-US" sz="1200" dirty="0"/>
              <a:t>該車輛由根據車輛代碼許可的製造商製造，該製造商在車輛製造時持有根據本條發布的有效自主車輛製造商許可證。</a:t>
            </a:r>
            <a:r>
              <a:rPr lang="en-US" altLang="zh-TW" sz="1200" dirty="0"/>
              <a:t>3)</a:t>
            </a:r>
            <a:r>
              <a:rPr lang="zh-TW" altLang="en-US" sz="1200" dirty="0"/>
              <a:t>根據車輛代碼規定，使用術語來描述已知或通過合理謹慎行事的車輛的性能，可能會使合理謹慎的人相信車輛是自動駕駛的。</a:t>
            </a:r>
            <a:r>
              <a:rPr lang="en-US" altLang="zh-TW" sz="1200" dirty="0"/>
              <a:t>4)</a:t>
            </a:r>
            <a:r>
              <a:rPr lang="zh-TW" altLang="en-US" sz="1200" dirty="0"/>
              <a:t>構成了為本條和“車輛法”而賦予車輛自主權的廣告</a:t>
            </a:r>
            <a:endParaRPr lang="en-US" altLang="zh-TW" sz="1200" dirty="0"/>
          </a:p>
        </p:txBody>
      </p:sp>
      <p:sp>
        <p:nvSpPr>
          <p:cNvPr id="4" name="標題 1">
            <a:extLst>
              <a:ext uri="{FF2B5EF4-FFF2-40B4-BE49-F238E27FC236}">
                <a16:creationId xmlns:a16="http://schemas.microsoft.com/office/drawing/2014/main" id="{64F3F9DA-870D-4723-BE3B-2710D19928D0}"/>
              </a:ext>
            </a:extLst>
          </p:cNvPr>
          <p:cNvSpPr>
            <a:spLocks noGrp="1"/>
          </p:cNvSpPr>
          <p:nvPr>
            <p:ph type="title"/>
          </p:nvPr>
        </p:nvSpPr>
        <p:spPr>
          <a:xfrm>
            <a:off x="107504" y="44624"/>
            <a:ext cx="8928992" cy="633412"/>
          </a:xfrm>
        </p:spPr>
        <p:txBody>
          <a:bodyPr/>
          <a:lstStyle/>
          <a:p>
            <a:r>
              <a:rPr lang="zh-TW" altLang="en-US" dirty="0"/>
              <a:t>修改後條款內容</a:t>
            </a:r>
            <a:r>
              <a:rPr lang="en-US" altLang="zh-TW" dirty="0"/>
              <a:t>(</a:t>
            </a:r>
            <a:r>
              <a:rPr lang="zh-TW" altLang="en-US" dirty="0"/>
              <a:t>摘要</a:t>
            </a:r>
            <a:r>
              <a:rPr lang="en-US" altLang="zh-TW" dirty="0"/>
              <a:t>)5</a:t>
            </a:r>
            <a:br>
              <a:rPr lang="en-US" altLang="zh-TW" dirty="0"/>
            </a:br>
            <a:r>
              <a:rPr lang="en-US" altLang="zh-TW" sz="1500" dirty="0">
                <a:solidFill>
                  <a:schemeClr val="accent6"/>
                </a:solidFill>
              </a:rPr>
              <a:t>Modified Express, Terms Title 13, Division 1, Chapter 1, Article 3.8 – Deployment of Autonomous Vehicles</a:t>
            </a:r>
            <a:endParaRPr lang="zh-TW" altLang="en-US" sz="1500" dirty="0"/>
          </a:p>
        </p:txBody>
      </p:sp>
    </p:spTree>
    <p:extLst>
      <p:ext uri="{BB962C8B-B14F-4D97-AF65-F5344CB8AC3E}">
        <p14:creationId xmlns:p14="http://schemas.microsoft.com/office/powerpoint/2010/main" val="104046590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D4C76C-44CD-475B-AA39-37918C8CD30C}"/>
              </a:ext>
            </a:extLst>
          </p:cNvPr>
          <p:cNvSpPr>
            <a:spLocks noGrp="1"/>
          </p:cNvSpPr>
          <p:nvPr>
            <p:ph type="title"/>
          </p:nvPr>
        </p:nvSpPr>
        <p:spPr/>
        <p:txBody>
          <a:bodyPr/>
          <a:lstStyle/>
          <a:p>
            <a:r>
              <a:rPr lang="en-US" altLang="zh-TW" dirty="0"/>
              <a:t>AUTOMATED DRIVING SYSTEMS</a:t>
            </a:r>
            <a:r>
              <a:rPr lang="zh-TW" altLang="en-US" dirty="0"/>
              <a:t> </a:t>
            </a:r>
            <a:r>
              <a:rPr lang="en-US" altLang="zh-TW" dirty="0">
                <a:solidFill>
                  <a:schemeClr val="accent6"/>
                </a:solidFill>
              </a:rPr>
              <a:t>2.0</a:t>
            </a:r>
            <a:r>
              <a:rPr lang="zh-TW" altLang="en-US" dirty="0"/>
              <a:t>摘要</a:t>
            </a:r>
            <a:r>
              <a:rPr lang="en-US" altLang="zh-TW" dirty="0"/>
              <a:t>1</a:t>
            </a:r>
            <a:br>
              <a:rPr lang="en-US" altLang="zh-TW" dirty="0"/>
            </a:br>
            <a:r>
              <a:rPr lang="en-US" altLang="zh-TW" dirty="0">
                <a:solidFill>
                  <a:schemeClr val="accent6"/>
                </a:solidFill>
              </a:rPr>
              <a:t>-</a:t>
            </a:r>
            <a:r>
              <a:rPr lang="en-US" altLang="zh-TW" sz="1800" dirty="0">
                <a:solidFill>
                  <a:schemeClr val="accent6"/>
                </a:solidFill>
              </a:rPr>
              <a:t>2018</a:t>
            </a:r>
            <a:r>
              <a:rPr lang="zh-TW" altLang="en-US" sz="1800" dirty="0">
                <a:solidFill>
                  <a:schemeClr val="accent6"/>
                </a:solidFill>
              </a:rPr>
              <a:t>年</a:t>
            </a:r>
            <a:r>
              <a:rPr lang="en-US" altLang="zh-TW" sz="1800" dirty="0">
                <a:solidFill>
                  <a:schemeClr val="accent6"/>
                </a:solidFill>
              </a:rPr>
              <a:t>5</a:t>
            </a:r>
            <a:r>
              <a:rPr lang="zh-TW" altLang="en-US" sz="1800" dirty="0">
                <a:solidFill>
                  <a:schemeClr val="accent6"/>
                </a:solidFill>
              </a:rPr>
              <a:t>月</a:t>
            </a:r>
            <a:r>
              <a:rPr lang="en-US" altLang="zh-TW" sz="1800" dirty="0">
                <a:solidFill>
                  <a:schemeClr val="accent6"/>
                </a:solidFill>
              </a:rPr>
              <a:t>2</a:t>
            </a:r>
            <a:r>
              <a:rPr lang="zh-TW" altLang="en-US" sz="1800" dirty="0">
                <a:solidFill>
                  <a:schemeClr val="accent6"/>
                </a:solidFill>
              </a:rPr>
              <a:t>日</a:t>
            </a:r>
            <a:r>
              <a:rPr lang="en-US" altLang="zh-TW" sz="1800" dirty="0">
                <a:solidFill>
                  <a:schemeClr val="accent6"/>
                </a:solidFill>
              </a:rPr>
              <a:t>-</a:t>
            </a:r>
            <a:endParaRPr lang="zh-TW" altLang="en-US" dirty="0">
              <a:solidFill>
                <a:schemeClr val="accent6"/>
              </a:solidFill>
            </a:endParaRPr>
          </a:p>
        </p:txBody>
      </p:sp>
      <p:sp>
        <p:nvSpPr>
          <p:cNvPr id="3" name="內容版面配置區 2">
            <a:extLst>
              <a:ext uri="{FF2B5EF4-FFF2-40B4-BE49-F238E27FC236}">
                <a16:creationId xmlns:a16="http://schemas.microsoft.com/office/drawing/2014/main" id="{9808AB30-49C1-4449-8B21-BC402FD7EC40}"/>
              </a:ext>
            </a:extLst>
          </p:cNvPr>
          <p:cNvSpPr>
            <a:spLocks noGrp="1"/>
          </p:cNvSpPr>
          <p:nvPr>
            <p:ph idx="1"/>
          </p:nvPr>
        </p:nvSpPr>
        <p:spPr>
          <a:xfrm>
            <a:off x="457200" y="1052736"/>
            <a:ext cx="8229600" cy="5760640"/>
          </a:xfrm>
        </p:spPr>
        <p:txBody>
          <a:bodyPr/>
          <a:lstStyle/>
          <a:p>
            <a:r>
              <a:rPr lang="zh-TW" altLang="en-US" sz="1400" dirty="0">
                <a:solidFill>
                  <a:srgbClr val="FF0000"/>
                </a:solidFill>
              </a:rPr>
              <a:t>安全</a:t>
            </a:r>
            <a:r>
              <a:rPr lang="zh-TW" altLang="en-US" sz="1400" dirty="0"/>
              <a:t>是美國交通部</a:t>
            </a:r>
            <a:r>
              <a:rPr lang="en-US" altLang="zh-TW" sz="1400" dirty="0"/>
              <a:t>(DOT)</a:t>
            </a:r>
            <a:r>
              <a:rPr lang="zh-TW" altLang="en-US" sz="1400" dirty="0"/>
              <a:t>及美國國家公路交通安全管理局</a:t>
            </a:r>
            <a:r>
              <a:rPr lang="en-US" altLang="zh-TW" sz="1400" dirty="0"/>
              <a:t>(NHTSA)</a:t>
            </a:r>
            <a:r>
              <a:rPr lang="zh-TW" altLang="en-US" sz="1400" dirty="0"/>
              <a:t>在發展自駕首要任務</a:t>
            </a:r>
            <a:endParaRPr lang="en-US" altLang="zh-TW" sz="1400" dirty="0"/>
          </a:p>
          <a:p>
            <a:pPr lvl="1"/>
            <a:r>
              <a:rPr lang="zh-TW" altLang="en-US" sz="1200" dirty="0"/>
              <a:t>世界正面臨前所未有的自動化技術出現。 在交通運輸領域，在</a:t>
            </a:r>
            <a:r>
              <a:rPr lang="en-US" altLang="zh-TW" sz="1200" dirty="0"/>
              <a:t>10</a:t>
            </a:r>
            <a:r>
              <a:rPr lang="zh-TW" altLang="en-US" sz="1200" dirty="0"/>
              <a:t>起嚴重道路交通事故中有</a:t>
            </a:r>
            <a:r>
              <a:rPr lang="en-US" altLang="zh-TW" sz="1200" dirty="0"/>
              <a:t>9</a:t>
            </a:r>
            <a:r>
              <a:rPr lang="zh-TW" altLang="en-US" sz="1200" dirty="0"/>
              <a:t>起由人類行為導致，期望自動化車輛技術能挽救眾人生命、減少擁堵、提高機動性和提高生產效率。聯邦政府希望確保自動駕駛不會因不必要或無意的創新障礙而阻礙進展。</a:t>
            </a:r>
            <a:r>
              <a:rPr lang="zh-TW" altLang="en-US" sz="1200" dirty="0">
                <a:solidFill>
                  <a:srgbClr val="FF0000"/>
                </a:solidFill>
              </a:rPr>
              <a:t>安全</a:t>
            </a:r>
            <a:r>
              <a:rPr lang="zh-TW" altLang="en-US" sz="1200" dirty="0"/>
              <a:t>仍然是美國交通部（</a:t>
            </a:r>
            <a:r>
              <a:rPr lang="en-US" altLang="zh-TW" sz="1200" dirty="0"/>
              <a:t>DOT</a:t>
            </a:r>
            <a:r>
              <a:rPr lang="zh-TW" altLang="en-US" sz="1200" dirty="0"/>
              <a:t>）的首要任務，也是美國國家公路交通安全管理局（</a:t>
            </a:r>
            <a:r>
              <a:rPr lang="en-US" altLang="zh-TW" sz="1200" dirty="0"/>
              <a:t>NHTSA</a:t>
            </a:r>
            <a:r>
              <a:rPr lang="zh-TW" altLang="en-US" sz="1200" dirty="0"/>
              <a:t>）的重點</a:t>
            </a:r>
            <a:endParaRPr lang="en-US" altLang="zh-TW" sz="1200" dirty="0"/>
          </a:p>
          <a:p>
            <a:r>
              <a:rPr lang="en-US" altLang="zh-TW" sz="1400" dirty="0"/>
              <a:t>NHTSA</a:t>
            </a:r>
            <a:r>
              <a:rPr lang="zh-TW" altLang="en-US" sz="1400" dirty="0"/>
              <a:t>推動自駕系統安全願景，</a:t>
            </a:r>
            <a:r>
              <a:rPr lang="en-US" altLang="zh-TW" sz="1400" dirty="0"/>
              <a:t>DOT</a:t>
            </a:r>
            <a:r>
              <a:rPr lang="zh-TW" altLang="en-US" sz="1400" dirty="0"/>
              <a:t>支援</a:t>
            </a:r>
            <a:r>
              <a:rPr lang="zh-TW" altLang="en-US" sz="1400" dirty="0">
                <a:solidFill>
                  <a:srgbClr val="FF0000"/>
                </a:solidFill>
              </a:rPr>
              <a:t>安全</a:t>
            </a:r>
            <a:r>
              <a:rPr lang="zh-TW" altLang="en-US" sz="1400" dirty="0"/>
              <a:t>引入自動化技術</a:t>
            </a:r>
            <a:endParaRPr lang="en-US" altLang="zh-TW" sz="1400" dirty="0"/>
          </a:p>
          <a:p>
            <a:pPr lvl="1"/>
            <a:r>
              <a:rPr lang="en-US" altLang="zh-TW" sz="1200" dirty="0"/>
              <a:t>NHTSA</a:t>
            </a:r>
            <a:r>
              <a:rPr lang="zh-TW" altLang="en-US" sz="1200" dirty="0"/>
              <a:t>的使命是透過教育、研究、安全標準和執法活動來挽救生命，預防傷害，並降低道路交通事故的經濟成本。 隨著自動化車輛技術的發展，有可能大幅減少每天在道路交通事故中的生命損失。 同時為了支援產業創新和各國部署該項技術競爭，在教育大眾的同時，透過引入安全技術改善道路安全，</a:t>
            </a:r>
            <a:r>
              <a:rPr lang="en-US" altLang="zh-TW" sz="1200" dirty="0"/>
              <a:t>NHTSA</a:t>
            </a:r>
            <a:r>
              <a:rPr lang="zh-TW" altLang="en-US" sz="1200" dirty="0"/>
              <a:t>推出自動駕駛系統安全願景，也是</a:t>
            </a:r>
            <a:r>
              <a:rPr lang="en-US" altLang="zh-TW" sz="1200" dirty="0"/>
              <a:t>DOT</a:t>
            </a:r>
            <a:r>
              <a:rPr lang="zh-TW" altLang="en-US" sz="1200" dirty="0"/>
              <a:t>支援安全引入自動化技術的重要組成部分</a:t>
            </a:r>
            <a:endParaRPr lang="en-US" altLang="zh-TW" sz="1200" dirty="0"/>
          </a:p>
          <a:p>
            <a:pPr lvl="1"/>
            <a:r>
              <a:rPr lang="en-US" altLang="zh-TW" sz="1200" dirty="0"/>
              <a:t>NHTSA</a:t>
            </a:r>
            <a:r>
              <a:rPr lang="zh-TW" altLang="en-US" sz="1200" dirty="0"/>
              <a:t>提供非強制性的方法推動自動車輛技術的安全。 </a:t>
            </a:r>
            <a:r>
              <a:rPr lang="zh-TW" altLang="en-US" sz="1200" dirty="0">
                <a:solidFill>
                  <a:srgbClr val="FF0000"/>
                </a:solidFill>
              </a:rPr>
              <a:t>第</a:t>
            </a:r>
            <a:r>
              <a:rPr lang="en-US" altLang="zh-TW" sz="1200" dirty="0">
                <a:solidFill>
                  <a:srgbClr val="FF0000"/>
                </a:solidFill>
              </a:rPr>
              <a:t>1</a:t>
            </a:r>
            <a:r>
              <a:rPr lang="zh-TW" altLang="en-US" sz="1200" dirty="0">
                <a:solidFill>
                  <a:srgbClr val="FF0000"/>
                </a:solidFill>
              </a:rPr>
              <a:t>部分</a:t>
            </a:r>
            <a:r>
              <a:rPr lang="zh-TW" altLang="en-US" sz="1200" dirty="0"/>
              <a:t>：</a:t>
            </a:r>
            <a:r>
              <a:rPr lang="zh-TW" altLang="en-US" sz="1200" dirty="0">
                <a:solidFill>
                  <a:srgbClr val="FF0000"/>
                </a:solidFill>
              </a:rPr>
              <a:t>自動駕駛系統指導與支持汽車業和其他主要利益相關者</a:t>
            </a:r>
            <a:r>
              <a:rPr lang="zh-TW" altLang="en-US" sz="1200" dirty="0"/>
              <a:t>，考慮並設計自動駕駛系統的測試和安全部署的最佳實踐（</a:t>
            </a:r>
            <a:r>
              <a:rPr lang="en-US" altLang="zh-TW" sz="1200" dirty="0"/>
              <a:t>SAE</a:t>
            </a:r>
            <a:r>
              <a:rPr lang="zh-TW" altLang="en-US" sz="1200" dirty="0"/>
              <a:t>自動化級別</a:t>
            </a:r>
            <a:r>
              <a:rPr lang="en-US" altLang="zh-TW" sz="1200" dirty="0"/>
              <a:t>3</a:t>
            </a:r>
            <a:r>
              <a:rPr lang="zh-TW" altLang="en-US" sz="1200" dirty="0"/>
              <a:t>至</a:t>
            </a:r>
            <a:r>
              <a:rPr lang="en-US" altLang="zh-TW" sz="1200" dirty="0"/>
              <a:t>5  - </a:t>
            </a:r>
            <a:r>
              <a:rPr lang="zh-TW" altLang="en-US" sz="1200" dirty="0"/>
              <a:t>有條件的、 高階且全自動化系統）。包含</a:t>
            </a:r>
            <a:r>
              <a:rPr lang="en-US" altLang="zh-TW" sz="1200" dirty="0"/>
              <a:t>12</a:t>
            </a:r>
            <a:r>
              <a:rPr lang="zh-TW" altLang="en-US" sz="1200" dirty="0"/>
              <a:t>個優先安全設計元素考慮，包括</a:t>
            </a:r>
            <a:r>
              <a:rPr lang="zh-TW" altLang="en-US" sz="1200" dirty="0">
                <a:solidFill>
                  <a:srgbClr val="FF0000"/>
                </a:solidFill>
              </a:rPr>
              <a:t>車輛網路安全，人機界面，耐撞性，消費者教育和訓練，以及碰撞後</a:t>
            </a:r>
            <a:r>
              <a:rPr lang="en-US" altLang="zh-TW" sz="1200" dirty="0">
                <a:solidFill>
                  <a:srgbClr val="FF0000"/>
                </a:solidFill>
              </a:rPr>
              <a:t>ADS</a:t>
            </a:r>
            <a:r>
              <a:rPr lang="en-US" altLang="zh-TW" sz="1200" dirty="0"/>
              <a:t>(Automated Driving Systems)</a:t>
            </a:r>
            <a:r>
              <a:rPr lang="zh-TW" altLang="en-US" sz="1200" dirty="0"/>
              <a:t>表現等。</a:t>
            </a:r>
            <a:endParaRPr lang="en-US" altLang="zh-TW" sz="1200" dirty="0"/>
          </a:p>
          <a:p>
            <a:pPr lvl="1"/>
            <a:r>
              <a:rPr lang="en-US" altLang="zh-TW" sz="1200" dirty="0"/>
              <a:t>NHTSA</a:t>
            </a:r>
            <a:r>
              <a:rPr lang="zh-TW" altLang="en-US" sz="1200" dirty="0"/>
              <a:t>義務為產業提供一個靈活的框架，用於選擇如何解決安全設計元素。 此外，為了幫助支持公眾的信任和信心，鼓勵參與測試和部署的實體公開披露其系統的安全自我評估，以展示其實現安全的各種方法。</a:t>
            </a:r>
            <a:endParaRPr lang="en-US" altLang="zh-TW" sz="1200" dirty="0"/>
          </a:p>
          <a:p>
            <a:pPr lvl="1"/>
            <a:r>
              <a:rPr lang="zh-TW" altLang="en-US" sz="1200" dirty="0"/>
              <a:t>在公共道路上行駛的車輛受聯邦和州管轄，各州起草安全部署與</a:t>
            </a:r>
            <a:r>
              <a:rPr lang="en-US" altLang="zh-TW" sz="1200" dirty="0"/>
              <a:t>ADS</a:t>
            </a:r>
            <a:r>
              <a:rPr lang="zh-TW" altLang="en-US" sz="1200" dirty="0"/>
              <a:t>的立法。 為了支援作業，</a:t>
            </a:r>
            <a:r>
              <a:rPr lang="en-US" altLang="zh-TW" sz="1200" dirty="0"/>
              <a:t>NHTSA</a:t>
            </a:r>
            <a:r>
              <a:rPr lang="zh-TW" altLang="en-US" sz="1200" dirty="0"/>
              <a:t>提供了</a:t>
            </a:r>
            <a:r>
              <a:rPr lang="zh-TW" altLang="en-US" sz="1200" dirty="0">
                <a:solidFill>
                  <a:srgbClr val="FF0000"/>
                </a:solidFill>
              </a:rPr>
              <a:t>第</a:t>
            </a:r>
            <a:r>
              <a:rPr lang="en-US" altLang="zh-TW" sz="1200" dirty="0">
                <a:solidFill>
                  <a:srgbClr val="FF0000"/>
                </a:solidFill>
              </a:rPr>
              <a:t>2</a:t>
            </a:r>
            <a:r>
              <a:rPr lang="zh-TW" altLang="en-US" sz="1200" dirty="0">
                <a:solidFill>
                  <a:srgbClr val="FF0000"/>
                </a:solidFill>
              </a:rPr>
              <a:t>部分</a:t>
            </a:r>
            <a:r>
              <a:rPr lang="zh-TW" altLang="en-US" sz="1200" dirty="0"/>
              <a:t>：</a:t>
            </a:r>
            <a:r>
              <a:rPr lang="zh-TW" altLang="en-US" sz="1200" dirty="0">
                <a:solidFill>
                  <a:srgbClr val="FF0000"/>
                </a:solidFill>
              </a:rPr>
              <a:t>對各州的技術援助</a:t>
            </a:r>
            <a:r>
              <a:rPr lang="zh-TW" altLang="en-US" sz="1200" dirty="0"/>
              <a:t>，關於自動駕駛系統的立法機構的最佳實踐。 該部分闡明並描述聯邦和州政府在</a:t>
            </a:r>
            <a:r>
              <a:rPr lang="en-US" altLang="zh-TW" sz="1200" dirty="0"/>
              <a:t>ADS</a:t>
            </a:r>
            <a:r>
              <a:rPr lang="zh-TW" altLang="en-US" sz="1200" dirty="0"/>
              <a:t>監管中的作用。 </a:t>
            </a:r>
            <a:r>
              <a:rPr lang="en-US" altLang="zh-TW" sz="1200" dirty="0"/>
              <a:t>NHTSA</a:t>
            </a:r>
            <a:r>
              <a:rPr lang="zh-TW" altLang="en-US" sz="1200" dirty="0"/>
              <a:t>仍負責監管機動車輛和機動車輛設備的安全設計和性能方面</a:t>
            </a:r>
            <a:r>
              <a:rPr lang="en-US" altLang="zh-TW" sz="1200" dirty="0"/>
              <a:t>; </a:t>
            </a:r>
            <a:r>
              <a:rPr lang="zh-TW" altLang="en-US" sz="1200" dirty="0"/>
              <a:t>各州繼續負責管理人員駕駛員和車輛操作</a:t>
            </a:r>
            <a:endParaRPr lang="en-US" altLang="zh-TW" sz="1200" dirty="0"/>
          </a:p>
          <a:p>
            <a:pPr lvl="1"/>
            <a:r>
              <a:rPr lang="zh-TW" altLang="en-US" sz="1200" dirty="0"/>
              <a:t>還提供立法機構做法，包括各州應考慮納入立法與</a:t>
            </a:r>
            <a:r>
              <a:rPr lang="zh-TW" altLang="en-US" sz="1200" dirty="0">
                <a:solidFill>
                  <a:srgbClr val="FF0000"/>
                </a:solidFill>
              </a:rPr>
              <a:t>安全</a:t>
            </a:r>
            <a:r>
              <a:rPr lang="zh-TW" altLang="en-US" sz="1200" dirty="0"/>
              <a:t>有關的共同組成部分，和有關</a:t>
            </a:r>
            <a:r>
              <a:rPr lang="en-US" altLang="zh-TW" sz="1200" dirty="0"/>
              <a:t>ADS</a:t>
            </a:r>
            <a:r>
              <a:rPr lang="zh-TW" altLang="en-US" sz="1200" dirty="0"/>
              <a:t>的重要內容。 也提供了公路安全實踐，為各州製定</a:t>
            </a:r>
            <a:r>
              <a:rPr lang="en-US" altLang="zh-TW" sz="1200" dirty="0"/>
              <a:t>ADS</a:t>
            </a:r>
            <a:r>
              <a:rPr lang="zh-TW" altLang="en-US" sz="1200" dirty="0"/>
              <a:t>在公共道路上安全運行的程序和條件等框架。 包括測試、註冊和授權的應用和許可，與公共安全官員合作及責任與保險等考慮因素</a:t>
            </a:r>
            <a:endParaRPr lang="en-US" altLang="zh-TW" sz="1200" dirty="0"/>
          </a:p>
          <a:p>
            <a:pPr lvl="1"/>
            <a:r>
              <a:rPr lang="zh-TW" altLang="en-US" sz="1200" dirty="0"/>
              <a:t>將義務指導和實踐部分，共同支持產業、政府官員、安全倡導者和公眾。 隨著國家和世界接受透過</a:t>
            </a:r>
            <a:r>
              <a:rPr lang="en-US" altLang="zh-TW" sz="1200" dirty="0"/>
              <a:t>ADS</a:t>
            </a:r>
            <a:r>
              <a:rPr lang="zh-TW" altLang="en-US" sz="1200" dirty="0"/>
              <a:t>的車運輸技術進步，</a:t>
            </a:r>
            <a:r>
              <a:rPr lang="zh-TW" altLang="en-US" sz="1200" dirty="0">
                <a:solidFill>
                  <a:srgbClr val="FF0000"/>
                </a:solidFill>
              </a:rPr>
              <a:t>安全是首要任務</a:t>
            </a:r>
            <a:endParaRPr lang="en-US" altLang="zh-TW" sz="1200" dirty="0">
              <a:solidFill>
                <a:srgbClr val="FF0000"/>
              </a:solidFill>
            </a:endParaRPr>
          </a:p>
          <a:p>
            <a:pPr lvl="1"/>
            <a:r>
              <a:rPr lang="zh-TW" altLang="en-US" sz="1200" dirty="0"/>
              <a:t>在未來幾年內，</a:t>
            </a:r>
            <a:r>
              <a:rPr lang="en-US" altLang="zh-TW" sz="1200" dirty="0"/>
              <a:t>NHTSA</a:t>
            </a:r>
            <a:r>
              <a:rPr lang="zh-TW" altLang="en-US" sz="1200" dirty="0"/>
              <a:t>及相關的其他聯邦機構將繼續發揮領導作用，鼓勵在政策，研究領域等將安全自動車輛技術引入汽車業及公共道路 ，應用在安全標準、貨運和商業用途、基礎設施和公共交通</a:t>
            </a:r>
            <a:endParaRPr lang="en-US" altLang="zh-TW" sz="1200" dirty="0"/>
          </a:p>
        </p:txBody>
      </p:sp>
    </p:spTree>
    <p:extLst>
      <p:ext uri="{BB962C8B-B14F-4D97-AF65-F5344CB8AC3E}">
        <p14:creationId xmlns:p14="http://schemas.microsoft.com/office/powerpoint/2010/main" val="186189885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616E30-9FA1-4E58-9B3C-48512BD66519}"/>
              </a:ext>
            </a:extLst>
          </p:cNvPr>
          <p:cNvSpPr>
            <a:spLocks noGrp="1"/>
          </p:cNvSpPr>
          <p:nvPr>
            <p:ph type="title"/>
          </p:nvPr>
        </p:nvSpPr>
        <p:spPr/>
        <p:txBody>
          <a:bodyPr/>
          <a:lstStyle/>
          <a:p>
            <a:r>
              <a:rPr lang="en-US" altLang="zh-TW" dirty="0"/>
              <a:t>AUTOMATED DRIVING SYSTEMS</a:t>
            </a:r>
            <a:r>
              <a:rPr lang="zh-TW" altLang="en-US" dirty="0"/>
              <a:t> </a:t>
            </a:r>
            <a:r>
              <a:rPr lang="en-US" altLang="zh-TW" dirty="0"/>
              <a:t>2.0</a:t>
            </a:r>
            <a:r>
              <a:rPr lang="zh-TW" altLang="en-US" dirty="0"/>
              <a:t>摘要</a:t>
            </a:r>
            <a:r>
              <a:rPr lang="en-US" altLang="zh-TW" dirty="0"/>
              <a:t>2</a:t>
            </a:r>
            <a:br>
              <a:rPr lang="en-US" altLang="zh-TW" dirty="0"/>
            </a:br>
            <a:r>
              <a:rPr lang="en-US" altLang="zh-TW" sz="1800" dirty="0">
                <a:solidFill>
                  <a:schemeClr val="accent6"/>
                </a:solidFill>
              </a:rPr>
              <a:t>-2018</a:t>
            </a:r>
            <a:r>
              <a:rPr lang="zh-TW" altLang="en-US" sz="1800" dirty="0">
                <a:solidFill>
                  <a:schemeClr val="accent6"/>
                </a:solidFill>
              </a:rPr>
              <a:t>年</a:t>
            </a:r>
            <a:r>
              <a:rPr lang="en-US" altLang="zh-TW" sz="1800" dirty="0">
                <a:solidFill>
                  <a:schemeClr val="accent6"/>
                </a:solidFill>
              </a:rPr>
              <a:t>5</a:t>
            </a:r>
            <a:r>
              <a:rPr lang="zh-TW" altLang="en-US" sz="1800" dirty="0">
                <a:solidFill>
                  <a:schemeClr val="accent6"/>
                </a:solidFill>
              </a:rPr>
              <a:t>月</a:t>
            </a:r>
            <a:r>
              <a:rPr lang="en-US" altLang="zh-TW" sz="1800" dirty="0">
                <a:solidFill>
                  <a:schemeClr val="accent6"/>
                </a:solidFill>
              </a:rPr>
              <a:t>2</a:t>
            </a:r>
            <a:r>
              <a:rPr lang="zh-TW" altLang="en-US" sz="1800" dirty="0">
                <a:solidFill>
                  <a:schemeClr val="accent6"/>
                </a:solidFill>
              </a:rPr>
              <a:t>日</a:t>
            </a:r>
            <a:r>
              <a:rPr lang="en-US" altLang="zh-TW" sz="1800" dirty="0">
                <a:solidFill>
                  <a:schemeClr val="accent6"/>
                </a:solidFill>
              </a:rPr>
              <a:t>-</a:t>
            </a:r>
            <a:endParaRPr lang="zh-TW" altLang="en-US" dirty="0">
              <a:solidFill>
                <a:schemeClr val="accent6"/>
              </a:solidFill>
            </a:endParaRPr>
          </a:p>
        </p:txBody>
      </p:sp>
      <p:sp>
        <p:nvSpPr>
          <p:cNvPr id="3" name="內容版面配置區 2">
            <a:extLst>
              <a:ext uri="{FF2B5EF4-FFF2-40B4-BE49-F238E27FC236}">
                <a16:creationId xmlns:a16="http://schemas.microsoft.com/office/drawing/2014/main" id="{0DA3D238-4B7F-4EF0-A4B9-484E77DE59E3}"/>
              </a:ext>
            </a:extLst>
          </p:cNvPr>
          <p:cNvSpPr>
            <a:spLocks noGrp="1"/>
          </p:cNvSpPr>
          <p:nvPr>
            <p:ph idx="1"/>
          </p:nvPr>
        </p:nvSpPr>
        <p:spPr/>
        <p:txBody>
          <a:bodyPr/>
          <a:lstStyle/>
          <a:p>
            <a:pPr>
              <a:spcBef>
                <a:spcPts val="600"/>
              </a:spcBef>
            </a:pPr>
            <a:r>
              <a:rPr lang="zh-TW" altLang="en-US" sz="1400" dirty="0"/>
              <a:t>其他交通部及聯邦政府政府分工</a:t>
            </a:r>
            <a:endParaRPr lang="en-US" altLang="zh-TW" sz="1400" dirty="0"/>
          </a:p>
          <a:p>
            <a:pPr lvl="1">
              <a:spcBef>
                <a:spcPts val="600"/>
              </a:spcBef>
            </a:pPr>
            <a:r>
              <a:rPr lang="zh-TW" altLang="en-US" sz="1200" dirty="0"/>
              <a:t>政策副部長辦公室（</a:t>
            </a:r>
            <a:r>
              <a:rPr lang="en-US" altLang="zh-TW" sz="1200" dirty="0"/>
              <a:t>OST-P</a:t>
            </a:r>
            <a:r>
              <a:rPr lang="zh-TW" altLang="en-US" sz="1200" dirty="0"/>
              <a:t>）擔任秘書長的顧問辦公室，負責</a:t>
            </a:r>
            <a:r>
              <a:rPr lang="zh-TW" altLang="en-US" sz="1200" dirty="0">
                <a:solidFill>
                  <a:srgbClr val="FF0000"/>
                </a:solidFill>
              </a:rPr>
              <a:t>制定政策，提出建議並就所有立法和監管舉措提供建議</a:t>
            </a:r>
            <a:r>
              <a:rPr lang="zh-TW" altLang="en-US" sz="1200" dirty="0"/>
              <a:t>。副部長負責協調該部的預算編制和政策制定職能，還指導交通政策的製定，並努力確保國家的交通資源作為一個綜合的國家體系運作。 </a:t>
            </a:r>
            <a:endParaRPr lang="en-US" altLang="zh-TW" sz="1200" dirty="0"/>
          </a:p>
          <a:p>
            <a:pPr lvl="1">
              <a:spcBef>
                <a:spcPts val="600"/>
              </a:spcBef>
            </a:pPr>
            <a:r>
              <a:rPr lang="zh-TW" altLang="en-US" sz="1200" dirty="0"/>
              <a:t>研究和技術助理部長辦公室（</a:t>
            </a:r>
            <a:r>
              <a:rPr lang="en-US" altLang="zh-TW" sz="1200" dirty="0"/>
              <a:t>OST-R</a:t>
            </a:r>
            <a:r>
              <a:rPr lang="zh-TW" altLang="en-US" sz="1200" dirty="0"/>
              <a:t>）負責協調</a:t>
            </a:r>
            <a:r>
              <a:rPr lang="en-US" altLang="zh-TW" sz="1200" dirty="0"/>
              <a:t>DOT</a:t>
            </a:r>
            <a:r>
              <a:rPr lang="zh-TW" altLang="en-US" sz="1200" dirty="0">
                <a:solidFill>
                  <a:srgbClr val="FF0000"/>
                </a:solidFill>
              </a:rPr>
              <a:t>研究和與運輸系統共享先進技術</a:t>
            </a:r>
            <a:r>
              <a:rPr lang="zh-TW" altLang="en-US" sz="1200" dirty="0"/>
              <a:t>。 透過智慧交通系統（</a:t>
            </a:r>
            <a:r>
              <a:rPr lang="en-US" altLang="zh-TW" sz="1200" dirty="0"/>
              <a:t>ITS</a:t>
            </a:r>
            <a:r>
              <a:rPr lang="zh-TW" altLang="en-US" sz="1200" dirty="0"/>
              <a:t>）研究計劃，大學交通研究中心和</a:t>
            </a:r>
            <a:r>
              <a:rPr lang="en-US" altLang="zh-TW" sz="1200" dirty="0"/>
              <a:t>Volpe National Transportation Research Center</a:t>
            </a:r>
            <a:r>
              <a:rPr lang="zh-TW" altLang="en-US" sz="1200" dirty="0"/>
              <a:t>等對技術和政策研究，這些研究中心對智慧車輛技術進行探索性研究、試點計劃等進行投資，並評估智慧車輛、基礎設施和多模式系統等 </a:t>
            </a:r>
            <a:endParaRPr lang="en-US" altLang="zh-TW" sz="1200" dirty="0"/>
          </a:p>
          <a:p>
            <a:pPr lvl="1">
              <a:spcBef>
                <a:spcPts val="600"/>
              </a:spcBef>
            </a:pPr>
            <a:r>
              <a:rPr lang="zh-TW" altLang="en-US" sz="1200" dirty="0"/>
              <a:t>聯邦汽車運輸安全管理局（</a:t>
            </a:r>
            <a:r>
              <a:rPr lang="en-US" altLang="zh-TW" sz="1200" dirty="0"/>
              <a:t>FMCSA</a:t>
            </a:r>
            <a:r>
              <a:rPr lang="zh-TW" altLang="en-US" sz="1200" dirty="0"/>
              <a:t>）負責監管和提供</a:t>
            </a:r>
            <a:r>
              <a:rPr lang="zh-TW" altLang="en-US" sz="1200" dirty="0">
                <a:solidFill>
                  <a:srgbClr val="FF0000"/>
                </a:solidFill>
              </a:rPr>
              <a:t>營運商的運輸安全監督</a:t>
            </a:r>
            <a:r>
              <a:rPr lang="zh-TW" altLang="en-US" sz="1200" dirty="0"/>
              <a:t>（例如，服務時間規定、藥物和酒精測試、危險材料安全、車輛檢查）機構，提供商業車輛（</a:t>
            </a:r>
            <a:r>
              <a:rPr lang="en-US" altLang="zh-TW" sz="1200" dirty="0"/>
              <a:t>CMV</a:t>
            </a:r>
            <a:r>
              <a:rPr lang="zh-TW" altLang="en-US" sz="1200" dirty="0"/>
              <a:t>）如卡車、公共汽車及司機等協助。 </a:t>
            </a:r>
            <a:r>
              <a:rPr lang="en-US" altLang="zh-TW" sz="1200" dirty="0"/>
              <a:t>FMCSA</a:t>
            </a:r>
            <a:r>
              <a:rPr lang="zh-TW" altLang="en-US" sz="1200" dirty="0"/>
              <a:t>與產業，安全倡導者及州和地方政府合作，透過財政援助、監管、教育、執法、研究和技術，確保國家的道路安全並提高</a:t>
            </a:r>
            <a:r>
              <a:rPr lang="en-US" altLang="zh-TW" sz="1200" dirty="0"/>
              <a:t>CMV</a:t>
            </a:r>
            <a:r>
              <a:rPr lang="zh-TW" altLang="en-US" sz="1200" dirty="0"/>
              <a:t>的安全性</a:t>
            </a:r>
            <a:endParaRPr lang="en-US" altLang="zh-TW" sz="1200" dirty="0"/>
          </a:p>
          <a:p>
            <a:pPr lvl="1">
              <a:spcBef>
                <a:spcPts val="600"/>
              </a:spcBef>
            </a:pPr>
            <a:r>
              <a:rPr lang="zh-TW" altLang="en-US" sz="1200" dirty="0"/>
              <a:t>聯邦公路管理局（</a:t>
            </a:r>
            <a:r>
              <a:rPr lang="en-US" altLang="zh-TW" sz="1200" dirty="0"/>
              <a:t>FHWA</a:t>
            </a:r>
            <a:r>
              <a:rPr lang="zh-TW" altLang="en-US" sz="1200" dirty="0"/>
              <a:t>）支援州和地方政府設計、建造和維護國家公路系統以及各種聯邦和部落土地。透過向州和地方政府提供財政和技術援助，</a:t>
            </a:r>
            <a:r>
              <a:rPr lang="en-US" altLang="zh-TW" sz="1200" dirty="0"/>
              <a:t>FHWA</a:t>
            </a:r>
            <a:r>
              <a:rPr lang="zh-TW" altLang="en-US" sz="1200" dirty="0"/>
              <a:t>負責確保美國的公路和高速公路繼續成為世界上最安全，技術最完善的公路。 </a:t>
            </a:r>
            <a:endParaRPr lang="en-US" altLang="zh-TW" sz="1200" dirty="0"/>
          </a:p>
          <a:p>
            <a:pPr lvl="1">
              <a:spcBef>
                <a:spcPts val="600"/>
              </a:spcBef>
            </a:pPr>
            <a:r>
              <a:rPr lang="zh-TW" altLang="en-US" sz="1200" dirty="0"/>
              <a:t>聯邦運輸管理局（</a:t>
            </a:r>
            <a:r>
              <a:rPr lang="en-US" altLang="zh-TW" sz="1200" dirty="0"/>
              <a:t>FTA</a:t>
            </a:r>
            <a:r>
              <a:rPr lang="zh-TW" altLang="en-US" sz="1200" dirty="0"/>
              <a:t>）為當地公共交通系統</a:t>
            </a:r>
            <a:r>
              <a:rPr lang="zh-TW" altLang="en-US" sz="1200" dirty="0">
                <a:solidFill>
                  <a:srgbClr val="FF0000"/>
                </a:solidFill>
              </a:rPr>
              <a:t>提供財務和技術援助</a:t>
            </a:r>
            <a:r>
              <a:rPr lang="zh-TW" altLang="en-US" sz="1200" dirty="0"/>
              <a:t>，包括公共汽車，地鐵，輕軌，通勤鐵路，臺車和渡輪。 </a:t>
            </a:r>
            <a:r>
              <a:rPr lang="en-US" altLang="zh-TW" sz="1200" dirty="0"/>
              <a:t>FTA</a:t>
            </a:r>
            <a:r>
              <a:rPr lang="zh-TW" altLang="en-US" sz="1200" dirty="0"/>
              <a:t>還監督安全措施並幫助開發下一代技術研究</a:t>
            </a:r>
          </a:p>
          <a:p>
            <a:pPr>
              <a:spcBef>
                <a:spcPts val="600"/>
              </a:spcBef>
            </a:pPr>
            <a:endParaRPr lang="zh-TW" altLang="en-US" sz="1400" dirty="0"/>
          </a:p>
        </p:txBody>
      </p:sp>
    </p:spTree>
    <p:extLst>
      <p:ext uri="{BB962C8B-B14F-4D97-AF65-F5344CB8AC3E}">
        <p14:creationId xmlns:p14="http://schemas.microsoft.com/office/powerpoint/2010/main" val="48323433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A57CF-B777-45A9-8CE4-13D2952708BC}"/>
              </a:ext>
            </a:extLst>
          </p:cNvPr>
          <p:cNvSpPr>
            <a:spLocks noGrp="1"/>
          </p:cNvSpPr>
          <p:nvPr>
            <p:ph type="title"/>
          </p:nvPr>
        </p:nvSpPr>
        <p:spPr/>
        <p:txBody>
          <a:bodyPr/>
          <a:lstStyle/>
          <a:p>
            <a:r>
              <a:rPr lang="zh-TW" altLang="en-US" dirty="0"/>
              <a:t>自動駕駛系統 </a:t>
            </a:r>
            <a:r>
              <a:rPr lang="en-US" altLang="zh-TW" dirty="0"/>
              <a:t>12 </a:t>
            </a:r>
            <a:r>
              <a:rPr lang="zh-TW" altLang="en-US" dirty="0"/>
              <a:t>項安全設計面向摘要</a:t>
            </a:r>
            <a:br>
              <a:rPr lang="en-US" altLang="zh-TW" dirty="0"/>
            </a:br>
            <a:r>
              <a:rPr lang="en-US" altLang="zh-TW" sz="1800" dirty="0">
                <a:solidFill>
                  <a:schemeClr val="accent6"/>
                </a:solidFill>
              </a:rPr>
              <a:t>-AUTOMATED DRIVING SYSTEMS 2.0-</a:t>
            </a:r>
            <a:r>
              <a:rPr lang="zh-TW" altLang="en-US" sz="1800" dirty="0">
                <a:solidFill>
                  <a:schemeClr val="accent6"/>
                </a:solidFill>
              </a:rPr>
              <a:t> </a:t>
            </a:r>
            <a:endParaRPr lang="zh-TW" altLang="en-US" dirty="0">
              <a:solidFill>
                <a:schemeClr val="accent6"/>
              </a:solidFill>
            </a:endParaRPr>
          </a:p>
        </p:txBody>
      </p:sp>
      <p:graphicFrame>
        <p:nvGraphicFramePr>
          <p:cNvPr id="4" name="表格 3">
            <a:extLst>
              <a:ext uri="{FF2B5EF4-FFF2-40B4-BE49-F238E27FC236}">
                <a16:creationId xmlns:a16="http://schemas.microsoft.com/office/drawing/2014/main" id="{74B812E4-9F38-49CA-A6A6-A3A9878C1C08}"/>
              </a:ext>
            </a:extLst>
          </p:cNvPr>
          <p:cNvGraphicFramePr>
            <a:graphicFrameLocks noGrp="1"/>
          </p:cNvGraphicFramePr>
          <p:nvPr>
            <p:extLst/>
          </p:nvPr>
        </p:nvGraphicFramePr>
        <p:xfrm>
          <a:off x="467544" y="908720"/>
          <a:ext cx="8352929" cy="5688629"/>
        </p:xfrm>
        <a:graphic>
          <a:graphicData uri="http://schemas.openxmlformats.org/drawingml/2006/table">
            <a:tbl>
              <a:tblPr>
                <a:tableStyleId>{5940675A-B579-460E-94D1-54222C63F5DA}</a:tableStyleId>
              </a:tblPr>
              <a:tblGrid>
                <a:gridCol w="449912">
                  <a:extLst>
                    <a:ext uri="{9D8B030D-6E8A-4147-A177-3AD203B41FA5}">
                      <a16:colId xmlns:a16="http://schemas.microsoft.com/office/drawing/2014/main" val="1280079948"/>
                    </a:ext>
                  </a:extLst>
                </a:gridCol>
                <a:gridCol w="1049793">
                  <a:extLst>
                    <a:ext uri="{9D8B030D-6E8A-4147-A177-3AD203B41FA5}">
                      <a16:colId xmlns:a16="http://schemas.microsoft.com/office/drawing/2014/main" val="2897196075"/>
                    </a:ext>
                  </a:extLst>
                </a:gridCol>
                <a:gridCol w="6853224">
                  <a:extLst>
                    <a:ext uri="{9D8B030D-6E8A-4147-A177-3AD203B41FA5}">
                      <a16:colId xmlns:a16="http://schemas.microsoft.com/office/drawing/2014/main" val="2383024088"/>
                    </a:ext>
                  </a:extLst>
                </a:gridCol>
              </a:tblGrid>
              <a:tr h="203770">
                <a:tc>
                  <a:txBody>
                    <a:bodyPr/>
                    <a:lstStyle/>
                    <a:p>
                      <a:pPr algn="ctr" fontAlgn="ctr"/>
                      <a:endParaRPr lang="zh-TW" altLang="en-US" sz="1200" b="0" i="0" u="none" strike="noStrike" dirty="0">
                        <a:solidFill>
                          <a:srgbClr val="000000"/>
                        </a:solidFill>
                        <a:effectLst/>
                        <a:latin typeface="+mj-ea"/>
                        <a:ea typeface="+mj-ea"/>
                      </a:endParaRPr>
                    </a:p>
                  </a:txBody>
                  <a:tcPr marL="1018" marR="1018" marT="1018" marB="0" anchor="ctr">
                    <a:solidFill>
                      <a:srgbClr val="FFCC99"/>
                    </a:solidFill>
                  </a:tcPr>
                </a:tc>
                <a:tc>
                  <a:txBody>
                    <a:bodyPr/>
                    <a:lstStyle/>
                    <a:p>
                      <a:pPr algn="l" fontAlgn="ctr"/>
                      <a:r>
                        <a:rPr lang="zh-TW" altLang="en-US" sz="1200" u="none" strike="noStrike" dirty="0">
                          <a:effectLst/>
                          <a:latin typeface="+mj-ea"/>
                          <a:ea typeface="+mj-ea"/>
                        </a:rPr>
                        <a:t>安全設計面向 </a:t>
                      </a:r>
                      <a:endParaRPr lang="zh-TW" altLang="en-US" sz="1200" b="0" i="0" u="none" strike="noStrike" dirty="0">
                        <a:solidFill>
                          <a:srgbClr val="000000"/>
                        </a:solidFill>
                        <a:effectLst/>
                        <a:latin typeface="+mj-ea"/>
                        <a:ea typeface="+mj-ea"/>
                      </a:endParaRPr>
                    </a:p>
                  </a:txBody>
                  <a:tcPr marL="1018" marR="1018" marT="1018" marB="0" anchor="ctr">
                    <a:solidFill>
                      <a:srgbClr val="FFCC99"/>
                    </a:solidFill>
                  </a:tcPr>
                </a:tc>
                <a:tc>
                  <a:txBody>
                    <a:bodyPr/>
                    <a:lstStyle/>
                    <a:p>
                      <a:pPr algn="l" fontAlgn="ctr"/>
                      <a:r>
                        <a:rPr lang="zh-TW" altLang="en-US" sz="1200" u="none" strike="noStrike" dirty="0">
                          <a:effectLst/>
                          <a:latin typeface="+mj-ea"/>
                          <a:ea typeface="+mj-ea"/>
                        </a:rPr>
                        <a:t>內容 </a:t>
                      </a:r>
                      <a:endParaRPr lang="zh-TW" altLang="en-US" sz="1200" b="0" i="0" u="none" strike="noStrike" dirty="0">
                        <a:solidFill>
                          <a:srgbClr val="000000"/>
                        </a:solidFill>
                        <a:effectLst/>
                        <a:latin typeface="+mj-ea"/>
                        <a:ea typeface="+mj-ea"/>
                      </a:endParaRPr>
                    </a:p>
                  </a:txBody>
                  <a:tcPr marL="1018" marR="1018" marT="1018" marB="0" anchor="ctr">
                    <a:solidFill>
                      <a:srgbClr val="FFCC99"/>
                    </a:solidFill>
                  </a:tcPr>
                </a:tc>
                <a:extLst>
                  <a:ext uri="{0D108BD9-81ED-4DB2-BD59-A6C34878D82A}">
                    <a16:rowId xmlns:a16="http://schemas.microsoft.com/office/drawing/2014/main" val="1247879183"/>
                  </a:ext>
                </a:extLst>
              </a:tr>
              <a:tr h="406411">
                <a:tc>
                  <a:txBody>
                    <a:bodyPr/>
                    <a:lstStyle/>
                    <a:p>
                      <a:pPr algn="ctr" fontAlgn="ctr"/>
                      <a:r>
                        <a:rPr lang="en-US" altLang="zh-TW" sz="1200" u="none" strike="noStrike" dirty="0">
                          <a:effectLst/>
                          <a:latin typeface="+mj-ea"/>
                          <a:ea typeface="+mj-ea"/>
                        </a:rPr>
                        <a:t>1</a:t>
                      </a:r>
                      <a:endParaRPr lang="en-US" altLang="zh-TW" sz="1200" b="0" i="0" u="none" strike="noStrike" dirty="0">
                        <a:solidFill>
                          <a:srgbClr val="000000"/>
                        </a:solidFill>
                        <a:effectLst/>
                        <a:latin typeface="+mj-ea"/>
                        <a:ea typeface="+mj-ea"/>
                      </a:endParaRPr>
                    </a:p>
                  </a:txBody>
                  <a:tcPr marL="1018" marR="1018" marT="1018" marB="0" anchor="ctr"/>
                </a:tc>
                <a:tc>
                  <a:txBody>
                    <a:bodyPr/>
                    <a:lstStyle/>
                    <a:p>
                      <a:pPr algn="l" fontAlgn="ctr"/>
                      <a:r>
                        <a:rPr lang="zh-TW" altLang="en-US" sz="1200" u="none" strike="noStrike">
                          <a:effectLst/>
                          <a:latin typeface="+mj-ea"/>
                          <a:ea typeface="+mj-ea"/>
                        </a:rPr>
                        <a:t>系統安全</a:t>
                      </a:r>
                      <a:endParaRPr lang="zh-TW" altLang="en-US" sz="1200" b="0" i="0" u="none" strike="noStrike">
                        <a:solidFill>
                          <a:srgbClr val="000000"/>
                        </a:solidFill>
                        <a:effectLst/>
                        <a:latin typeface="+mj-ea"/>
                        <a:ea typeface="+mj-ea"/>
                      </a:endParaRPr>
                    </a:p>
                  </a:txBody>
                  <a:tcPr marL="1018" marR="1018" marT="1018" marB="0" anchor="ctr"/>
                </a:tc>
                <a:tc>
                  <a:txBody>
                    <a:bodyPr/>
                    <a:lstStyle/>
                    <a:p>
                      <a:pPr algn="l" fontAlgn="ctr"/>
                      <a:r>
                        <a:rPr lang="zh-TW" altLang="en-US" sz="1200" u="none" strike="noStrike" dirty="0">
                          <a:effectLst/>
                          <a:latin typeface="+mj-ea"/>
                          <a:ea typeface="+mj-ea"/>
                        </a:rPr>
                        <a:t>遵循 </a:t>
                      </a:r>
                      <a:r>
                        <a:rPr lang="en-US" altLang="zh-TW" sz="1200" u="none" strike="noStrike" dirty="0">
                          <a:effectLst/>
                          <a:latin typeface="+mj-ea"/>
                          <a:ea typeface="+mj-ea"/>
                        </a:rPr>
                        <a:t>ISO</a:t>
                      </a:r>
                      <a:r>
                        <a:rPr lang="zh-TW" altLang="en-US" sz="1200" u="none" strike="noStrike" dirty="0">
                          <a:effectLst/>
                          <a:latin typeface="+mj-ea"/>
                          <a:ea typeface="+mj-ea"/>
                        </a:rPr>
                        <a:t>、</a:t>
                      </a:r>
                      <a:r>
                        <a:rPr lang="en-US" altLang="zh-TW" sz="1200" u="none" strike="noStrike" dirty="0">
                          <a:effectLst/>
                          <a:latin typeface="+mj-ea"/>
                          <a:ea typeface="+mj-ea"/>
                        </a:rPr>
                        <a:t>SAE </a:t>
                      </a:r>
                      <a:r>
                        <a:rPr lang="zh-TW" altLang="en-US" sz="1200" u="none" strike="noStrike" dirty="0">
                          <a:effectLst/>
                          <a:latin typeface="+mj-ea"/>
                          <a:ea typeface="+mj-ea"/>
                        </a:rPr>
                        <a:t>等國際標準，含自動駕駛系統的危害分析與安全風險評估，處理自動駕駛系統故障的冗餘設計與安全策略，重視軟體開發、驗證與確認</a:t>
                      </a:r>
                      <a:endParaRPr lang="zh-TW" altLang="en-US" sz="1200" b="0" i="0" u="none" strike="noStrike" dirty="0">
                        <a:solidFill>
                          <a:srgbClr val="000000"/>
                        </a:solidFill>
                        <a:effectLst/>
                        <a:latin typeface="+mj-ea"/>
                        <a:ea typeface="+mj-ea"/>
                      </a:endParaRPr>
                    </a:p>
                  </a:txBody>
                  <a:tcPr marL="1018" marR="1018" marT="1018" marB="0" anchor="ctr"/>
                </a:tc>
                <a:extLst>
                  <a:ext uri="{0D108BD9-81ED-4DB2-BD59-A6C34878D82A}">
                    <a16:rowId xmlns:a16="http://schemas.microsoft.com/office/drawing/2014/main" val="561761967"/>
                  </a:ext>
                </a:extLst>
              </a:tr>
              <a:tr h="406411">
                <a:tc>
                  <a:txBody>
                    <a:bodyPr/>
                    <a:lstStyle/>
                    <a:p>
                      <a:pPr algn="ctr" fontAlgn="ctr"/>
                      <a:r>
                        <a:rPr lang="en-US" altLang="zh-TW" sz="1200" u="none" strike="noStrike" dirty="0">
                          <a:effectLst/>
                          <a:latin typeface="+mj-ea"/>
                          <a:ea typeface="+mj-ea"/>
                        </a:rPr>
                        <a:t>2</a:t>
                      </a:r>
                      <a:endParaRPr lang="en-US" altLang="zh-TW"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運行設計範圍或限制 </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說明自動駕駛系統及運行功能具體狀況，提供系統功能限制與範圍資訊： </a:t>
                      </a:r>
                      <a:r>
                        <a:rPr lang="en-US" altLang="zh-TW" sz="1200" u="none" strike="noStrike" dirty="0">
                          <a:effectLst/>
                          <a:latin typeface="+mj-ea"/>
                          <a:ea typeface="+mj-ea"/>
                        </a:rPr>
                        <a:t>1.</a:t>
                      </a:r>
                      <a:r>
                        <a:rPr lang="zh-TW" altLang="en-US" sz="1200" u="none" strike="noStrike" dirty="0">
                          <a:effectLst/>
                          <a:latin typeface="+mj-ea"/>
                          <a:ea typeface="+mj-ea"/>
                        </a:rPr>
                        <a:t>道路類型 、</a:t>
                      </a:r>
                      <a:r>
                        <a:rPr lang="en-US" altLang="zh-TW" sz="1200" u="none" strike="noStrike" dirty="0">
                          <a:effectLst/>
                          <a:latin typeface="+mj-ea"/>
                          <a:ea typeface="+mj-ea"/>
                        </a:rPr>
                        <a:t>2.</a:t>
                      </a:r>
                      <a:r>
                        <a:rPr lang="zh-TW" altLang="en-US" sz="1200" u="none" strike="noStrike" dirty="0">
                          <a:effectLst/>
                          <a:latin typeface="+mj-ea"/>
                          <a:ea typeface="+mj-ea"/>
                        </a:rPr>
                        <a:t>地理區域、</a:t>
                      </a:r>
                      <a:r>
                        <a:rPr lang="en-US" altLang="zh-TW" sz="1200" u="none" strike="noStrike" dirty="0">
                          <a:effectLst/>
                          <a:latin typeface="+mj-ea"/>
                          <a:ea typeface="+mj-ea"/>
                        </a:rPr>
                        <a:t>3.</a:t>
                      </a:r>
                      <a:r>
                        <a:rPr lang="zh-TW" altLang="en-US" sz="1200" u="none" strike="noStrike" dirty="0">
                          <a:effectLst/>
                          <a:latin typeface="+mj-ea"/>
                          <a:ea typeface="+mj-ea"/>
                        </a:rPr>
                        <a:t>速度範圍、</a:t>
                      </a:r>
                      <a:r>
                        <a:rPr lang="en-US" altLang="zh-TW" sz="1200" u="none" strike="noStrike" dirty="0">
                          <a:effectLst/>
                          <a:latin typeface="+mj-ea"/>
                          <a:ea typeface="+mj-ea"/>
                        </a:rPr>
                        <a:t>4.</a:t>
                      </a:r>
                      <a:r>
                        <a:rPr lang="zh-TW" altLang="en-US" sz="1200" u="none" strike="noStrike" dirty="0">
                          <a:effectLst/>
                          <a:latin typeface="+mj-ea"/>
                          <a:ea typeface="+mj-ea"/>
                        </a:rPr>
                        <a:t>環境狀況</a:t>
                      </a:r>
                      <a:r>
                        <a:rPr lang="en-US" altLang="zh-TW" sz="1200" u="none" strike="noStrike" dirty="0">
                          <a:effectLst/>
                          <a:latin typeface="+mj-ea"/>
                          <a:ea typeface="+mj-ea"/>
                        </a:rPr>
                        <a:t>(</a:t>
                      </a:r>
                      <a:r>
                        <a:rPr lang="zh-TW" altLang="en-US" sz="1200" u="none" strike="noStrike" dirty="0">
                          <a:effectLst/>
                          <a:latin typeface="+mj-ea"/>
                          <a:ea typeface="+mj-ea"/>
                        </a:rPr>
                        <a:t>天氣、白天</a:t>
                      </a:r>
                      <a:r>
                        <a:rPr lang="en-US" altLang="zh-TW" sz="1200" u="none" strike="noStrike" dirty="0">
                          <a:effectLst/>
                          <a:latin typeface="+mj-ea"/>
                          <a:ea typeface="+mj-ea"/>
                        </a:rPr>
                        <a:t>/</a:t>
                      </a:r>
                      <a:r>
                        <a:rPr lang="zh-TW" altLang="en-US" sz="1200" u="none" strike="noStrike" dirty="0">
                          <a:effectLst/>
                          <a:latin typeface="+mj-ea"/>
                          <a:ea typeface="+mj-ea"/>
                        </a:rPr>
                        <a:t>夜晚 等</a:t>
                      </a:r>
                      <a:r>
                        <a:rPr lang="en-US" altLang="zh-TW" sz="1200" u="none" strike="noStrike" dirty="0">
                          <a:effectLst/>
                          <a:latin typeface="+mj-ea"/>
                          <a:ea typeface="+mj-ea"/>
                        </a:rPr>
                        <a:t>)</a:t>
                      </a:r>
                      <a:r>
                        <a:rPr lang="zh-TW" altLang="en-US" sz="1200" u="none" strike="noStrike" dirty="0">
                          <a:effectLst/>
                          <a:latin typeface="+mj-ea"/>
                          <a:ea typeface="+mj-ea"/>
                        </a:rPr>
                        <a:t>、</a:t>
                      </a:r>
                      <a:r>
                        <a:rPr lang="en-US" altLang="zh-TW" sz="1200" u="none" strike="noStrike" dirty="0">
                          <a:effectLst/>
                          <a:latin typeface="+mj-ea"/>
                          <a:ea typeface="+mj-ea"/>
                        </a:rPr>
                        <a:t>5.</a:t>
                      </a:r>
                      <a:r>
                        <a:rPr lang="zh-TW" altLang="en-US" sz="1200" u="none" strike="noStrike" dirty="0">
                          <a:effectLst/>
                          <a:latin typeface="+mj-ea"/>
                          <a:ea typeface="+mj-ea"/>
                        </a:rPr>
                        <a:t>其他種類限制</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extLst>
                  <a:ext uri="{0D108BD9-81ED-4DB2-BD59-A6C34878D82A}">
                    <a16:rowId xmlns:a16="http://schemas.microsoft.com/office/drawing/2014/main" val="648135277"/>
                  </a:ext>
                </a:extLst>
              </a:tr>
              <a:tr h="1014337">
                <a:tc>
                  <a:txBody>
                    <a:bodyPr/>
                    <a:lstStyle/>
                    <a:p>
                      <a:pPr algn="ctr" fontAlgn="ctr"/>
                      <a:r>
                        <a:rPr lang="en-US" altLang="zh-TW" sz="1200" u="none" strike="noStrike">
                          <a:effectLst/>
                          <a:latin typeface="+mj-ea"/>
                          <a:ea typeface="+mj-ea"/>
                        </a:rPr>
                        <a:t>3</a:t>
                      </a:r>
                      <a:endParaRPr lang="en-US" altLang="zh-TW" sz="1200" b="0" i="0" u="none" strike="noStrike">
                        <a:solidFill>
                          <a:srgbClr val="000000"/>
                        </a:solidFill>
                        <a:effectLst/>
                        <a:latin typeface="+mj-ea"/>
                        <a:ea typeface="+mj-ea"/>
                      </a:endParaRPr>
                    </a:p>
                  </a:txBody>
                  <a:tcPr marL="1018" marR="1018" marT="1018" marB="0" anchor="ctr"/>
                </a:tc>
                <a:tc>
                  <a:txBody>
                    <a:bodyPr/>
                    <a:lstStyle/>
                    <a:p>
                      <a:pPr algn="l" fontAlgn="ctr"/>
                      <a:r>
                        <a:rPr lang="zh-TW" altLang="en-US" sz="1200" u="none" strike="noStrike">
                          <a:effectLst/>
                          <a:latin typeface="+mj-ea"/>
                          <a:ea typeface="+mj-ea"/>
                        </a:rPr>
                        <a:t>物體與事件偵測反應 </a:t>
                      </a:r>
                      <a:endParaRPr lang="zh-TW" altLang="en-US" sz="1200" b="0" i="0" u="none" strike="noStrike">
                        <a:solidFill>
                          <a:srgbClr val="000000"/>
                        </a:solidFill>
                        <a:effectLst/>
                        <a:latin typeface="+mj-ea"/>
                        <a:ea typeface="+mj-ea"/>
                      </a:endParaRPr>
                    </a:p>
                  </a:txBody>
                  <a:tcPr marL="1018" marR="1018" marT="1018" marB="0" anchor="ctr"/>
                </a:tc>
                <a:tc>
                  <a:txBody>
                    <a:bodyPr/>
                    <a:lstStyle/>
                    <a:p>
                      <a:pPr algn="l" fontAlgn="ctr"/>
                      <a:r>
                        <a:rPr lang="zh-TW" altLang="en-US" sz="1200" u="none" strike="noStrike" dirty="0">
                          <a:effectLst/>
                          <a:latin typeface="+mj-ea"/>
                          <a:ea typeface="+mj-ea"/>
                        </a:rPr>
                        <a:t>自動駕駛車輛之物體與事件偵測反應含： </a:t>
                      </a:r>
                      <a:endParaRPr lang="en-US" altLang="zh-TW" sz="1200" u="none" strike="noStrike" dirty="0">
                        <a:effectLst/>
                        <a:latin typeface="+mj-ea"/>
                        <a:ea typeface="+mj-ea"/>
                      </a:endParaRPr>
                    </a:p>
                    <a:p>
                      <a:pPr marL="228600" indent="-228600" algn="l" fontAlgn="ctr">
                        <a:buAutoNum type="arabicPeriod"/>
                      </a:pPr>
                      <a:r>
                        <a:rPr lang="zh-TW" altLang="en-US" sz="1200" u="none" strike="noStrike" dirty="0">
                          <a:effectLst/>
                          <a:latin typeface="+mj-ea"/>
                          <a:ea typeface="+mj-ea"/>
                        </a:rPr>
                        <a:t>一般駕駛狀況：自動駕駛系統在交通號誌正常運作下的運行能力，含車道維持輔助、遵守交通法律、遵循合理駕駛禮儀及對其他車輛危害做出反應。 </a:t>
                      </a:r>
                      <a:endParaRPr lang="en-US" altLang="zh-TW" sz="1200" u="none" strike="noStrike" dirty="0">
                        <a:effectLst/>
                        <a:latin typeface="+mj-ea"/>
                        <a:ea typeface="+mj-ea"/>
                      </a:endParaRPr>
                    </a:p>
                    <a:p>
                      <a:pPr marL="228600" indent="-228600" algn="l" fontAlgn="ctr">
                        <a:buAutoNum type="arabicPeriod"/>
                      </a:pPr>
                      <a:r>
                        <a:rPr lang="zh-TW" altLang="en-US" sz="1200" u="none" strike="noStrike" dirty="0">
                          <a:effectLst/>
                          <a:latin typeface="+mj-ea"/>
                          <a:ea typeface="+mj-ea"/>
                        </a:rPr>
                        <a:t>緊急狀況</a:t>
                      </a:r>
                      <a:r>
                        <a:rPr lang="en-US" altLang="zh-TW" sz="1200" u="none" strike="noStrike" dirty="0">
                          <a:effectLst/>
                          <a:latin typeface="+mj-ea"/>
                          <a:ea typeface="+mj-ea"/>
                        </a:rPr>
                        <a:t>(</a:t>
                      </a:r>
                      <a:r>
                        <a:rPr lang="zh-TW" altLang="en-US" sz="1200" u="none" strike="noStrike" dirty="0">
                          <a:effectLst/>
                          <a:latin typeface="+mj-ea"/>
                          <a:ea typeface="+mj-ea"/>
                        </a:rPr>
                        <a:t>迴避碰撞能力</a:t>
                      </a:r>
                      <a:r>
                        <a:rPr lang="en-US" altLang="zh-TW" sz="1200" u="none" strike="noStrike" dirty="0">
                          <a:effectLst/>
                          <a:latin typeface="+mj-ea"/>
                          <a:ea typeface="+mj-ea"/>
                        </a:rPr>
                        <a:t>)</a:t>
                      </a:r>
                      <a:r>
                        <a:rPr lang="zh-TW" altLang="en-US" sz="1200" u="none" strike="noStrike" dirty="0">
                          <a:effectLst/>
                          <a:latin typeface="+mj-ea"/>
                          <a:ea typeface="+mj-ea"/>
                        </a:rPr>
                        <a:t>：系統應有能力解決控制故障、交叉路口碰撞、車道變更</a:t>
                      </a:r>
                      <a:r>
                        <a:rPr lang="en-US" altLang="zh-TW" sz="1200" u="none" strike="noStrike" dirty="0">
                          <a:effectLst/>
                          <a:latin typeface="+mj-ea"/>
                          <a:ea typeface="+mj-ea"/>
                        </a:rPr>
                        <a:t>/</a:t>
                      </a:r>
                      <a:r>
                        <a:rPr lang="zh-TW" altLang="en-US" sz="1200" u="none" strike="noStrike" dirty="0">
                          <a:effectLst/>
                          <a:latin typeface="+mj-ea"/>
                          <a:ea typeface="+mj-ea"/>
                        </a:rPr>
                        <a:t>並行、正反向行駛等碰 撞前情節。及追撞事故、道路偏移與低速情況</a:t>
                      </a:r>
                      <a:r>
                        <a:rPr lang="en-US" altLang="zh-TW" sz="1200" u="none" strike="noStrike" dirty="0">
                          <a:effectLst/>
                          <a:latin typeface="+mj-ea"/>
                          <a:ea typeface="+mj-ea"/>
                        </a:rPr>
                        <a:t>(</a:t>
                      </a:r>
                      <a:r>
                        <a:rPr lang="zh-TW" altLang="en-US" sz="1200" u="none" strike="noStrike" dirty="0">
                          <a:effectLst/>
                          <a:latin typeface="+mj-ea"/>
                          <a:ea typeface="+mj-ea"/>
                        </a:rPr>
                        <a:t>如倒車與停車</a:t>
                      </a:r>
                      <a:r>
                        <a:rPr lang="en-US" altLang="zh-TW" sz="1200" u="none" strike="noStrike" dirty="0">
                          <a:effectLst/>
                          <a:latin typeface="+mj-ea"/>
                          <a:ea typeface="+mj-ea"/>
                        </a:rPr>
                        <a:t>)</a:t>
                      </a:r>
                      <a:endParaRPr lang="zh-TW" altLang="en-US" sz="1200" b="0" i="0" u="none" strike="noStrike" dirty="0">
                        <a:solidFill>
                          <a:srgbClr val="000000"/>
                        </a:solidFill>
                        <a:effectLst/>
                        <a:latin typeface="+mj-ea"/>
                        <a:ea typeface="+mj-ea"/>
                      </a:endParaRPr>
                    </a:p>
                  </a:txBody>
                  <a:tcPr marL="1018" marR="1018" marT="1018" marB="0" anchor="ctr"/>
                </a:tc>
                <a:extLst>
                  <a:ext uri="{0D108BD9-81ED-4DB2-BD59-A6C34878D82A}">
                    <a16:rowId xmlns:a16="http://schemas.microsoft.com/office/drawing/2014/main" val="2537750292"/>
                  </a:ext>
                </a:extLst>
              </a:tr>
              <a:tr h="406411">
                <a:tc>
                  <a:txBody>
                    <a:bodyPr/>
                    <a:lstStyle/>
                    <a:p>
                      <a:pPr algn="ctr" fontAlgn="ctr"/>
                      <a:r>
                        <a:rPr lang="en-US" altLang="zh-TW" sz="1200" u="none" strike="noStrike" dirty="0">
                          <a:effectLst/>
                          <a:latin typeface="+mj-ea"/>
                          <a:ea typeface="+mj-ea"/>
                        </a:rPr>
                        <a:t>4</a:t>
                      </a:r>
                      <a:endParaRPr lang="en-US" altLang="zh-TW"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自駕解除機制</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遭遇車輛問題或自動駕駛系統無法安全行駛時，具備轉變至風險 最低的狀況</a:t>
                      </a:r>
                      <a:r>
                        <a:rPr lang="en-US" altLang="zh-TW" sz="1200" u="none" strike="noStrike" dirty="0">
                          <a:effectLst/>
                          <a:latin typeface="+mj-ea"/>
                          <a:ea typeface="+mj-ea"/>
                        </a:rPr>
                        <a:t>(</a:t>
                      </a:r>
                      <a:r>
                        <a:rPr lang="zh-TW" altLang="en-US" sz="1200" u="none" strike="noStrike" dirty="0">
                          <a:effectLst/>
                          <a:latin typeface="+mj-ea"/>
                          <a:ea typeface="+mj-ea"/>
                        </a:rPr>
                        <a:t>自動駕駛車輛移動至安全停靠地或遠離主要車道</a:t>
                      </a:r>
                      <a:r>
                        <a:rPr lang="en-US" altLang="zh-TW" sz="1200" u="none" strike="noStrike" dirty="0">
                          <a:effectLst/>
                          <a:latin typeface="+mj-ea"/>
                          <a:ea typeface="+mj-ea"/>
                        </a:rPr>
                        <a:t>)</a:t>
                      </a:r>
                      <a:r>
                        <a:rPr lang="zh-TW" altLang="en-US" sz="1200" u="none" strike="noStrike" dirty="0">
                          <a:effectLst/>
                          <a:latin typeface="+mj-ea"/>
                          <a:ea typeface="+mj-ea"/>
                        </a:rPr>
                        <a:t>與自動駕駛解除機制評估</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extLst>
                  <a:ext uri="{0D108BD9-81ED-4DB2-BD59-A6C34878D82A}">
                    <a16:rowId xmlns:a16="http://schemas.microsoft.com/office/drawing/2014/main" val="1421962627"/>
                  </a:ext>
                </a:extLst>
              </a:tr>
              <a:tr h="406411">
                <a:tc>
                  <a:txBody>
                    <a:bodyPr/>
                    <a:lstStyle/>
                    <a:p>
                      <a:pPr algn="ctr" fontAlgn="ctr"/>
                      <a:r>
                        <a:rPr lang="en-US" altLang="zh-TW" sz="1200" u="none" strike="noStrike">
                          <a:effectLst/>
                          <a:latin typeface="+mj-ea"/>
                          <a:ea typeface="+mj-ea"/>
                        </a:rPr>
                        <a:t>5</a:t>
                      </a:r>
                      <a:endParaRPr lang="en-US" altLang="zh-TW" sz="1200" b="0" i="0" u="none" strike="noStrike">
                        <a:solidFill>
                          <a:srgbClr val="000000"/>
                        </a:solidFill>
                        <a:effectLst/>
                        <a:latin typeface="+mj-ea"/>
                        <a:ea typeface="+mj-ea"/>
                      </a:endParaRPr>
                    </a:p>
                  </a:txBody>
                  <a:tcPr marL="1018" marR="1018" marT="1018" marB="0" anchor="ctr"/>
                </a:tc>
                <a:tc>
                  <a:txBody>
                    <a:bodyPr/>
                    <a:lstStyle/>
                    <a:p>
                      <a:pPr algn="l" fontAlgn="ctr"/>
                      <a:r>
                        <a:rPr lang="zh-TW" altLang="en-US" sz="1200" u="none" strike="noStrike">
                          <a:effectLst/>
                          <a:latin typeface="+mj-ea"/>
                          <a:ea typeface="+mj-ea"/>
                        </a:rPr>
                        <a:t>驗證方式 </a:t>
                      </a:r>
                      <a:endParaRPr lang="zh-TW" altLang="en-US" sz="1200" b="0" i="0" u="none" strike="noStrike">
                        <a:solidFill>
                          <a:srgbClr val="000000"/>
                        </a:solidFill>
                        <a:effectLst/>
                        <a:latin typeface="+mj-ea"/>
                        <a:ea typeface="+mj-ea"/>
                      </a:endParaRPr>
                    </a:p>
                  </a:txBody>
                  <a:tcPr marL="1018" marR="1018" marT="1018" marB="0" anchor="ctr"/>
                </a:tc>
                <a:tc>
                  <a:txBody>
                    <a:bodyPr/>
                    <a:lstStyle/>
                    <a:p>
                      <a:pPr algn="l" fontAlgn="ctr"/>
                      <a:r>
                        <a:rPr lang="zh-TW" altLang="en-US" sz="1200" u="none" strike="noStrike" dirty="0">
                          <a:effectLst/>
                          <a:latin typeface="+mj-ea"/>
                          <a:ea typeface="+mj-ea"/>
                        </a:rPr>
                        <a:t>隨自動化程度提高，適當降低自動駕駛系統之安全風險。為驗證自動駕駛系統在公開道路上的預期性能，測試方法可結合模擬、封閉場域測試及公開道路測試 </a:t>
                      </a:r>
                      <a:endParaRPr lang="zh-TW" altLang="en-US" sz="1200" b="0" i="0" u="none" strike="noStrike" dirty="0">
                        <a:solidFill>
                          <a:srgbClr val="000000"/>
                        </a:solidFill>
                        <a:effectLst/>
                        <a:latin typeface="+mj-ea"/>
                        <a:ea typeface="+mj-ea"/>
                      </a:endParaRPr>
                    </a:p>
                  </a:txBody>
                  <a:tcPr marL="1018" marR="1018" marT="1018" marB="0" anchor="ctr"/>
                </a:tc>
                <a:extLst>
                  <a:ext uri="{0D108BD9-81ED-4DB2-BD59-A6C34878D82A}">
                    <a16:rowId xmlns:a16="http://schemas.microsoft.com/office/drawing/2014/main" val="3279856370"/>
                  </a:ext>
                </a:extLst>
              </a:tr>
              <a:tr h="609053">
                <a:tc>
                  <a:txBody>
                    <a:bodyPr/>
                    <a:lstStyle/>
                    <a:p>
                      <a:pPr algn="ctr" fontAlgn="ctr"/>
                      <a:r>
                        <a:rPr lang="en-US" altLang="zh-TW" sz="1200" u="none" strike="noStrike" dirty="0">
                          <a:effectLst/>
                          <a:latin typeface="+mj-ea"/>
                          <a:ea typeface="+mj-ea"/>
                        </a:rPr>
                        <a:t>6</a:t>
                      </a:r>
                      <a:endParaRPr lang="en-US" altLang="zh-TW"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人機介面</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系統應具備能力：</a:t>
                      </a:r>
                      <a:r>
                        <a:rPr lang="en-US" altLang="zh-TW" sz="1200" u="none" strike="noStrike" dirty="0">
                          <a:effectLst/>
                          <a:latin typeface="+mj-ea"/>
                          <a:ea typeface="+mj-ea"/>
                        </a:rPr>
                        <a:t>1.</a:t>
                      </a:r>
                      <a:r>
                        <a:rPr lang="zh-TW" altLang="en-US" sz="1200" u="none" strike="noStrike" dirty="0">
                          <a:effectLst/>
                          <a:latin typeface="+mj-ea"/>
                          <a:ea typeface="+mj-ea"/>
                        </a:rPr>
                        <a:t>功能正常、 </a:t>
                      </a:r>
                      <a:r>
                        <a:rPr lang="en-US" altLang="zh-TW" sz="1200" u="none" strike="noStrike" dirty="0">
                          <a:effectLst/>
                          <a:latin typeface="+mj-ea"/>
                          <a:ea typeface="+mj-ea"/>
                        </a:rPr>
                        <a:t>2.</a:t>
                      </a:r>
                      <a:r>
                        <a:rPr lang="zh-TW" altLang="en-US" sz="1200" u="none" strike="noStrike" dirty="0">
                          <a:effectLst/>
                          <a:latin typeface="+mj-ea"/>
                          <a:ea typeface="+mj-ea"/>
                        </a:rPr>
                        <a:t>目前處於自動駕駛模式、 </a:t>
                      </a:r>
                      <a:r>
                        <a:rPr lang="en-US" altLang="zh-TW" sz="1200" u="none" strike="noStrike" dirty="0">
                          <a:effectLst/>
                          <a:latin typeface="+mj-ea"/>
                          <a:ea typeface="+mj-ea"/>
                        </a:rPr>
                        <a:t>3.</a:t>
                      </a:r>
                      <a:r>
                        <a:rPr lang="zh-TW" altLang="en-US" sz="1200" u="none" strike="noStrike" dirty="0">
                          <a:effectLst/>
                          <a:latin typeface="+mj-ea"/>
                          <a:ea typeface="+mj-ea"/>
                        </a:rPr>
                        <a:t>目前無法使用自動駕駛模式、 </a:t>
                      </a:r>
                      <a:r>
                        <a:rPr lang="en-US" altLang="zh-TW" sz="1200" u="none" strike="noStrike" dirty="0">
                          <a:effectLst/>
                          <a:latin typeface="+mj-ea"/>
                          <a:ea typeface="+mj-ea"/>
                        </a:rPr>
                        <a:t>4.</a:t>
                      </a:r>
                      <a:r>
                        <a:rPr lang="zh-TW" altLang="en-US" sz="1200" u="none" strike="noStrike" dirty="0">
                          <a:effectLst/>
                          <a:latin typeface="+mj-ea"/>
                          <a:ea typeface="+mj-ea"/>
                        </a:rPr>
                        <a:t>自動駕駛系統異常</a:t>
                      </a:r>
                      <a:r>
                        <a:rPr lang="en-US" altLang="zh-TW" sz="1200" u="none" strike="noStrike" dirty="0">
                          <a:effectLst/>
                          <a:latin typeface="+mj-ea"/>
                          <a:ea typeface="+mj-ea"/>
                        </a:rPr>
                        <a:t>(</a:t>
                      </a:r>
                      <a:r>
                        <a:rPr lang="zh-TW" altLang="en-US" sz="1200" u="none" strike="noStrike" dirty="0">
                          <a:effectLst/>
                          <a:latin typeface="+mj-ea"/>
                          <a:ea typeface="+mj-ea"/>
                        </a:rPr>
                        <a:t>故障</a:t>
                      </a:r>
                      <a:r>
                        <a:rPr lang="en-US" altLang="zh-TW" sz="1200" u="none" strike="noStrike" dirty="0">
                          <a:effectLst/>
                          <a:latin typeface="+mj-ea"/>
                          <a:ea typeface="+mj-ea"/>
                        </a:rPr>
                        <a:t>)</a:t>
                      </a:r>
                      <a:r>
                        <a:rPr lang="zh-TW" altLang="en-US" sz="1200" u="none" strike="noStrike" dirty="0">
                          <a:effectLst/>
                          <a:latin typeface="+mj-ea"/>
                          <a:ea typeface="+mj-ea"/>
                        </a:rPr>
                        <a:t>、</a:t>
                      </a:r>
                      <a:r>
                        <a:rPr lang="en-US" altLang="zh-TW" sz="1200" u="none" strike="noStrike" dirty="0">
                          <a:effectLst/>
                          <a:latin typeface="+mj-ea"/>
                          <a:ea typeface="+mj-ea"/>
                        </a:rPr>
                        <a:t> 5. </a:t>
                      </a:r>
                      <a:r>
                        <a:rPr lang="zh-TW" altLang="en-US" sz="1200" u="none" strike="noStrike" dirty="0">
                          <a:effectLst/>
                          <a:latin typeface="+mj-ea"/>
                          <a:ea typeface="+mj-ea"/>
                        </a:rPr>
                        <a:t>轉換駕駛模式要求</a:t>
                      </a:r>
                      <a:r>
                        <a:rPr lang="en-US" altLang="zh-TW" sz="1200" u="none" strike="noStrike" dirty="0">
                          <a:effectLst/>
                          <a:latin typeface="+mj-ea"/>
                          <a:ea typeface="+mj-ea"/>
                        </a:rPr>
                        <a:t>(</a:t>
                      </a:r>
                      <a:r>
                        <a:rPr lang="zh-TW" altLang="en-US" sz="1200" u="none" strike="noStrike" dirty="0">
                          <a:effectLst/>
                          <a:latin typeface="+mj-ea"/>
                          <a:ea typeface="+mj-ea"/>
                        </a:rPr>
                        <a:t>從自動轉為人工駕駛</a:t>
                      </a:r>
                      <a:r>
                        <a:rPr lang="en-US" altLang="zh-TW" sz="1200" u="none" strike="noStrike" dirty="0">
                          <a:effectLst/>
                          <a:latin typeface="+mj-ea"/>
                          <a:ea typeface="+mj-ea"/>
                        </a:rPr>
                        <a:t>)</a:t>
                      </a:r>
                      <a:r>
                        <a:rPr lang="zh-TW" altLang="en-US" sz="1200" u="none" strike="noStrike" dirty="0">
                          <a:effectLst/>
                          <a:latin typeface="+mj-ea"/>
                          <a:ea typeface="+mj-ea"/>
                        </a:rPr>
                        <a:t>。另考量在全自動駕駛車輛上為身障者提供對應設計</a:t>
                      </a:r>
                      <a:r>
                        <a:rPr lang="en-US" altLang="zh-TW" sz="1200" u="none" strike="noStrike" dirty="0">
                          <a:effectLst/>
                          <a:latin typeface="+mj-ea"/>
                          <a:ea typeface="+mj-ea"/>
                        </a:rPr>
                        <a:t>(</a:t>
                      </a:r>
                      <a:r>
                        <a:rPr lang="zh-TW" altLang="en-US" sz="1200" u="none" strike="noStrike" dirty="0">
                          <a:effectLst/>
                          <a:latin typeface="+mj-ea"/>
                          <a:ea typeface="+mj-ea"/>
                        </a:rPr>
                        <a:t>如透過視覺、聽覺或觸覺等指示器告知身障者</a:t>
                      </a:r>
                      <a:r>
                        <a:rPr lang="en-US" altLang="zh-TW" sz="1200" u="none" strike="noStrike" dirty="0">
                          <a:effectLst/>
                          <a:latin typeface="+mj-ea"/>
                          <a:ea typeface="+mj-ea"/>
                        </a:rPr>
                        <a:t>)</a:t>
                      </a:r>
                      <a:r>
                        <a:rPr lang="zh-TW" altLang="en-US" sz="1200" u="none" strike="noStrike" dirty="0">
                          <a:effectLst/>
                          <a:latin typeface="+mj-ea"/>
                          <a:ea typeface="+mj-ea"/>
                        </a:rPr>
                        <a:t> </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extLst>
                  <a:ext uri="{0D108BD9-81ED-4DB2-BD59-A6C34878D82A}">
                    <a16:rowId xmlns:a16="http://schemas.microsoft.com/office/drawing/2014/main" val="1477050094"/>
                  </a:ext>
                </a:extLst>
              </a:tr>
              <a:tr h="406411">
                <a:tc>
                  <a:txBody>
                    <a:bodyPr/>
                    <a:lstStyle/>
                    <a:p>
                      <a:pPr algn="ctr" fontAlgn="ctr"/>
                      <a:r>
                        <a:rPr lang="en-US" altLang="zh-TW" sz="1200" u="none" strike="noStrike">
                          <a:effectLst/>
                          <a:latin typeface="+mj-ea"/>
                          <a:ea typeface="+mj-ea"/>
                        </a:rPr>
                        <a:t>7</a:t>
                      </a:r>
                      <a:endParaRPr lang="en-US" altLang="zh-TW" sz="1200" b="0" i="0" u="none" strike="noStrike">
                        <a:solidFill>
                          <a:srgbClr val="000000"/>
                        </a:solidFill>
                        <a:effectLst/>
                        <a:latin typeface="+mj-ea"/>
                        <a:ea typeface="+mj-ea"/>
                      </a:endParaRPr>
                    </a:p>
                  </a:txBody>
                  <a:tcPr marL="1018" marR="1018" marT="1018" marB="0" anchor="ctr"/>
                </a:tc>
                <a:tc>
                  <a:txBody>
                    <a:bodyPr/>
                    <a:lstStyle/>
                    <a:p>
                      <a:pPr algn="l" fontAlgn="ctr"/>
                      <a:r>
                        <a:rPr lang="zh-TW" altLang="en-US" sz="1200" u="none" strike="noStrike">
                          <a:effectLst/>
                          <a:latin typeface="+mj-ea"/>
                          <a:ea typeface="+mj-ea"/>
                        </a:rPr>
                        <a:t>車輛網路安全 </a:t>
                      </a:r>
                      <a:endParaRPr lang="zh-TW" altLang="en-US" sz="1200" b="0" i="0" u="none" strike="noStrike">
                        <a:solidFill>
                          <a:srgbClr val="000000"/>
                        </a:solidFill>
                        <a:effectLst/>
                        <a:latin typeface="+mj-ea"/>
                        <a:ea typeface="+mj-ea"/>
                      </a:endParaRPr>
                    </a:p>
                  </a:txBody>
                  <a:tcPr marL="1018" marR="1018" marT="1018" marB="0" anchor="ctr"/>
                </a:tc>
                <a:tc>
                  <a:txBody>
                    <a:bodyPr/>
                    <a:lstStyle/>
                    <a:p>
                      <a:pPr algn="l" fontAlgn="ctr"/>
                      <a:r>
                        <a:rPr lang="zh-TW" altLang="en-US" sz="1200" u="none" strike="noStrike" dirty="0">
                          <a:effectLst/>
                          <a:latin typeface="+mj-ea"/>
                          <a:ea typeface="+mj-ea"/>
                        </a:rPr>
                        <a:t>藉系統工程強化產品開發流程，盡可能地降低安全風險</a:t>
                      </a:r>
                      <a:r>
                        <a:rPr lang="en-US" altLang="zh-TW" sz="1200" u="none" strike="noStrike" dirty="0">
                          <a:effectLst/>
                          <a:latin typeface="+mj-ea"/>
                          <a:ea typeface="+mj-ea"/>
                        </a:rPr>
                        <a:t>(</a:t>
                      </a:r>
                      <a:r>
                        <a:rPr lang="zh-TW" altLang="en-US" sz="1200" u="none" strike="noStrike" dirty="0">
                          <a:effectLst/>
                          <a:latin typeface="+mj-ea"/>
                          <a:ea typeface="+mj-ea"/>
                        </a:rPr>
                        <a:t>網絡安全威脅與漏洞</a:t>
                      </a:r>
                      <a:r>
                        <a:rPr lang="en-US" altLang="zh-TW" sz="1200" u="none" strike="noStrike" dirty="0">
                          <a:effectLst/>
                          <a:latin typeface="+mj-ea"/>
                          <a:ea typeface="+mj-ea"/>
                        </a:rPr>
                        <a:t>)</a:t>
                      </a:r>
                      <a:r>
                        <a:rPr lang="zh-TW" altLang="en-US" sz="1200" u="none" strike="noStrike" dirty="0">
                          <a:effectLst/>
                          <a:latin typeface="+mj-ea"/>
                          <a:ea typeface="+mj-ea"/>
                        </a:rPr>
                        <a:t>。整合車輛網路安全至自動駕駛系統的過程</a:t>
                      </a:r>
                      <a:r>
                        <a:rPr lang="en-US" altLang="zh-TW" sz="1200" u="none" strike="noStrike" dirty="0">
                          <a:effectLst/>
                          <a:latin typeface="+mj-ea"/>
                          <a:ea typeface="+mj-ea"/>
                        </a:rPr>
                        <a:t>(</a:t>
                      </a:r>
                      <a:r>
                        <a:rPr lang="zh-TW" altLang="en-US" sz="1200" u="none" strike="noStrike" dirty="0">
                          <a:effectLst/>
                          <a:latin typeface="+mj-ea"/>
                          <a:ea typeface="+mj-ea"/>
                        </a:rPr>
                        <a:t>操作、更改、設計選擇、分析及相關測試和數據</a:t>
                      </a:r>
                      <a:r>
                        <a:rPr lang="en-US" altLang="zh-TW" sz="1200" u="none" strike="noStrike" dirty="0">
                          <a:effectLst/>
                          <a:latin typeface="+mj-ea"/>
                          <a:ea typeface="+mj-ea"/>
                        </a:rPr>
                        <a:t>)</a:t>
                      </a:r>
                      <a:r>
                        <a:rPr lang="zh-TW" altLang="en-US" sz="1200" u="none" strike="noStrike" dirty="0">
                          <a:effectLst/>
                          <a:latin typeface="+mj-ea"/>
                          <a:ea typeface="+mj-ea"/>
                        </a:rPr>
                        <a:t>應完整記錄，以利控制與追蹤</a:t>
                      </a:r>
                      <a:endParaRPr lang="zh-TW" altLang="en-US" sz="1200" b="0" i="0" u="none" strike="noStrike" dirty="0">
                        <a:solidFill>
                          <a:srgbClr val="000000"/>
                        </a:solidFill>
                        <a:effectLst/>
                        <a:latin typeface="+mj-ea"/>
                        <a:ea typeface="+mj-ea"/>
                      </a:endParaRPr>
                    </a:p>
                  </a:txBody>
                  <a:tcPr marL="1018" marR="1018" marT="1018" marB="0" anchor="ctr"/>
                </a:tc>
                <a:extLst>
                  <a:ext uri="{0D108BD9-81ED-4DB2-BD59-A6C34878D82A}">
                    <a16:rowId xmlns:a16="http://schemas.microsoft.com/office/drawing/2014/main" val="1637980453"/>
                  </a:ext>
                </a:extLst>
              </a:tr>
              <a:tr h="406411">
                <a:tc>
                  <a:txBody>
                    <a:bodyPr/>
                    <a:lstStyle/>
                    <a:p>
                      <a:pPr algn="ctr" fontAlgn="ctr"/>
                      <a:r>
                        <a:rPr lang="en-US" altLang="zh-TW" sz="1200" u="none" strike="noStrike" dirty="0">
                          <a:effectLst/>
                          <a:latin typeface="+mj-ea"/>
                          <a:ea typeface="+mj-ea"/>
                        </a:rPr>
                        <a:t>8</a:t>
                      </a:r>
                      <a:endParaRPr lang="en-US" altLang="zh-TW"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碰撞防護性能 </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考量自動駕駛車輛發生碰撞的可能性，及如何提供乘員有效的保護，自動駕駛車輛亦能對一般非自動駕駛車輛展現碰撞兼容性。另應研發適用各年齡及體型之新型式乘員保護系統 </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extLst>
                  <a:ext uri="{0D108BD9-81ED-4DB2-BD59-A6C34878D82A}">
                    <a16:rowId xmlns:a16="http://schemas.microsoft.com/office/drawing/2014/main" val="1643779964"/>
                  </a:ext>
                </a:extLst>
              </a:tr>
              <a:tr h="406411">
                <a:tc>
                  <a:txBody>
                    <a:bodyPr/>
                    <a:lstStyle/>
                    <a:p>
                      <a:pPr algn="ctr" fontAlgn="ctr"/>
                      <a:r>
                        <a:rPr lang="en-US" altLang="zh-TW" sz="1200" u="none" strike="noStrike" dirty="0">
                          <a:effectLst/>
                          <a:latin typeface="+mj-ea"/>
                          <a:ea typeface="+mj-ea"/>
                        </a:rPr>
                        <a:t>9</a:t>
                      </a:r>
                      <a:endParaRPr lang="en-US" altLang="zh-TW" sz="1200" b="0" i="0" u="none" strike="noStrike" dirty="0">
                        <a:solidFill>
                          <a:srgbClr val="000000"/>
                        </a:solidFill>
                        <a:effectLst/>
                        <a:latin typeface="+mj-ea"/>
                        <a:ea typeface="+mj-ea"/>
                      </a:endParaRPr>
                    </a:p>
                  </a:txBody>
                  <a:tcPr marL="1018" marR="1018" marT="1018" marB="0" anchor="ctr"/>
                </a:tc>
                <a:tc>
                  <a:txBody>
                    <a:bodyPr/>
                    <a:lstStyle/>
                    <a:p>
                      <a:pPr algn="l" fontAlgn="ctr"/>
                      <a:r>
                        <a:rPr lang="zh-TW" altLang="en-US" sz="1200" u="none" strike="noStrike" dirty="0">
                          <a:effectLst/>
                          <a:latin typeface="+mj-ea"/>
                          <a:ea typeface="+mj-ea"/>
                        </a:rPr>
                        <a:t>事故後之自動駕駛系統行為</a:t>
                      </a:r>
                      <a:endParaRPr lang="zh-TW" altLang="en-US" sz="1200" b="0" i="0" u="none" strike="noStrike" dirty="0">
                        <a:solidFill>
                          <a:srgbClr val="000000"/>
                        </a:solidFill>
                        <a:effectLst/>
                        <a:latin typeface="+mj-ea"/>
                        <a:ea typeface="+mj-ea"/>
                      </a:endParaRPr>
                    </a:p>
                  </a:txBody>
                  <a:tcPr marL="1018" marR="1018" marT="1018" marB="0" anchor="ctr"/>
                </a:tc>
                <a:tc>
                  <a:txBody>
                    <a:bodyPr/>
                    <a:lstStyle/>
                    <a:p>
                      <a:pPr algn="l" fontAlgn="ctr"/>
                      <a:r>
                        <a:rPr lang="zh-TW" altLang="en-US" sz="1200" u="none" strike="noStrike" dirty="0">
                          <a:effectLst/>
                          <a:latin typeface="+mj-ea"/>
                          <a:ea typeface="+mj-ea"/>
                        </a:rPr>
                        <a:t>考量涉及碰撞後立即恢復安全模式的方法，依碰撞嚴重性採取措施，如關閉燃油泵、解除動力來源、移動車輛至遠離道路的安全位置</a:t>
                      </a:r>
                      <a:r>
                        <a:rPr lang="en-US" altLang="zh-TW" sz="1200" u="none" strike="noStrike" dirty="0">
                          <a:effectLst/>
                          <a:latin typeface="+mj-ea"/>
                          <a:ea typeface="+mj-ea"/>
                        </a:rPr>
                        <a:t>(</a:t>
                      </a:r>
                      <a:r>
                        <a:rPr lang="zh-TW" altLang="en-US" sz="1200" u="none" strike="noStrike" dirty="0">
                          <a:effectLst/>
                          <a:latin typeface="+mj-ea"/>
                          <a:ea typeface="+mj-ea"/>
                        </a:rPr>
                        <a:t>或區域</a:t>
                      </a:r>
                      <a:r>
                        <a:rPr lang="en-US" altLang="zh-TW" sz="1200" u="none" strike="noStrike" dirty="0">
                          <a:effectLst/>
                          <a:latin typeface="+mj-ea"/>
                          <a:ea typeface="+mj-ea"/>
                        </a:rPr>
                        <a:t>)</a:t>
                      </a:r>
                      <a:r>
                        <a:rPr lang="zh-TW" altLang="en-US" sz="1200" u="none" strike="noStrike" dirty="0">
                          <a:effectLst/>
                          <a:latin typeface="+mj-ea"/>
                          <a:ea typeface="+mj-ea"/>
                        </a:rPr>
                        <a:t>、關閉電力等，並具備系統保養與維修文件，以確保後續作業</a:t>
                      </a:r>
                      <a:endParaRPr lang="zh-TW" altLang="en-US" sz="1200" b="0" i="0" u="none" strike="noStrike" dirty="0">
                        <a:solidFill>
                          <a:srgbClr val="000000"/>
                        </a:solidFill>
                        <a:effectLst/>
                        <a:latin typeface="+mj-ea"/>
                        <a:ea typeface="+mj-ea"/>
                      </a:endParaRPr>
                    </a:p>
                  </a:txBody>
                  <a:tcPr marL="1018" marR="1018" marT="1018" marB="0" anchor="ctr"/>
                </a:tc>
                <a:extLst>
                  <a:ext uri="{0D108BD9-81ED-4DB2-BD59-A6C34878D82A}">
                    <a16:rowId xmlns:a16="http://schemas.microsoft.com/office/drawing/2014/main" val="2644453736"/>
                  </a:ext>
                </a:extLst>
              </a:tr>
              <a:tr h="406411">
                <a:tc>
                  <a:txBody>
                    <a:bodyPr/>
                    <a:lstStyle/>
                    <a:p>
                      <a:pPr algn="ctr" fontAlgn="ctr"/>
                      <a:r>
                        <a:rPr lang="en-US" altLang="zh-TW" sz="1200" u="none" strike="noStrike" dirty="0">
                          <a:effectLst/>
                          <a:latin typeface="+mj-ea"/>
                          <a:ea typeface="+mj-ea"/>
                        </a:rPr>
                        <a:t>10</a:t>
                      </a:r>
                      <a:endParaRPr lang="en-US" altLang="zh-TW"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資料記錄</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自動駕駛系統的碰撞分析可教導其他系統在相同碰撞情況下的安全指引與後續預防措施，最重要的是碰撞事故重建，故相關碰撞事件衍生的數據應加以收集、維護及儲存，至少能重建碰撞時的環境 </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extLst>
                  <a:ext uri="{0D108BD9-81ED-4DB2-BD59-A6C34878D82A}">
                    <a16:rowId xmlns:a16="http://schemas.microsoft.com/office/drawing/2014/main" val="800176445"/>
                  </a:ext>
                </a:extLst>
              </a:tr>
              <a:tr h="406411">
                <a:tc>
                  <a:txBody>
                    <a:bodyPr/>
                    <a:lstStyle/>
                    <a:p>
                      <a:pPr algn="ctr" fontAlgn="ctr"/>
                      <a:r>
                        <a:rPr lang="en-US" altLang="zh-TW" sz="1200" u="none" strike="noStrike" dirty="0">
                          <a:effectLst/>
                          <a:latin typeface="+mj-ea"/>
                          <a:ea typeface="+mj-ea"/>
                        </a:rPr>
                        <a:t>11</a:t>
                      </a:r>
                      <a:endParaRPr lang="en-US" altLang="zh-TW" sz="1200" b="0" i="0" u="none" strike="noStrike" dirty="0">
                        <a:solidFill>
                          <a:srgbClr val="000000"/>
                        </a:solidFill>
                        <a:effectLst/>
                        <a:latin typeface="+mj-ea"/>
                        <a:ea typeface="+mj-ea"/>
                      </a:endParaRPr>
                    </a:p>
                  </a:txBody>
                  <a:tcPr marL="1018" marR="1018" marT="1018" marB="0" anchor="ctr"/>
                </a:tc>
                <a:tc>
                  <a:txBody>
                    <a:bodyPr/>
                    <a:lstStyle/>
                    <a:p>
                      <a:pPr algn="l" fontAlgn="ctr"/>
                      <a:r>
                        <a:rPr lang="zh-TW" altLang="en-US" sz="1200" u="none" strike="noStrike" dirty="0">
                          <a:effectLst/>
                          <a:latin typeface="+mj-ea"/>
                          <a:ea typeface="+mj-ea"/>
                        </a:rPr>
                        <a:t>對消費者的教育及訓練</a:t>
                      </a:r>
                      <a:endParaRPr lang="zh-TW" altLang="en-US" sz="1200" b="0" i="0" u="none" strike="noStrike" dirty="0">
                        <a:solidFill>
                          <a:srgbClr val="000000"/>
                        </a:solidFill>
                        <a:effectLst/>
                        <a:latin typeface="+mj-ea"/>
                        <a:ea typeface="+mj-ea"/>
                      </a:endParaRPr>
                    </a:p>
                  </a:txBody>
                  <a:tcPr marL="1018" marR="1018" marT="1018" marB="0" anchor="ctr"/>
                </a:tc>
                <a:tc>
                  <a:txBody>
                    <a:bodyPr/>
                    <a:lstStyle/>
                    <a:p>
                      <a:pPr algn="l" fontAlgn="ctr"/>
                      <a:r>
                        <a:rPr lang="zh-TW" altLang="en-US" sz="1200" u="none" strike="noStrike" dirty="0">
                          <a:effectLst/>
                          <a:latin typeface="+mj-ea"/>
                          <a:ea typeface="+mj-ea"/>
                        </a:rPr>
                        <a:t>應發展、紀錄及維護一套適用員工、經銷商、批發商以及消費者 的教育訓練課程，用於解決自動駕駛系統操作與運行期間可能發 生的影響。</a:t>
                      </a:r>
                      <a:endParaRPr lang="zh-TW" altLang="en-US" sz="1200" b="0" i="0" u="none" strike="noStrike" dirty="0">
                        <a:solidFill>
                          <a:srgbClr val="000000"/>
                        </a:solidFill>
                        <a:effectLst/>
                        <a:latin typeface="+mj-ea"/>
                        <a:ea typeface="+mj-ea"/>
                      </a:endParaRPr>
                    </a:p>
                  </a:txBody>
                  <a:tcPr marL="1018" marR="1018" marT="1018" marB="0" anchor="ctr"/>
                </a:tc>
                <a:extLst>
                  <a:ext uri="{0D108BD9-81ED-4DB2-BD59-A6C34878D82A}">
                    <a16:rowId xmlns:a16="http://schemas.microsoft.com/office/drawing/2014/main" val="1579788010"/>
                  </a:ext>
                </a:extLst>
              </a:tr>
              <a:tr h="203770">
                <a:tc>
                  <a:txBody>
                    <a:bodyPr/>
                    <a:lstStyle/>
                    <a:p>
                      <a:pPr algn="ctr" fontAlgn="ctr"/>
                      <a:r>
                        <a:rPr lang="en-US" altLang="zh-TW" sz="1200" u="none" strike="noStrike" dirty="0">
                          <a:effectLst/>
                          <a:latin typeface="+mj-ea"/>
                          <a:ea typeface="+mj-ea"/>
                        </a:rPr>
                        <a:t>12</a:t>
                      </a:r>
                      <a:endParaRPr lang="en-US" altLang="zh-TW"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法規 </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tc>
                  <a:txBody>
                    <a:bodyPr/>
                    <a:lstStyle/>
                    <a:p>
                      <a:pPr algn="l" fontAlgn="ctr"/>
                      <a:r>
                        <a:rPr lang="zh-TW" altLang="en-US" sz="1200" u="none" strike="noStrike" dirty="0">
                          <a:effectLst/>
                          <a:latin typeface="+mj-ea"/>
                          <a:ea typeface="+mj-ea"/>
                        </a:rPr>
                        <a:t>提出書面計劃並說明車輛與自動駕駛系統之設計如何遵守並適用所有的聯邦、州及地方法規</a:t>
                      </a:r>
                      <a:endParaRPr lang="zh-TW" altLang="en-US" sz="1200" b="0" i="0" u="none" strike="noStrike" dirty="0">
                        <a:solidFill>
                          <a:srgbClr val="000000"/>
                        </a:solidFill>
                        <a:effectLst/>
                        <a:latin typeface="+mj-ea"/>
                        <a:ea typeface="+mj-ea"/>
                      </a:endParaRPr>
                    </a:p>
                  </a:txBody>
                  <a:tcPr marL="1018" marR="1018" marT="1018" marB="0" anchor="ctr">
                    <a:solidFill>
                      <a:schemeClr val="accent5"/>
                    </a:solidFill>
                  </a:tcPr>
                </a:tc>
                <a:extLst>
                  <a:ext uri="{0D108BD9-81ED-4DB2-BD59-A6C34878D82A}">
                    <a16:rowId xmlns:a16="http://schemas.microsoft.com/office/drawing/2014/main" val="3863016771"/>
                  </a:ext>
                </a:extLst>
              </a:tr>
            </a:tbl>
          </a:graphicData>
        </a:graphic>
      </p:graphicFrame>
      <p:sp>
        <p:nvSpPr>
          <p:cNvPr id="5" name="矩形 4">
            <a:extLst>
              <a:ext uri="{FF2B5EF4-FFF2-40B4-BE49-F238E27FC236}">
                <a16:creationId xmlns:a16="http://schemas.microsoft.com/office/drawing/2014/main" id="{8C453731-7F10-4196-A918-CD9F8B94A035}"/>
              </a:ext>
            </a:extLst>
          </p:cNvPr>
          <p:cNvSpPr/>
          <p:nvPr/>
        </p:nvSpPr>
        <p:spPr>
          <a:xfrm>
            <a:off x="-6564" y="6611134"/>
            <a:ext cx="4371710" cy="261610"/>
          </a:xfrm>
          <a:prstGeom prst="rect">
            <a:avLst/>
          </a:prstGeom>
        </p:spPr>
        <p:txBody>
          <a:bodyPr wrap="none">
            <a:spAutoFit/>
          </a:bodyPr>
          <a:lstStyle/>
          <a:p>
            <a:r>
              <a:rPr lang="zh-TW" altLang="en-US" sz="1100" b="0" dirty="0">
                <a:latin typeface="+mn-ea"/>
                <a:ea typeface="+mn-ea"/>
              </a:rPr>
              <a:t>資料來源</a:t>
            </a:r>
            <a:r>
              <a:rPr lang="en-US" altLang="zh-TW" sz="1100" b="0" dirty="0">
                <a:latin typeface="+mn-ea"/>
                <a:ea typeface="+mn-ea"/>
              </a:rPr>
              <a:t>:</a:t>
            </a:r>
            <a:r>
              <a:rPr lang="zh-TW" altLang="en-US" sz="1100" b="0" dirty="0">
                <a:latin typeface="+mn-ea"/>
                <a:ea typeface="+mn-ea"/>
              </a:rPr>
              <a:t> </a:t>
            </a:r>
            <a:r>
              <a:rPr lang="en-US" altLang="zh-TW" sz="1100" b="0" dirty="0">
                <a:latin typeface="+mn-ea"/>
                <a:ea typeface="+mn-ea"/>
              </a:rPr>
              <a:t>AUTOMATED DRIVING SYSTEMS</a:t>
            </a:r>
            <a:r>
              <a:rPr lang="zh-TW" altLang="en-US" sz="1100" b="0" dirty="0">
                <a:latin typeface="+mn-ea"/>
                <a:ea typeface="+mn-ea"/>
              </a:rPr>
              <a:t> </a:t>
            </a:r>
            <a:r>
              <a:rPr lang="en-US" altLang="zh-TW" sz="1100" b="0" dirty="0">
                <a:latin typeface="+mn-ea"/>
                <a:ea typeface="+mn-ea"/>
              </a:rPr>
              <a:t>2.0</a:t>
            </a:r>
            <a:r>
              <a:rPr lang="zh-TW" altLang="en-US" sz="1100" b="0" dirty="0">
                <a:latin typeface="+mn-ea"/>
                <a:ea typeface="+mn-ea"/>
              </a:rPr>
              <a:t>，車輛安全審驗中心</a:t>
            </a:r>
          </a:p>
        </p:txBody>
      </p:sp>
    </p:spTree>
    <p:extLst>
      <p:ext uri="{BB962C8B-B14F-4D97-AF65-F5344CB8AC3E}">
        <p14:creationId xmlns:p14="http://schemas.microsoft.com/office/powerpoint/2010/main" val="117179354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E2BF42-FE2D-4A77-A822-85175266D417}"/>
              </a:ext>
            </a:extLst>
          </p:cNvPr>
          <p:cNvSpPr>
            <a:spLocks noGrp="1"/>
          </p:cNvSpPr>
          <p:nvPr>
            <p:ph type="title"/>
          </p:nvPr>
        </p:nvSpPr>
        <p:spPr/>
        <p:txBody>
          <a:bodyPr/>
          <a:lstStyle/>
          <a:p>
            <a:r>
              <a:rPr lang="zh-TW" altLang="en-US" dirty="0"/>
              <a:t>加州許可證持有人（使用司機測試）</a:t>
            </a:r>
          </a:p>
        </p:txBody>
      </p:sp>
      <p:sp>
        <p:nvSpPr>
          <p:cNvPr id="3" name="內容版面配置區 2">
            <a:extLst>
              <a:ext uri="{FF2B5EF4-FFF2-40B4-BE49-F238E27FC236}">
                <a16:creationId xmlns:a16="http://schemas.microsoft.com/office/drawing/2014/main" id="{F69168D5-AA6E-43E3-A31A-68B20B1A861D}"/>
              </a:ext>
            </a:extLst>
          </p:cNvPr>
          <p:cNvSpPr>
            <a:spLocks noGrp="1"/>
          </p:cNvSpPr>
          <p:nvPr>
            <p:ph idx="1"/>
          </p:nvPr>
        </p:nvSpPr>
        <p:spPr>
          <a:xfrm>
            <a:off x="474618" y="908720"/>
            <a:ext cx="8489870" cy="5256584"/>
          </a:xfrm>
        </p:spPr>
        <p:txBody>
          <a:bodyPr/>
          <a:lstStyle/>
          <a:p>
            <a:pPr>
              <a:spcBef>
                <a:spcPts val="600"/>
              </a:spcBef>
            </a:pPr>
            <a:r>
              <a:rPr lang="zh-TW" altLang="en-US" sz="1400" dirty="0"/>
              <a:t>至</a:t>
            </a:r>
            <a:r>
              <a:rPr lang="en-US" altLang="zh-TW" sz="1400" dirty="0"/>
              <a:t>2019</a:t>
            </a:r>
            <a:r>
              <a:rPr lang="zh-TW" altLang="en-US" sz="1400" dirty="0"/>
              <a:t>年</a:t>
            </a:r>
            <a:r>
              <a:rPr lang="en-US" altLang="zh-TW" sz="1400" dirty="0"/>
              <a:t>1</a:t>
            </a:r>
            <a:r>
              <a:rPr lang="zh-TW" altLang="en-US" sz="1400" dirty="0"/>
              <a:t>月</a:t>
            </a:r>
            <a:r>
              <a:rPr lang="en-US" altLang="zh-TW" sz="1400" dirty="0"/>
              <a:t>2</a:t>
            </a:r>
            <a:r>
              <a:rPr lang="zh-TW" altLang="en-US" sz="1400" dirty="0"/>
              <a:t>日起，</a:t>
            </a:r>
            <a:r>
              <a:rPr lang="en-US" altLang="zh-TW" sz="1400" dirty="0"/>
              <a:t>DMV</a:t>
            </a:r>
            <a:r>
              <a:rPr lang="zh-TW" altLang="en-US" sz="1400" dirty="0"/>
              <a:t>實體頒發了自動駕駛汽車檢測許可證共</a:t>
            </a:r>
            <a:r>
              <a:rPr lang="en-US" altLang="zh-TW" sz="1400" dirty="0"/>
              <a:t>61</a:t>
            </a:r>
            <a:r>
              <a:rPr lang="zh-TW" altLang="en-US" sz="1400" dirty="0"/>
              <a:t>家</a:t>
            </a:r>
            <a:r>
              <a:rPr lang="en-US" altLang="zh-TW" sz="1400" dirty="0"/>
              <a:t>(</a:t>
            </a:r>
            <a:r>
              <a:rPr lang="zh-TW" altLang="en-US" sz="1400" dirty="0"/>
              <a:t>依照核准時間排列</a:t>
            </a:r>
            <a:r>
              <a:rPr lang="en-US" altLang="zh-TW" sz="1400" dirty="0"/>
              <a:t>)</a:t>
            </a:r>
          </a:p>
          <a:p>
            <a:pPr lvl="1">
              <a:spcBef>
                <a:spcPts val="600"/>
              </a:spcBef>
            </a:pPr>
            <a:r>
              <a:rPr lang="en-US" altLang="zh-TW" sz="1200" dirty="0">
                <a:solidFill>
                  <a:srgbClr val="FF0000"/>
                </a:solidFill>
              </a:rPr>
              <a:t>Volkswagen</a:t>
            </a:r>
            <a:r>
              <a:rPr lang="en-US" altLang="zh-TW" sz="1200" dirty="0"/>
              <a:t> Group of America</a:t>
            </a:r>
            <a:r>
              <a:rPr lang="zh-TW" altLang="en-US" sz="1200" dirty="0"/>
              <a:t>、</a:t>
            </a:r>
            <a:r>
              <a:rPr lang="en-US" altLang="zh-TW" sz="1200" dirty="0">
                <a:solidFill>
                  <a:srgbClr val="FF0000"/>
                </a:solidFill>
              </a:rPr>
              <a:t>Mercedes Benz</a:t>
            </a:r>
            <a:r>
              <a:rPr lang="zh-TW" altLang="en-US" sz="1200" dirty="0"/>
              <a:t>、</a:t>
            </a:r>
            <a:r>
              <a:rPr lang="en-US" altLang="zh-TW" sz="1200" dirty="0">
                <a:solidFill>
                  <a:srgbClr val="FF0000"/>
                </a:solidFill>
              </a:rPr>
              <a:t>Waymo</a:t>
            </a:r>
            <a:r>
              <a:rPr lang="en-US" altLang="zh-TW" sz="1200" dirty="0"/>
              <a:t> LLC</a:t>
            </a:r>
            <a:r>
              <a:rPr lang="zh-TW" altLang="en-US" sz="1200" dirty="0"/>
              <a:t>、</a:t>
            </a:r>
            <a:r>
              <a:rPr lang="en-US" altLang="zh-TW" sz="1200" dirty="0">
                <a:solidFill>
                  <a:srgbClr val="FF0000"/>
                </a:solidFill>
              </a:rPr>
              <a:t>Delphi</a:t>
            </a:r>
            <a:r>
              <a:rPr lang="en-US" altLang="zh-TW" sz="1200" dirty="0"/>
              <a:t> Automotive</a:t>
            </a:r>
            <a:r>
              <a:rPr lang="zh-TW" altLang="en-US" sz="1200" dirty="0"/>
              <a:t>、</a:t>
            </a:r>
            <a:r>
              <a:rPr lang="en-US" altLang="zh-TW" sz="1200" dirty="0">
                <a:solidFill>
                  <a:srgbClr val="FF0000"/>
                </a:solidFill>
              </a:rPr>
              <a:t>Tesla</a:t>
            </a:r>
            <a:r>
              <a:rPr lang="en-US" altLang="zh-TW" sz="1200" dirty="0"/>
              <a:t> Motors</a:t>
            </a:r>
            <a:r>
              <a:rPr lang="zh-TW" altLang="en-US" sz="1200" dirty="0"/>
              <a:t>、</a:t>
            </a:r>
            <a:r>
              <a:rPr lang="en-US" altLang="zh-TW" sz="1200" dirty="0">
                <a:solidFill>
                  <a:srgbClr val="FF0000"/>
                </a:solidFill>
              </a:rPr>
              <a:t>Bosch</a:t>
            </a:r>
            <a:r>
              <a:rPr lang="zh-TW" altLang="en-US" sz="1200" dirty="0"/>
              <a:t>、</a:t>
            </a:r>
            <a:r>
              <a:rPr lang="en-US" altLang="zh-TW" sz="1200" dirty="0">
                <a:solidFill>
                  <a:srgbClr val="FF0000"/>
                </a:solidFill>
              </a:rPr>
              <a:t>Nissan</a:t>
            </a:r>
            <a:r>
              <a:rPr lang="zh-TW" altLang="en-US" sz="1200" dirty="0"/>
              <a:t>、</a:t>
            </a:r>
            <a:r>
              <a:rPr lang="en-US" altLang="zh-TW" sz="1200" dirty="0">
                <a:solidFill>
                  <a:srgbClr val="FF0000"/>
                </a:solidFill>
              </a:rPr>
              <a:t>GM</a:t>
            </a:r>
            <a:r>
              <a:rPr lang="en-US" altLang="zh-TW" sz="1200" dirty="0"/>
              <a:t> Cruise LLC</a:t>
            </a:r>
            <a:r>
              <a:rPr lang="zh-TW" altLang="en-US" sz="1200" dirty="0"/>
              <a:t>、</a:t>
            </a:r>
            <a:r>
              <a:rPr lang="en-US" altLang="zh-TW" sz="1200" dirty="0">
                <a:solidFill>
                  <a:srgbClr val="FF0000"/>
                </a:solidFill>
              </a:rPr>
              <a:t>BMW</a:t>
            </a:r>
            <a:r>
              <a:rPr lang="zh-TW" altLang="en-US" sz="1200" dirty="0"/>
              <a:t>、</a:t>
            </a:r>
            <a:r>
              <a:rPr lang="en-US" altLang="zh-TW" sz="1200" dirty="0">
                <a:solidFill>
                  <a:srgbClr val="FF0000"/>
                </a:solidFill>
              </a:rPr>
              <a:t>Honda</a:t>
            </a:r>
            <a:r>
              <a:rPr lang="zh-TW" altLang="en-US" sz="1200" dirty="0"/>
              <a:t>、</a:t>
            </a:r>
            <a:r>
              <a:rPr lang="en-US" altLang="zh-TW" sz="1200" dirty="0">
                <a:solidFill>
                  <a:srgbClr val="FF0000"/>
                </a:solidFill>
              </a:rPr>
              <a:t>Ford</a:t>
            </a:r>
            <a:r>
              <a:rPr lang="zh-TW" altLang="en-US" sz="1200" dirty="0"/>
              <a:t>、</a:t>
            </a:r>
            <a:r>
              <a:rPr lang="en-US" altLang="zh-TW" sz="1200" dirty="0" err="1">
                <a:solidFill>
                  <a:srgbClr val="FF0000"/>
                </a:solidFill>
              </a:rPr>
              <a:t>Zoox</a:t>
            </a:r>
            <a:r>
              <a:rPr lang="en-US" altLang="zh-TW" sz="1200" dirty="0"/>
              <a:t>, Inc.</a:t>
            </a:r>
            <a:r>
              <a:rPr lang="zh-TW" altLang="en-US" sz="1200" dirty="0"/>
              <a:t>、</a:t>
            </a:r>
            <a:r>
              <a:rPr lang="en-US" altLang="zh-TW" sz="1200" dirty="0"/>
              <a:t>Drive.ai, Inc.</a:t>
            </a:r>
            <a:r>
              <a:rPr lang="zh-TW" altLang="en-US" sz="1200" dirty="0"/>
              <a:t>、</a:t>
            </a:r>
            <a:r>
              <a:rPr lang="en-US" altLang="zh-TW" sz="1200" dirty="0"/>
              <a:t>Faraday &amp; Future Inc.</a:t>
            </a:r>
            <a:r>
              <a:rPr lang="zh-TW" altLang="en-US" sz="1200" dirty="0"/>
              <a:t>、</a:t>
            </a:r>
            <a:r>
              <a:rPr lang="en-US" altLang="zh-TW" sz="1200" dirty="0">
                <a:solidFill>
                  <a:srgbClr val="FF0000"/>
                </a:solidFill>
              </a:rPr>
              <a:t>Baidu</a:t>
            </a:r>
            <a:r>
              <a:rPr lang="en-US" altLang="zh-TW" sz="1200" dirty="0"/>
              <a:t> USA LLC</a:t>
            </a:r>
            <a:r>
              <a:rPr lang="zh-TW" altLang="en-US" sz="1200" dirty="0"/>
              <a:t>、</a:t>
            </a:r>
            <a:r>
              <a:rPr lang="en-US" altLang="zh-TW" sz="1200" dirty="0" err="1">
                <a:solidFill>
                  <a:srgbClr val="FF0000"/>
                </a:solidFill>
              </a:rPr>
              <a:t>Valeo</a:t>
            </a:r>
            <a:r>
              <a:rPr lang="en-US" altLang="zh-TW" sz="1200" dirty="0"/>
              <a:t> North America, Inc.</a:t>
            </a:r>
            <a:r>
              <a:rPr lang="zh-TW" altLang="en-US" sz="1200" dirty="0"/>
              <a:t>、</a:t>
            </a:r>
            <a:r>
              <a:rPr lang="en-US" altLang="zh-TW" sz="1200" dirty="0"/>
              <a:t>NIO USA, Inc.</a:t>
            </a:r>
            <a:r>
              <a:rPr lang="zh-TW" altLang="en-US" sz="1200" dirty="0"/>
              <a:t>、</a:t>
            </a:r>
            <a:r>
              <a:rPr lang="en-US" altLang="zh-TW" sz="1200" dirty="0" err="1"/>
              <a:t>Telenav</a:t>
            </a:r>
            <a:r>
              <a:rPr lang="en-US" altLang="zh-TW" sz="1200" dirty="0"/>
              <a:t>, Inc.</a:t>
            </a:r>
            <a:r>
              <a:rPr lang="zh-TW" altLang="en-US" sz="1200" dirty="0"/>
              <a:t>、</a:t>
            </a:r>
            <a:r>
              <a:rPr lang="en-US" altLang="zh-TW" sz="1200" dirty="0">
                <a:solidFill>
                  <a:srgbClr val="FF0000"/>
                </a:solidFill>
              </a:rPr>
              <a:t>NVIDIA</a:t>
            </a:r>
            <a:r>
              <a:rPr lang="zh-TW" altLang="en-US" sz="1200" dirty="0"/>
              <a:t>、</a:t>
            </a:r>
            <a:r>
              <a:rPr lang="en-US" altLang="zh-TW" sz="1200" dirty="0" err="1"/>
              <a:t>AutoX</a:t>
            </a:r>
            <a:r>
              <a:rPr lang="en-US" altLang="zh-TW" sz="1200" dirty="0"/>
              <a:t> Technologies Inc</a:t>
            </a:r>
            <a:r>
              <a:rPr lang="zh-TW" altLang="en-US" sz="1200" dirty="0"/>
              <a:t>、</a:t>
            </a:r>
            <a:r>
              <a:rPr lang="en-US" altLang="zh-TW" sz="1200" dirty="0">
                <a:solidFill>
                  <a:srgbClr val="FF0000"/>
                </a:solidFill>
              </a:rPr>
              <a:t>Subaru</a:t>
            </a:r>
            <a:r>
              <a:rPr lang="zh-TW" altLang="en-US" sz="1200" dirty="0"/>
              <a:t>、</a:t>
            </a:r>
            <a:r>
              <a:rPr lang="en-US" altLang="zh-TW" sz="1200" dirty="0"/>
              <a:t>Udacity, Inc</a:t>
            </a:r>
            <a:r>
              <a:rPr lang="zh-TW" altLang="en-US" sz="1200" dirty="0"/>
              <a:t>、</a:t>
            </a:r>
            <a:r>
              <a:rPr lang="en-US" altLang="zh-TW" sz="1200" dirty="0" err="1"/>
              <a:t>Navya</a:t>
            </a:r>
            <a:r>
              <a:rPr lang="en-US" altLang="zh-TW" sz="1200" dirty="0"/>
              <a:t> Inc.</a:t>
            </a:r>
            <a:r>
              <a:rPr lang="zh-TW" altLang="en-US" sz="1200" dirty="0"/>
              <a:t>、</a:t>
            </a:r>
            <a:r>
              <a:rPr lang="en-US" altLang="zh-TW" sz="1200" dirty="0" err="1"/>
              <a:t>Renovo.auto</a:t>
            </a:r>
            <a:r>
              <a:rPr lang="zh-TW" altLang="en-US" sz="1200" dirty="0"/>
              <a:t>、</a:t>
            </a:r>
            <a:r>
              <a:rPr lang="en-US" altLang="zh-TW" sz="1200" dirty="0" err="1"/>
              <a:t>PlusAi</a:t>
            </a:r>
            <a:r>
              <a:rPr lang="en-US" altLang="zh-TW" sz="1200" dirty="0"/>
              <a:t> Inc</a:t>
            </a:r>
            <a:r>
              <a:rPr lang="zh-TW" altLang="en-US" sz="1200" dirty="0"/>
              <a:t>、</a:t>
            </a:r>
            <a:r>
              <a:rPr lang="en-US" altLang="zh-TW" sz="1200" dirty="0" err="1"/>
              <a:t>Nuro</a:t>
            </a:r>
            <a:r>
              <a:rPr lang="en-US" altLang="zh-TW" sz="1200" dirty="0"/>
              <a:t>, Inc</a:t>
            </a:r>
            <a:r>
              <a:rPr lang="zh-TW" altLang="en-US" sz="1200" dirty="0"/>
              <a:t>、</a:t>
            </a:r>
            <a:r>
              <a:rPr lang="en-US" altLang="zh-TW" sz="1200" dirty="0" err="1"/>
              <a:t>CarOne</a:t>
            </a:r>
            <a:r>
              <a:rPr lang="en-US" altLang="zh-TW" sz="1200" dirty="0"/>
              <a:t> LLC</a:t>
            </a:r>
            <a:r>
              <a:rPr lang="zh-TW" altLang="en-US" sz="1200" dirty="0"/>
              <a:t>、</a:t>
            </a:r>
            <a:r>
              <a:rPr lang="en-US" altLang="zh-TW" sz="1200" dirty="0">
                <a:solidFill>
                  <a:srgbClr val="FF0000"/>
                </a:solidFill>
              </a:rPr>
              <a:t>Apple Inc.</a:t>
            </a:r>
            <a:r>
              <a:rPr lang="zh-TW" altLang="en-US" sz="1200" dirty="0"/>
              <a:t>、</a:t>
            </a:r>
            <a:r>
              <a:rPr lang="en-US" altLang="zh-TW" sz="1200" dirty="0"/>
              <a:t>Pony.AI</a:t>
            </a:r>
            <a:r>
              <a:rPr lang="zh-TW" altLang="en-US" sz="1200" dirty="0"/>
              <a:t>、</a:t>
            </a:r>
            <a:r>
              <a:rPr lang="en-US" altLang="zh-TW" sz="1200" dirty="0" err="1"/>
              <a:t>TuSimple</a:t>
            </a:r>
            <a:r>
              <a:rPr lang="zh-TW" altLang="en-US" sz="1200" dirty="0"/>
              <a:t>、</a:t>
            </a:r>
            <a:r>
              <a:rPr lang="en-US" altLang="zh-TW" sz="1200" dirty="0" err="1"/>
              <a:t>Jingchi</a:t>
            </a:r>
            <a:r>
              <a:rPr lang="en-US" altLang="zh-TW" sz="1200" dirty="0"/>
              <a:t> Corp</a:t>
            </a:r>
            <a:r>
              <a:rPr lang="zh-TW" altLang="en-US" sz="1200" dirty="0"/>
              <a:t>、</a:t>
            </a:r>
            <a:r>
              <a:rPr lang="en-US" altLang="zh-TW" sz="1200" dirty="0"/>
              <a:t>SAIC Innovation Center</a:t>
            </a:r>
            <a:r>
              <a:rPr lang="zh-TW" altLang="en-US" sz="1200" dirty="0"/>
              <a:t>、</a:t>
            </a:r>
            <a:r>
              <a:rPr lang="en-US" altLang="zh-TW" sz="1200" dirty="0" err="1"/>
              <a:t>Almotive</a:t>
            </a:r>
            <a:r>
              <a:rPr lang="en-US" altLang="zh-TW" sz="1200" dirty="0"/>
              <a:t> Inc</a:t>
            </a:r>
            <a:r>
              <a:rPr lang="zh-TW" altLang="en-US" sz="1200" dirty="0"/>
              <a:t>、</a:t>
            </a:r>
            <a:r>
              <a:rPr lang="en-US" altLang="zh-TW" sz="1200" dirty="0"/>
              <a:t>Aurora Innovation</a:t>
            </a:r>
            <a:r>
              <a:rPr lang="zh-TW" altLang="en-US" sz="1200" dirty="0"/>
              <a:t>、</a:t>
            </a:r>
            <a:r>
              <a:rPr lang="en-US" altLang="zh-TW" sz="1200" dirty="0" err="1"/>
              <a:t>Nullmax</a:t>
            </a:r>
            <a:r>
              <a:rPr lang="zh-TW" altLang="en-US" sz="1200" dirty="0"/>
              <a:t>、</a:t>
            </a:r>
            <a:r>
              <a:rPr lang="en-US" altLang="zh-TW" sz="1200" dirty="0">
                <a:solidFill>
                  <a:srgbClr val="FF0000"/>
                </a:solidFill>
              </a:rPr>
              <a:t>Samsung</a:t>
            </a:r>
            <a:r>
              <a:rPr lang="en-US" altLang="zh-TW" sz="1200" dirty="0"/>
              <a:t> Electronics</a:t>
            </a:r>
            <a:r>
              <a:rPr lang="zh-TW" altLang="en-US" sz="1200" dirty="0"/>
              <a:t>、</a:t>
            </a:r>
            <a:r>
              <a:rPr lang="en-US" altLang="zh-TW" sz="1200" dirty="0">
                <a:solidFill>
                  <a:srgbClr val="FF0000"/>
                </a:solidFill>
              </a:rPr>
              <a:t>Continental</a:t>
            </a:r>
            <a:r>
              <a:rPr lang="en-US" altLang="zh-TW" sz="1200" dirty="0"/>
              <a:t> Automotive</a:t>
            </a:r>
            <a:r>
              <a:rPr lang="zh-TW" altLang="en-US" sz="1200" dirty="0"/>
              <a:t>、</a:t>
            </a:r>
            <a:r>
              <a:rPr lang="en-US" altLang="zh-TW" sz="1200" dirty="0"/>
              <a:t>Voyage</a:t>
            </a:r>
            <a:r>
              <a:rPr lang="zh-TW" altLang="en-US" sz="1200" dirty="0"/>
              <a:t>、</a:t>
            </a:r>
            <a:r>
              <a:rPr lang="en-US" altLang="zh-TW" sz="1200" dirty="0"/>
              <a:t>CYNGN, Inc</a:t>
            </a:r>
            <a:r>
              <a:rPr lang="zh-TW" altLang="en-US" sz="1200" dirty="0"/>
              <a:t>、</a:t>
            </a:r>
            <a:r>
              <a:rPr lang="en-US" altLang="zh-TW" sz="1200" dirty="0" err="1"/>
              <a:t>Roadstar.Ai</a:t>
            </a:r>
            <a:r>
              <a:rPr lang="zh-TW" altLang="en-US" sz="1200" dirty="0"/>
              <a:t>、</a:t>
            </a:r>
            <a:r>
              <a:rPr lang="en-US" altLang="zh-TW" sz="1200" dirty="0" err="1"/>
              <a:t>Changan</a:t>
            </a:r>
            <a:r>
              <a:rPr lang="en-US" altLang="zh-TW" sz="1200" dirty="0"/>
              <a:t> Automobile</a:t>
            </a:r>
            <a:r>
              <a:rPr lang="zh-TW" altLang="en-US" sz="1200" dirty="0"/>
              <a:t>、</a:t>
            </a:r>
            <a:r>
              <a:rPr lang="en-US" altLang="zh-TW" sz="1200" dirty="0">
                <a:solidFill>
                  <a:srgbClr val="FF0000"/>
                </a:solidFill>
              </a:rPr>
              <a:t>Lyft, Inc</a:t>
            </a:r>
            <a:r>
              <a:rPr lang="en-US" altLang="zh-TW" sz="1200" dirty="0"/>
              <a:t>.</a:t>
            </a:r>
            <a:r>
              <a:rPr lang="zh-TW" altLang="en-US" sz="1200" dirty="0"/>
              <a:t>、</a:t>
            </a:r>
            <a:r>
              <a:rPr lang="en-US" altLang="zh-TW" sz="1200" dirty="0"/>
              <a:t>Phantom AI</a:t>
            </a:r>
            <a:r>
              <a:rPr lang="zh-TW" altLang="en-US" sz="1200" dirty="0"/>
              <a:t>、</a:t>
            </a:r>
            <a:r>
              <a:rPr lang="en-US" altLang="zh-TW" sz="1200" dirty="0">
                <a:solidFill>
                  <a:srgbClr val="FF0000"/>
                </a:solidFill>
              </a:rPr>
              <a:t>Qualcomm</a:t>
            </a:r>
            <a:r>
              <a:rPr lang="zh-TW" altLang="en-US" sz="1200" dirty="0">
                <a:solidFill>
                  <a:srgbClr val="FF0000"/>
                </a:solidFill>
              </a:rPr>
              <a:t> </a:t>
            </a:r>
            <a:r>
              <a:rPr lang="en-US" altLang="zh-TW" sz="1200" dirty="0"/>
              <a:t>Technologies</a:t>
            </a:r>
            <a:r>
              <a:rPr lang="zh-TW" altLang="en-US" sz="1200" dirty="0"/>
              <a:t>、</a:t>
            </a:r>
            <a:r>
              <a:rPr lang="en-US" altLang="zh-TW" sz="1200" dirty="0"/>
              <a:t>SF Motors</a:t>
            </a:r>
            <a:r>
              <a:rPr lang="zh-TW" altLang="en-US" sz="1200" dirty="0"/>
              <a:t>、</a:t>
            </a:r>
            <a:r>
              <a:rPr lang="en-US" altLang="zh-TW" sz="1200" dirty="0">
                <a:solidFill>
                  <a:srgbClr val="FF0000"/>
                </a:solidFill>
              </a:rPr>
              <a:t>Toyota</a:t>
            </a:r>
            <a:r>
              <a:rPr lang="en-US" altLang="zh-TW" sz="1200" dirty="0"/>
              <a:t> Research Institute</a:t>
            </a:r>
            <a:r>
              <a:rPr lang="zh-TW" altLang="en-US" sz="1200" dirty="0"/>
              <a:t>、</a:t>
            </a:r>
            <a:r>
              <a:rPr lang="en-US" altLang="zh-TW" sz="1200" dirty="0" err="1"/>
              <a:t>Apex.Al</a:t>
            </a:r>
            <a:r>
              <a:rPr lang="zh-TW" altLang="en-US" sz="1200" dirty="0"/>
              <a:t>、</a:t>
            </a:r>
            <a:r>
              <a:rPr lang="en-US" altLang="zh-TW" sz="1200" dirty="0">
                <a:solidFill>
                  <a:srgbClr val="FF0000"/>
                </a:solidFill>
              </a:rPr>
              <a:t>Intel </a:t>
            </a:r>
            <a:r>
              <a:rPr lang="en-US" altLang="zh-TW" sz="1200" dirty="0"/>
              <a:t>Corp</a:t>
            </a:r>
            <a:r>
              <a:rPr lang="zh-TW" altLang="en-US" sz="1200" dirty="0"/>
              <a:t>、</a:t>
            </a:r>
            <a:r>
              <a:rPr lang="en-US" altLang="zh-TW" sz="1200" dirty="0"/>
              <a:t>Ambarella Corporation</a:t>
            </a:r>
            <a:r>
              <a:rPr lang="zh-TW" altLang="en-US" sz="1200" dirty="0"/>
              <a:t>、</a:t>
            </a:r>
            <a:r>
              <a:rPr lang="en-US" altLang="zh-TW" sz="1200" dirty="0" err="1"/>
              <a:t>Gatik</a:t>
            </a:r>
            <a:r>
              <a:rPr lang="en-US" altLang="zh-TW" sz="1200" dirty="0"/>
              <a:t> AI.</a:t>
            </a:r>
            <a:r>
              <a:rPr lang="zh-TW" altLang="en-US" sz="1200" dirty="0"/>
              <a:t>、</a:t>
            </a:r>
            <a:r>
              <a:rPr lang="en-US" altLang="zh-TW" sz="1200" dirty="0" err="1"/>
              <a:t>DiDi</a:t>
            </a:r>
            <a:r>
              <a:rPr lang="en-US" altLang="zh-TW" sz="1200" dirty="0"/>
              <a:t> Research</a:t>
            </a:r>
            <a:r>
              <a:rPr lang="zh-TW" altLang="en-US" sz="1200" dirty="0"/>
              <a:t>、</a:t>
            </a:r>
            <a:r>
              <a:rPr lang="en-US" altLang="zh-TW" sz="1200" dirty="0"/>
              <a:t>TORC Robotics Inc</a:t>
            </a:r>
            <a:r>
              <a:rPr lang="zh-TW" altLang="en-US" sz="1200" dirty="0"/>
              <a:t>、</a:t>
            </a:r>
            <a:r>
              <a:rPr lang="en-US" altLang="zh-TW" sz="1200" dirty="0" err="1"/>
              <a:t>Boxbot</a:t>
            </a:r>
            <a:r>
              <a:rPr lang="en-US" altLang="zh-TW" sz="1200" dirty="0"/>
              <a:t> Inc</a:t>
            </a:r>
            <a:r>
              <a:rPr lang="zh-TW" altLang="en-US" sz="1200" dirty="0"/>
              <a:t>、</a:t>
            </a:r>
            <a:r>
              <a:rPr lang="en-US" altLang="zh-TW" sz="1200" dirty="0" err="1"/>
              <a:t>EasyMile</a:t>
            </a:r>
            <a:r>
              <a:rPr lang="zh-TW" altLang="en-US" sz="1200" dirty="0"/>
              <a:t>、</a:t>
            </a:r>
            <a:r>
              <a:rPr lang="en-US" altLang="zh-TW" sz="1200" dirty="0"/>
              <a:t>Mando</a:t>
            </a:r>
            <a:r>
              <a:rPr lang="zh-TW" altLang="en-US" sz="1200" dirty="0"/>
              <a:t>、</a:t>
            </a:r>
            <a:r>
              <a:rPr lang="en-US" altLang="zh-TW" sz="1200" dirty="0"/>
              <a:t>Xmotors.ai</a:t>
            </a:r>
            <a:r>
              <a:rPr lang="zh-TW" altLang="en-US" sz="1200" dirty="0"/>
              <a:t>、</a:t>
            </a:r>
            <a:r>
              <a:rPr lang="en-US" altLang="zh-TW" sz="1200" dirty="0" err="1"/>
              <a:t>Imagry</a:t>
            </a:r>
            <a:r>
              <a:rPr lang="en-US" altLang="zh-TW" sz="1200" dirty="0"/>
              <a:t> Inc.</a:t>
            </a:r>
            <a:r>
              <a:rPr lang="zh-TW" altLang="en-US" sz="1200" dirty="0"/>
              <a:t>、</a:t>
            </a:r>
            <a:r>
              <a:rPr lang="en-US" altLang="zh-TW" sz="1200" dirty="0" err="1"/>
              <a:t>Ridecell</a:t>
            </a:r>
            <a:r>
              <a:rPr lang="en-US" altLang="zh-TW" sz="1200" dirty="0"/>
              <a:t> Inc.</a:t>
            </a:r>
            <a:r>
              <a:rPr lang="zh-TW" altLang="en-US" sz="1200" dirty="0"/>
              <a:t>、</a:t>
            </a:r>
            <a:r>
              <a:rPr lang="en-US" altLang="zh-TW" sz="1200" dirty="0"/>
              <a:t>AAA NCNU</a:t>
            </a:r>
            <a:r>
              <a:rPr lang="zh-TW" altLang="en-US" sz="1200" dirty="0"/>
              <a:t>、</a:t>
            </a:r>
            <a:r>
              <a:rPr lang="en-US" altLang="zh-TW" sz="1200" dirty="0" err="1"/>
              <a:t>ThorDrive</a:t>
            </a:r>
            <a:r>
              <a:rPr lang="en-US" altLang="zh-TW" sz="1200" dirty="0"/>
              <a:t> Inc</a:t>
            </a:r>
            <a:r>
              <a:rPr lang="zh-TW" altLang="en-US" sz="1200" dirty="0"/>
              <a:t>、</a:t>
            </a:r>
            <a:r>
              <a:rPr lang="en-US" altLang="zh-TW" sz="1200" dirty="0"/>
              <a:t>Helm.AI Inc</a:t>
            </a:r>
          </a:p>
          <a:p>
            <a:pPr>
              <a:spcBef>
                <a:spcPts val="600"/>
              </a:spcBef>
            </a:pPr>
            <a:r>
              <a:rPr lang="en-US" altLang="zh-TW" sz="1400" dirty="0"/>
              <a:t>2017</a:t>
            </a:r>
            <a:r>
              <a:rPr lang="zh-TW" altLang="en-US" sz="1400" dirty="0"/>
              <a:t>年自動駕駛汽車提出報告</a:t>
            </a:r>
            <a:endParaRPr lang="en-US" altLang="zh-TW" sz="1400" dirty="0"/>
          </a:p>
          <a:p>
            <a:pPr lvl="1">
              <a:spcBef>
                <a:spcPts val="600"/>
              </a:spcBef>
            </a:pPr>
            <a:r>
              <a:rPr lang="en-US" altLang="zh-TW" sz="1200" dirty="0"/>
              <a:t>Baidu USA LLC</a:t>
            </a:r>
            <a:r>
              <a:rPr lang="zh-TW" altLang="en-US" sz="1200" dirty="0"/>
              <a:t>、</a:t>
            </a:r>
            <a:r>
              <a:rPr lang="en-US" altLang="zh-TW" sz="1200" dirty="0"/>
              <a:t>BMW</a:t>
            </a:r>
            <a:r>
              <a:rPr lang="zh-TW" altLang="en-US" sz="1200" dirty="0"/>
              <a:t>、</a:t>
            </a:r>
            <a:r>
              <a:rPr lang="en-US" altLang="zh-TW" sz="1200" dirty="0"/>
              <a:t>Bosch</a:t>
            </a:r>
            <a:r>
              <a:rPr lang="zh-TW" altLang="en-US" sz="1200" dirty="0"/>
              <a:t>、</a:t>
            </a:r>
            <a:r>
              <a:rPr lang="en-US" altLang="zh-TW" sz="1200" dirty="0"/>
              <a:t>Delphi Automotive</a:t>
            </a:r>
            <a:r>
              <a:rPr lang="zh-TW" altLang="en-US" sz="1200" dirty="0"/>
              <a:t>、</a:t>
            </a:r>
            <a:r>
              <a:rPr lang="en-US" altLang="zh-TW" sz="1200" dirty="0"/>
              <a:t>Drive.ai, Inc.</a:t>
            </a:r>
            <a:r>
              <a:rPr lang="zh-TW" altLang="en-US" sz="1200" dirty="0"/>
              <a:t>、</a:t>
            </a:r>
            <a:r>
              <a:rPr lang="en-US" altLang="zh-TW" sz="1200" dirty="0"/>
              <a:t>Faraday &amp; Future</a:t>
            </a:r>
            <a:r>
              <a:rPr lang="zh-TW" altLang="en-US" sz="1200" dirty="0"/>
              <a:t>、</a:t>
            </a:r>
            <a:r>
              <a:rPr lang="en-US" altLang="zh-TW" sz="1200" dirty="0"/>
              <a:t>Ford</a:t>
            </a:r>
            <a:r>
              <a:rPr lang="zh-TW" altLang="en-US" sz="1200" dirty="0"/>
              <a:t>、</a:t>
            </a:r>
            <a:r>
              <a:rPr lang="en-US" altLang="zh-TW" sz="1200" dirty="0"/>
              <a:t>GM Cruise LLC</a:t>
            </a:r>
            <a:r>
              <a:rPr lang="zh-TW" altLang="en-US" sz="1200" dirty="0"/>
              <a:t>、</a:t>
            </a:r>
            <a:r>
              <a:rPr lang="en-US" altLang="zh-TW" sz="1200" dirty="0"/>
              <a:t>Honda</a:t>
            </a:r>
            <a:r>
              <a:rPr lang="zh-TW" altLang="en-US" sz="1200" dirty="0"/>
              <a:t>、</a:t>
            </a:r>
            <a:r>
              <a:rPr lang="en-US" altLang="zh-TW" sz="1200" dirty="0"/>
              <a:t>Mercedes Benz</a:t>
            </a:r>
            <a:r>
              <a:rPr lang="zh-TW" altLang="en-US" sz="1200" dirty="0"/>
              <a:t>、</a:t>
            </a:r>
            <a:r>
              <a:rPr lang="en-US" altLang="zh-TW" sz="1200" dirty="0"/>
              <a:t>NIO USA, Inc.</a:t>
            </a:r>
            <a:r>
              <a:rPr lang="zh-TW" altLang="en-US" sz="1200" dirty="0"/>
              <a:t>、</a:t>
            </a:r>
            <a:r>
              <a:rPr lang="en-US" altLang="zh-TW" sz="1200" dirty="0"/>
              <a:t>Nissan</a:t>
            </a:r>
            <a:r>
              <a:rPr lang="zh-TW" altLang="en-US" sz="1200" dirty="0"/>
              <a:t>、</a:t>
            </a:r>
            <a:r>
              <a:rPr lang="en-US" altLang="zh-TW" sz="1200" dirty="0"/>
              <a:t>NVIDIA</a:t>
            </a:r>
            <a:r>
              <a:rPr lang="zh-TW" altLang="en-US" sz="1200" dirty="0"/>
              <a:t>、</a:t>
            </a:r>
            <a:r>
              <a:rPr lang="en-US" altLang="zh-TW" sz="1200" dirty="0" err="1"/>
              <a:t>Telenav</a:t>
            </a:r>
            <a:r>
              <a:rPr lang="en-US" altLang="zh-TW" sz="1200" dirty="0"/>
              <a:t>, Inc.</a:t>
            </a:r>
            <a:r>
              <a:rPr lang="zh-TW" altLang="en-US" sz="1200" dirty="0"/>
              <a:t>、</a:t>
            </a:r>
            <a:r>
              <a:rPr lang="en-US" altLang="zh-TW" sz="1200" dirty="0"/>
              <a:t>Tesla Motors</a:t>
            </a:r>
            <a:r>
              <a:rPr lang="zh-TW" altLang="en-US" sz="1200" dirty="0"/>
              <a:t>、</a:t>
            </a:r>
            <a:r>
              <a:rPr lang="en-US" altLang="zh-TW" sz="1200" dirty="0" err="1"/>
              <a:t>Valeo</a:t>
            </a:r>
            <a:r>
              <a:rPr lang="en-US" altLang="zh-TW" sz="1200" dirty="0"/>
              <a:t> North America</a:t>
            </a:r>
            <a:r>
              <a:rPr lang="zh-TW" altLang="en-US" sz="1200" dirty="0"/>
              <a:t>、</a:t>
            </a:r>
            <a:r>
              <a:rPr lang="en-US" altLang="zh-TW" sz="1200" dirty="0"/>
              <a:t>Volkswagen Group of America</a:t>
            </a:r>
            <a:r>
              <a:rPr lang="zh-TW" altLang="en-US" sz="1200" dirty="0"/>
              <a:t>、</a:t>
            </a:r>
            <a:r>
              <a:rPr lang="en-US" altLang="zh-TW" sz="1200" dirty="0"/>
              <a:t>Waymo</a:t>
            </a:r>
            <a:r>
              <a:rPr lang="zh-TW" altLang="en-US" sz="1200" dirty="0"/>
              <a:t>、</a:t>
            </a:r>
            <a:r>
              <a:rPr lang="en-US" altLang="zh-TW" sz="1200" dirty="0" err="1"/>
              <a:t>Wheego</a:t>
            </a:r>
            <a:r>
              <a:rPr lang="zh-TW" altLang="en-US" sz="1200" dirty="0"/>
              <a:t>、</a:t>
            </a:r>
            <a:r>
              <a:rPr lang="en-US" altLang="zh-TW" sz="1200" dirty="0" err="1"/>
              <a:t>Zoox</a:t>
            </a:r>
            <a:r>
              <a:rPr lang="en-US" altLang="zh-TW" sz="1200" dirty="0"/>
              <a:t>, Inc.</a:t>
            </a:r>
            <a:endParaRPr lang="zh-TW" altLang="en-US" sz="1400" dirty="0"/>
          </a:p>
        </p:txBody>
      </p:sp>
    </p:spTree>
    <p:extLst>
      <p:ext uri="{BB962C8B-B14F-4D97-AF65-F5344CB8AC3E}">
        <p14:creationId xmlns:p14="http://schemas.microsoft.com/office/powerpoint/2010/main" val="58051211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30C2F5-9557-4D80-8858-CD9DA751351E}"/>
              </a:ext>
            </a:extLst>
          </p:cNvPr>
          <p:cNvSpPr>
            <a:spLocks noGrp="1"/>
          </p:cNvSpPr>
          <p:nvPr>
            <p:ph type="title"/>
          </p:nvPr>
        </p:nvSpPr>
        <p:spPr>
          <a:xfrm>
            <a:off x="467544" y="44624"/>
            <a:ext cx="8208911" cy="633412"/>
          </a:xfrm>
        </p:spPr>
        <p:txBody>
          <a:bodyPr/>
          <a:lstStyle/>
          <a:p>
            <a:r>
              <a:rPr lang="zh-TW" altLang="en-US" dirty="0"/>
              <a:t>美國交通部推動發展六項原則</a:t>
            </a:r>
            <a:br>
              <a:rPr lang="en-US" altLang="zh-TW" dirty="0"/>
            </a:br>
            <a:r>
              <a:rPr lang="en-US" altLang="zh-TW" sz="1800" dirty="0">
                <a:solidFill>
                  <a:schemeClr val="accent6"/>
                </a:solidFill>
              </a:rPr>
              <a:t>-Automated Vehicles 3.0</a:t>
            </a:r>
            <a:r>
              <a:rPr lang="zh-TW" altLang="en-US" sz="1800" dirty="0">
                <a:solidFill>
                  <a:schemeClr val="accent6"/>
                </a:solidFill>
              </a:rPr>
              <a:t> </a:t>
            </a:r>
            <a:r>
              <a:rPr lang="en-US" altLang="zh-TW" sz="1800" dirty="0">
                <a:solidFill>
                  <a:schemeClr val="accent6"/>
                </a:solidFill>
              </a:rPr>
              <a:t>2018</a:t>
            </a:r>
            <a:r>
              <a:rPr lang="zh-TW" altLang="en-US" sz="1800" dirty="0">
                <a:solidFill>
                  <a:schemeClr val="accent6"/>
                </a:solidFill>
              </a:rPr>
              <a:t>年</a:t>
            </a:r>
            <a:r>
              <a:rPr lang="en-US" altLang="zh-TW" sz="1800" dirty="0">
                <a:solidFill>
                  <a:schemeClr val="accent6"/>
                </a:solidFill>
              </a:rPr>
              <a:t>12</a:t>
            </a:r>
            <a:r>
              <a:rPr lang="zh-TW" altLang="en-US" sz="1800" dirty="0">
                <a:solidFill>
                  <a:schemeClr val="accent6"/>
                </a:solidFill>
              </a:rPr>
              <a:t>月</a:t>
            </a:r>
            <a:r>
              <a:rPr lang="en-US" altLang="zh-TW" sz="1800" dirty="0">
                <a:solidFill>
                  <a:schemeClr val="accent6"/>
                </a:solidFill>
              </a:rPr>
              <a:t>22</a:t>
            </a:r>
            <a:r>
              <a:rPr lang="zh-TW" altLang="en-US" sz="1800" dirty="0">
                <a:solidFill>
                  <a:schemeClr val="accent6"/>
                </a:solidFill>
              </a:rPr>
              <a:t>日</a:t>
            </a:r>
            <a:r>
              <a:rPr lang="en-US" altLang="zh-TW" sz="1800" dirty="0">
                <a:solidFill>
                  <a:schemeClr val="accent6"/>
                </a:solidFill>
              </a:rPr>
              <a:t>-</a:t>
            </a:r>
            <a:endParaRPr lang="zh-TW" altLang="en-US" dirty="0">
              <a:solidFill>
                <a:schemeClr val="accent6"/>
              </a:solidFill>
            </a:endParaRPr>
          </a:p>
        </p:txBody>
      </p:sp>
      <p:sp>
        <p:nvSpPr>
          <p:cNvPr id="3" name="內容版面配置區 2">
            <a:extLst>
              <a:ext uri="{FF2B5EF4-FFF2-40B4-BE49-F238E27FC236}">
                <a16:creationId xmlns:a16="http://schemas.microsoft.com/office/drawing/2014/main" id="{B3600BDD-E8A4-4825-BAB0-05BAEE0F801E}"/>
              </a:ext>
            </a:extLst>
          </p:cNvPr>
          <p:cNvSpPr>
            <a:spLocks noGrp="1"/>
          </p:cNvSpPr>
          <p:nvPr>
            <p:ph idx="1"/>
          </p:nvPr>
        </p:nvSpPr>
        <p:spPr>
          <a:xfrm>
            <a:off x="457200" y="908720"/>
            <a:ext cx="8229600" cy="5256584"/>
          </a:xfrm>
        </p:spPr>
        <p:txBody>
          <a:bodyPr/>
          <a:lstStyle/>
          <a:p>
            <a:r>
              <a:rPr lang="zh-TW" altLang="en-US" sz="1400" dirty="0"/>
              <a:t>美國交通部</a:t>
            </a:r>
            <a:r>
              <a:rPr lang="en-US" altLang="zh-TW" sz="1400" dirty="0"/>
              <a:t>(DOT)</a:t>
            </a:r>
            <a:r>
              <a:rPr lang="zh-TW" altLang="en-US" sz="1400" dirty="0"/>
              <a:t>自動化原則</a:t>
            </a:r>
          </a:p>
          <a:p>
            <a:pPr lvl="1"/>
            <a:r>
              <a:rPr lang="zh-TW" altLang="en-US" sz="1200" dirty="0"/>
              <a:t>美國交通部根據六項原則，制定了一致的聯邦途徑，製定自動駕駛汽車政策</a:t>
            </a:r>
          </a:p>
          <a:p>
            <a:r>
              <a:rPr lang="zh-TW" altLang="en-US" sz="1400" dirty="0"/>
              <a:t>優先考慮安全問題</a:t>
            </a:r>
          </a:p>
          <a:p>
            <a:pPr lvl="1"/>
            <a:r>
              <a:rPr lang="zh-TW" altLang="en-US" sz="1200" dirty="0"/>
              <a:t>自動化為車輛操作員和乘客、 行人、騎自行車者、摩托車駕駛員和其他共享道路的旅行者提供了提高安全性的潛力。但這些技術也可能帶來新的安全風險。</a:t>
            </a:r>
            <a:r>
              <a:rPr lang="en-US" altLang="zh-TW" sz="1200" dirty="0"/>
              <a:t>DOT</a:t>
            </a:r>
            <a:r>
              <a:rPr lang="zh-TW" altLang="en-US" sz="1200" dirty="0"/>
              <a:t>將致力於應對潛在的安全風險並提升自動化維護生命潛力，這將加強公眾對新興技術的信心</a:t>
            </a:r>
          </a:p>
          <a:p>
            <a:r>
              <a:rPr lang="zh-TW" altLang="en-US" sz="1400" dirty="0"/>
              <a:t>保持技術中立</a:t>
            </a:r>
          </a:p>
          <a:p>
            <a:pPr lvl="1"/>
            <a:r>
              <a:rPr lang="zh-TW" altLang="en-US" sz="1200" dirty="0"/>
              <a:t>為因應自動化車輛的動態和快速發展，交通部將採取靈活的技術中立政策，促進競爭和創新，以實現安全、流動和經濟目標。這種方法將使公眾 </a:t>
            </a:r>
            <a:r>
              <a:rPr lang="en-US" altLang="zh-TW" sz="1200" dirty="0"/>
              <a:t>- </a:t>
            </a:r>
            <a:r>
              <a:rPr lang="zh-TW" altLang="en-US" sz="1200" dirty="0"/>
              <a:t>而不是聯邦政府 </a:t>
            </a:r>
            <a:r>
              <a:rPr lang="en-US" altLang="zh-TW" sz="1200" dirty="0"/>
              <a:t>- </a:t>
            </a:r>
            <a:r>
              <a:rPr lang="zh-TW" altLang="en-US" sz="1200" dirty="0"/>
              <a:t>選擇最有效的運輸和移動解決方案</a:t>
            </a:r>
            <a:endParaRPr lang="en-US" altLang="zh-TW" sz="1200" dirty="0"/>
          </a:p>
          <a:p>
            <a:r>
              <a:rPr lang="zh-TW" altLang="en-US" sz="1400" dirty="0"/>
              <a:t>使法規現代化</a:t>
            </a:r>
          </a:p>
          <a:p>
            <a:pPr lvl="1"/>
            <a:r>
              <a:rPr lang="en-US" altLang="zh-TW" sz="1200" dirty="0"/>
              <a:t>DOT</a:t>
            </a:r>
            <a:r>
              <a:rPr lang="zh-TW" altLang="en-US" sz="1200" dirty="0"/>
              <a:t>將實現現代化，消除過時的法規，這些法規不必要地阻礙自動駕駛車輛的發展或不能滿足關鍵的安全需求。 只要有可能交通部將支持制定基於共識的技術標準和方法，這些標準和方法具有靈活性和適應性</a:t>
            </a:r>
          </a:p>
          <a:p>
            <a:pPr lvl="1"/>
            <a:r>
              <a:rPr lang="en-US" altLang="zh-TW" sz="1200" dirty="0"/>
              <a:t>DOT</a:t>
            </a:r>
            <a:r>
              <a:rPr lang="zh-TW" altLang="en-US" sz="1200" dirty="0"/>
              <a:t>將尋求盡可能不具有指導性和基於性能的規則。 作為一個起點並向前發展，該部門與所有適用的評論保持一致，適應“駕駛者”和“操作者”的定義，以認識這些術語不僅指人類，而是包括一個自動化系統</a:t>
            </a:r>
            <a:endParaRPr lang="en-US" altLang="zh-TW" sz="1200" dirty="0"/>
          </a:p>
          <a:p>
            <a:r>
              <a:rPr lang="zh-TW" altLang="en-US" sz="1400" dirty="0"/>
              <a:t>鼓勵一致的監管和營運環境</a:t>
            </a:r>
          </a:p>
          <a:p>
            <a:pPr lvl="1"/>
            <a:r>
              <a:rPr lang="zh-TW" altLang="en-US" sz="1200" dirty="0"/>
              <a:t>當自動駕駛汽車相關的國家和地方法規相互衝突時會造成混亂，造成障礙並出現合乎規定的挑戰。 </a:t>
            </a:r>
            <a:r>
              <a:rPr lang="en-US" altLang="zh-TW" sz="1200" dirty="0"/>
              <a:t>DOT</a:t>
            </a:r>
            <a:r>
              <a:rPr lang="zh-TW" altLang="en-US" sz="1200" dirty="0"/>
              <a:t>將促進監管一致性，以便自動化車輛可以在全國範圍內無縫運行。該部門將在州和地方運輸機構和行業利益相關之間就技術標準和政策達成共識，以支持整個運輸系統中自動化車輛的整合</a:t>
            </a:r>
            <a:endParaRPr lang="en-US" altLang="zh-TW" sz="1200" dirty="0"/>
          </a:p>
          <a:p>
            <a:r>
              <a:rPr lang="zh-TW" altLang="en-US" sz="1400" dirty="0"/>
              <a:t>積極準備自動化</a:t>
            </a:r>
          </a:p>
          <a:p>
            <a:pPr lvl="1"/>
            <a:r>
              <a:rPr lang="en-US" altLang="zh-TW" sz="1200" dirty="0"/>
              <a:t>DOT</a:t>
            </a:r>
            <a:r>
              <a:rPr lang="zh-TW" altLang="en-US" sz="1200" dirty="0"/>
              <a:t>將提供指導、最佳實踐、試點計劃和其他協助，以幫助我們的合作夥伴計劃和進行動態和靈活的自動化所需的投資。 政府還將為增強自動化效益的技術做好準備，如車輛與周圍環境間的通信，但不會假設特定方法</a:t>
            </a:r>
            <a:endParaRPr lang="en-US" altLang="zh-TW" sz="1200" dirty="0"/>
          </a:p>
          <a:p>
            <a:r>
              <a:rPr lang="zh-TW" altLang="en-US" sz="1400" dirty="0"/>
              <a:t>保護和增強美國人享有的自由</a:t>
            </a:r>
          </a:p>
          <a:p>
            <a:pPr lvl="1"/>
            <a:r>
              <a:rPr lang="en-US" altLang="zh-TW" sz="1200" dirty="0"/>
              <a:t>DOT</a:t>
            </a:r>
            <a:r>
              <a:rPr lang="zh-TW" altLang="en-US" sz="1200" dirty="0"/>
              <a:t>擁抱開放道路的自由，其中包括美國人駕駛自己車輛的自由。 我們設想一個自動駕駛車輛與傳統車輛和其他道路使用者一起運行的環境。 我們將保護消費者做出最適合他們需求的移動選擇的能力。 我們將支持自動化技術，透過擴大殘疾人和美國老年人的安全和獨立移動性，增強個人自由</a:t>
            </a:r>
            <a:endParaRPr lang="en-US" altLang="zh-TW" sz="1200" dirty="0"/>
          </a:p>
        </p:txBody>
      </p:sp>
    </p:spTree>
    <p:extLst>
      <p:ext uri="{BB962C8B-B14F-4D97-AF65-F5344CB8AC3E}">
        <p14:creationId xmlns:p14="http://schemas.microsoft.com/office/powerpoint/2010/main" val="23244128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53D51A-548E-4913-85E7-32BFFA82EA96}"/>
              </a:ext>
            </a:extLst>
          </p:cNvPr>
          <p:cNvSpPr>
            <a:spLocks noGrp="1"/>
          </p:cNvSpPr>
          <p:nvPr>
            <p:ph type="title"/>
          </p:nvPr>
        </p:nvSpPr>
        <p:spPr/>
        <p:txBody>
          <a:bodyPr/>
          <a:lstStyle/>
          <a:p>
            <a:r>
              <a:rPr lang="en-US" altLang="zh-TW" dirty="0"/>
              <a:t>DOT</a:t>
            </a:r>
            <a:r>
              <a:rPr lang="zh-TW" altLang="en-US" dirty="0"/>
              <a:t>推動策略與原則</a:t>
            </a:r>
            <a:br>
              <a:rPr lang="en-US" altLang="zh-TW" dirty="0"/>
            </a:br>
            <a:r>
              <a:rPr lang="en-US" altLang="zh-TW" sz="1800" dirty="0">
                <a:solidFill>
                  <a:schemeClr val="accent6"/>
                </a:solidFill>
              </a:rPr>
              <a:t>-Automated Vehicles 3.0-</a:t>
            </a:r>
            <a:endParaRPr lang="zh-TW" altLang="en-US" dirty="0">
              <a:solidFill>
                <a:schemeClr val="accent6"/>
              </a:solidFill>
            </a:endParaRPr>
          </a:p>
        </p:txBody>
      </p:sp>
      <p:grpSp>
        <p:nvGrpSpPr>
          <p:cNvPr id="18" name="群組 17">
            <a:extLst>
              <a:ext uri="{FF2B5EF4-FFF2-40B4-BE49-F238E27FC236}">
                <a16:creationId xmlns:a16="http://schemas.microsoft.com/office/drawing/2014/main" id="{EC942D65-D9A0-445E-ADAA-93B54A20B7A7}"/>
              </a:ext>
            </a:extLst>
          </p:cNvPr>
          <p:cNvGrpSpPr/>
          <p:nvPr/>
        </p:nvGrpSpPr>
        <p:grpSpPr>
          <a:xfrm>
            <a:off x="1251033" y="914722"/>
            <a:ext cx="7090357" cy="5327213"/>
            <a:chOff x="1251033" y="914722"/>
            <a:chExt cx="7090357" cy="5327213"/>
          </a:xfrm>
        </p:grpSpPr>
        <p:pic>
          <p:nvPicPr>
            <p:cNvPr id="4" name="圖片 3">
              <a:extLst>
                <a:ext uri="{FF2B5EF4-FFF2-40B4-BE49-F238E27FC236}">
                  <a16:creationId xmlns:a16="http://schemas.microsoft.com/office/drawing/2014/main" id="{CED5681B-2445-4F09-B079-95F934C86334}"/>
                </a:ext>
              </a:extLst>
            </p:cNvPr>
            <p:cNvPicPr>
              <a:picLocks noChangeAspect="1"/>
            </p:cNvPicPr>
            <p:nvPr/>
          </p:nvPicPr>
          <p:blipFill rotWithShape="1">
            <a:blip r:embed="rId2"/>
            <a:srcRect t="5730"/>
            <a:stretch/>
          </p:blipFill>
          <p:spPr>
            <a:xfrm>
              <a:off x="1439651" y="914722"/>
              <a:ext cx="6264696" cy="4738379"/>
            </a:xfrm>
            <a:prstGeom prst="rect">
              <a:avLst/>
            </a:prstGeom>
          </p:spPr>
        </p:pic>
        <p:sp>
          <p:nvSpPr>
            <p:cNvPr id="7" name="矩形 6">
              <a:extLst>
                <a:ext uri="{FF2B5EF4-FFF2-40B4-BE49-F238E27FC236}">
                  <a16:creationId xmlns:a16="http://schemas.microsoft.com/office/drawing/2014/main" id="{F8C8669F-F576-408E-BF77-3DA5822F6118}"/>
                </a:ext>
              </a:extLst>
            </p:cNvPr>
            <p:cNvSpPr/>
            <p:nvPr/>
          </p:nvSpPr>
          <p:spPr>
            <a:xfrm>
              <a:off x="1251033" y="5710397"/>
              <a:ext cx="1415772" cy="276999"/>
            </a:xfrm>
            <a:prstGeom prst="rect">
              <a:avLst/>
            </a:prstGeom>
          </p:spPr>
          <p:txBody>
            <a:bodyPr wrap="none">
              <a:spAutoFit/>
            </a:bodyPr>
            <a:lstStyle/>
            <a:p>
              <a:r>
                <a:rPr lang="zh-TW" altLang="en-US" sz="1200" dirty="0">
                  <a:solidFill>
                    <a:srgbClr val="C00000"/>
                  </a:solidFill>
                  <a:latin typeface="微軟正黑體" panose="020B0604030504040204" pitchFamily="34" charset="-120"/>
                  <a:ea typeface="微軟正黑體" panose="020B0604030504040204" pitchFamily="34" charset="-120"/>
                </a:rPr>
                <a:t>優先考慮安全問題</a:t>
              </a:r>
            </a:p>
          </p:txBody>
        </p:sp>
        <p:sp>
          <p:nvSpPr>
            <p:cNvPr id="8" name="矩形 7">
              <a:extLst>
                <a:ext uri="{FF2B5EF4-FFF2-40B4-BE49-F238E27FC236}">
                  <a16:creationId xmlns:a16="http://schemas.microsoft.com/office/drawing/2014/main" id="{20EA9EAF-9257-4199-9A87-0EAFDCDE2D97}"/>
                </a:ext>
              </a:extLst>
            </p:cNvPr>
            <p:cNvSpPr/>
            <p:nvPr/>
          </p:nvSpPr>
          <p:spPr>
            <a:xfrm>
              <a:off x="2483768" y="5964936"/>
              <a:ext cx="1107996" cy="276999"/>
            </a:xfrm>
            <a:prstGeom prst="rect">
              <a:avLst/>
            </a:prstGeom>
          </p:spPr>
          <p:txBody>
            <a:bodyPr wrap="none">
              <a:spAutoFit/>
            </a:bodyPr>
            <a:lstStyle/>
            <a:p>
              <a:r>
                <a:rPr lang="zh-TW" altLang="en-US" sz="1200" dirty="0">
                  <a:solidFill>
                    <a:srgbClr val="C00000"/>
                  </a:solidFill>
                  <a:latin typeface="+mj-ea"/>
                  <a:ea typeface="+mj-ea"/>
                </a:rPr>
                <a:t>保持技術中立</a:t>
              </a:r>
            </a:p>
          </p:txBody>
        </p:sp>
        <p:sp>
          <p:nvSpPr>
            <p:cNvPr id="9" name="矩形 8">
              <a:extLst>
                <a:ext uri="{FF2B5EF4-FFF2-40B4-BE49-F238E27FC236}">
                  <a16:creationId xmlns:a16="http://schemas.microsoft.com/office/drawing/2014/main" id="{9B849C9F-C5DC-446F-9BB4-09A3E9FCD520}"/>
                </a:ext>
              </a:extLst>
            </p:cNvPr>
            <p:cNvSpPr/>
            <p:nvPr/>
          </p:nvSpPr>
          <p:spPr>
            <a:xfrm>
              <a:off x="3486420" y="5710397"/>
              <a:ext cx="1107996" cy="276999"/>
            </a:xfrm>
            <a:prstGeom prst="rect">
              <a:avLst/>
            </a:prstGeom>
          </p:spPr>
          <p:txBody>
            <a:bodyPr wrap="none">
              <a:spAutoFit/>
            </a:bodyPr>
            <a:lstStyle/>
            <a:p>
              <a:r>
                <a:rPr lang="zh-TW" altLang="en-US" sz="1200" dirty="0">
                  <a:solidFill>
                    <a:srgbClr val="C00000"/>
                  </a:solidFill>
                  <a:latin typeface="+mj-ea"/>
                  <a:ea typeface="+mj-ea"/>
                </a:rPr>
                <a:t>使法規現代化</a:t>
              </a:r>
            </a:p>
          </p:txBody>
        </p:sp>
        <p:sp>
          <p:nvSpPr>
            <p:cNvPr id="10" name="矩形 9">
              <a:extLst>
                <a:ext uri="{FF2B5EF4-FFF2-40B4-BE49-F238E27FC236}">
                  <a16:creationId xmlns:a16="http://schemas.microsoft.com/office/drawing/2014/main" id="{79B26F87-2463-4491-A43F-5264A0F376A4}"/>
                </a:ext>
              </a:extLst>
            </p:cNvPr>
            <p:cNvSpPr/>
            <p:nvPr/>
          </p:nvSpPr>
          <p:spPr>
            <a:xfrm>
              <a:off x="4013648" y="5964936"/>
              <a:ext cx="2031325" cy="276999"/>
            </a:xfrm>
            <a:prstGeom prst="rect">
              <a:avLst/>
            </a:prstGeom>
          </p:spPr>
          <p:txBody>
            <a:bodyPr wrap="none">
              <a:spAutoFit/>
            </a:bodyPr>
            <a:lstStyle/>
            <a:p>
              <a:r>
                <a:rPr lang="zh-TW" altLang="en-US" sz="1200" dirty="0">
                  <a:solidFill>
                    <a:srgbClr val="C00000"/>
                  </a:solidFill>
                  <a:latin typeface="+mj-ea"/>
                  <a:ea typeface="+mj-ea"/>
                </a:rPr>
                <a:t>鼓勵一致的法規和營運環境</a:t>
              </a:r>
            </a:p>
          </p:txBody>
        </p:sp>
        <p:sp>
          <p:nvSpPr>
            <p:cNvPr id="11" name="矩形 10">
              <a:extLst>
                <a:ext uri="{FF2B5EF4-FFF2-40B4-BE49-F238E27FC236}">
                  <a16:creationId xmlns:a16="http://schemas.microsoft.com/office/drawing/2014/main" id="{1941145D-DBE4-418A-86C5-A03556E2B262}"/>
                </a:ext>
              </a:extLst>
            </p:cNvPr>
            <p:cNvSpPr/>
            <p:nvPr/>
          </p:nvSpPr>
          <p:spPr>
            <a:xfrm>
              <a:off x="5469633" y="5710397"/>
              <a:ext cx="1569660" cy="276999"/>
            </a:xfrm>
            <a:prstGeom prst="rect">
              <a:avLst/>
            </a:prstGeom>
          </p:spPr>
          <p:txBody>
            <a:bodyPr wrap="none">
              <a:spAutoFit/>
            </a:bodyPr>
            <a:lstStyle/>
            <a:p>
              <a:r>
                <a:rPr lang="zh-TW" altLang="en-US" sz="1200" dirty="0">
                  <a:solidFill>
                    <a:srgbClr val="C00000"/>
                  </a:solidFill>
                  <a:latin typeface="+mj-ea"/>
                  <a:ea typeface="+mj-ea"/>
                </a:rPr>
                <a:t>主動積極準備自動化</a:t>
              </a:r>
            </a:p>
          </p:txBody>
        </p:sp>
        <p:sp>
          <p:nvSpPr>
            <p:cNvPr id="12" name="矩形 11">
              <a:extLst>
                <a:ext uri="{FF2B5EF4-FFF2-40B4-BE49-F238E27FC236}">
                  <a16:creationId xmlns:a16="http://schemas.microsoft.com/office/drawing/2014/main" id="{E6BAFEF4-A489-4086-B637-DD7CDD6AF4BB}"/>
                </a:ext>
              </a:extLst>
            </p:cNvPr>
            <p:cNvSpPr/>
            <p:nvPr/>
          </p:nvSpPr>
          <p:spPr>
            <a:xfrm>
              <a:off x="6156176" y="5964936"/>
              <a:ext cx="2185214" cy="276999"/>
            </a:xfrm>
            <a:prstGeom prst="rect">
              <a:avLst/>
            </a:prstGeom>
          </p:spPr>
          <p:txBody>
            <a:bodyPr wrap="none">
              <a:spAutoFit/>
            </a:bodyPr>
            <a:lstStyle/>
            <a:p>
              <a:r>
                <a:rPr lang="zh-TW" altLang="en-US" sz="1200" dirty="0">
                  <a:solidFill>
                    <a:srgbClr val="C00000"/>
                  </a:solidFill>
                  <a:latin typeface="+mj-ea"/>
                  <a:ea typeface="+mj-ea"/>
                </a:rPr>
                <a:t>保護和增強美國人享有的自由</a:t>
              </a:r>
            </a:p>
          </p:txBody>
        </p:sp>
        <p:sp>
          <p:nvSpPr>
            <p:cNvPr id="13" name="矩形 12">
              <a:extLst>
                <a:ext uri="{FF2B5EF4-FFF2-40B4-BE49-F238E27FC236}">
                  <a16:creationId xmlns:a16="http://schemas.microsoft.com/office/drawing/2014/main" id="{C86ADB1A-D3DD-4EF4-97C4-73B9BD83A5DC}"/>
                </a:ext>
              </a:extLst>
            </p:cNvPr>
            <p:cNvSpPr/>
            <p:nvPr/>
          </p:nvSpPr>
          <p:spPr>
            <a:xfrm>
              <a:off x="1619672" y="2348879"/>
              <a:ext cx="1261884" cy="276999"/>
            </a:xfrm>
            <a:prstGeom prst="rect">
              <a:avLst/>
            </a:prstGeom>
          </p:spPr>
          <p:txBody>
            <a:bodyPr wrap="none">
              <a:spAutoFit/>
            </a:bodyPr>
            <a:lstStyle/>
            <a:p>
              <a:r>
                <a:rPr lang="zh-TW" altLang="en-US" sz="1200" dirty="0">
                  <a:solidFill>
                    <a:schemeClr val="bg1"/>
                  </a:solidFill>
                  <a:latin typeface="微軟正黑體" panose="020B0604030504040204" pitchFamily="34" charset="-120"/>
                  <a:ea typeface="微軟正黑體" panose="020B0604030504040204" pitchFamily="34" charset="-120"/>
                </a:rPr>
                <a:t>利益相關者參與</a:t>
              </a:r>
            </a:p>
          </p:txBody>
        </p:sp>
        <p:sp>
          <p:nvSpPr>
            <p:cNvPr id="14" name="矩形 13">
              <a:extLst>
                <a:ext uri="{FF2B5EF4-FFF2-40B4-BE49-F238E27FC236}">
                  <a16:creationId xmlns:a16="http://schemas.microsoft.com/office/drawing/2014/main" id="{FC9B1870-690A-4A48-93F4-89C078FC4680}"/>
                </a:ext>
              </a:extLst>
            </p:cNvPr>
            <p:cNvSpPr/>
            <p:nvPr/>
          </p:nvSpPr>
          <p:spPr>
            <a:xfrm>
              <a:off x="2987824" y="2348879"/>
              <a:ext cx="800219" cy="276999"/>
            </a:xfrm>
            <a:prstGeom prst="rect">
              <a:avLst/>
            </a:prstGeom>
          </p:spPr>
          <p:txBody>
            <a:bodyPr wrap="none">
              <a:spAutoFit/>
            </a:bodyPr>
            <a:lstStyle/>
            <a:p>
              <a:r>
                <a:rPr lang="zh-TW" altLang="en-US" sz="1200" dirty="0">
                  <a:solidFill>
                    <a:schemeClr val="bg1"/>
                  </a:solidFill>
                  <a:latin typeface="微軟正黑體" panose="020B0604030504040204" pitchFamily="34" charset="-120"/>
                  <a:ea typeface="微軟正黑體" panose="020B0604030504040204" pitchFamily="34" charset="-120"/>
                </a:rPr>
                <a:t>最佳做法</a:t>
              </a:r>
            </a:p>
          </p:txBody>
        </p:sp>
        <p:sp>
          <p:nvSpPr>
            <p:cNvPr id="15" name="矩形 14">
              <a:extLst>
                <a:ext uri="{FF2B5EF4-FFF2-40B4-BE49-F238E27FC236}">
                  <a16:creationId xmlns:a16="http://schemas.microsoft.com/office/drawing/2014/main" id="{A4AE24FA-2647-4709-AF64-85CCE166A56B}"/>
                </a:ext>
              </a:extLst>
            </p:cNvPr>
            <p:cNvSpPr/>
            <p:nvPr/>
          </p:nvSpPr>
          <p:spPr>
            <a:xfrm>
              <a:off x="4013648" y="2348879"/>
              <a:ext cx="989856" cy="276999"/>
            </a:xfrm>
            <a:prstGeom prst="rect">
              <a:avLst/>
            </a:prstGeom>
          </p:spPr>
          <p:txBody>
            <a:bodyPr wrap="square">
              <a:spAutoFit/>
            </a:bodyPr>
            <a:lstStyle/>
            <a:p>
              <a:r>
                <a:rPr lang="zh-TW" altLang="en-US" sz="1200" dirty="0">
                  <a:solidFill>
                    <a:schemeClr val="bg1"/>
                  </a:solidFill>
                  <a:latin typeface="微軟正黑體" panose="020B0604030504040204" pitchFamily="34" charset="-120"/>
                  <a:ea typeface="微軟正黑體" panose="020B0604030504040204" pitchFamily="34" charset="-120"/>
                </a:rPr>
                <a:t>自主性標準</a:t>
              </a:r>
            </a:p>
          </p:txBody>
        </p:sp>
        <p:sp>
          <p:nvSpPr>
            <p:cNvPr id="16" name="矩形 15">
              <a:extLst>
                <a:ext uri="{FF2B5EF4-FFF2-40B4-BE49-F238E27FC236}">
                  <a16:creationId xmlns:a16="http://schemas.microsoft.com/office/drawing/2014/main" id="{4162C519-E869-4DAD-943D-6E86B6CB31A2}"/>
                </a:ext>
              </a:extLst>
            </p:cNvPr>
            <p:cNvSpPr/>
            <p:nvPr/>
          </p:nvSpPr>
          <p:spPr>
            <a:xfrm>
              <a:off x="5164365" y="2348879"/>
              <a:ext cx="954107" cy="276999"/>
            </a:xfrm>
            <a:prstGeom prst="rect">
              <a:avLst/>
            </a:prstGeom>
          </p:spPr>
          <p:txBody>
            <a:bodyPr wrap="none">
              <a:spAutoFit/>
            </a:bodyPr>
            <a:lstStyle/>
            <a:p>
              <a:r>
                <a:rPr lang="zh-TW" altLang="en-US" sz="1200" dirty="0">
                  <a:solidFill>
                    <a:schemeClr val="bg1"/>
                  </a:solidFill>
                  <a:latin typeface="微軟正黑體" panose="020B0604030504040204" pitchFamily="34" charset="-120"/>
                  <a:ea typeface="微軟正黑體" panose="020B0604030504040204" pitchFamily="34" charset="-120"/>
                </a:rPr>
                <a:t>針對性研究</a:t>
              </a:r>
            </a:p>
          </p:txBody>
        </p:sp>
        <p:sp>
          <p:nvSpPr>
            <p:cNvPr id="17" name="矩形 16">
              <a:extLst>
                <a:ext uri="{FF2B5EF4-FFF2-40B4-BE49-F238E27FC236}">
                  <a16:creationId xmlns:a16="http://schemas.microsoft.com/office/drawing/2014/main" id="{8F461BD0-B645-4264-9AE8-30839981D0F9}"/>
                </a:ext>
              </a:extLst>
            </p:cNvPr>
            <p:cNvSpPr/>
            <p:nvPr/>
          </p:nvSpPr>
          <p:spPr>
            <a:xfrm>
              <a:off x="6335121" y="2348879"/>
              <a:ext cx="954107" cy="276999"/>
            </a:xfrm>
            <a:prstGeom prst="rect">
              <a:avLst/>
            </a:prstGeom>
          </p:spPr>
          <p:txBody>
            <a:bodyPr wrap="none">
              <a:spAutoFit/>
            </a:bodyPr>
            <a:lstStyle/>
            <a:p>
              <a:r>
                <a:rPr lang="zh-TW" altLang="en-US" sz="1200" dirty="0">
                  <a:solidFill>
                    <a:schemeClr val="bg1"/>
                  </a:solidFill>
                  <a:latin typeface="微軟正黑體" panose="020B0604030504040204" pitchFamily="34" charset="-120"/>
                  <a:ea typeface="微軟正黑體" panose="020B0604030504040204" pitchFamily="34" charset="-120"/>
                </a:rPr>
                <a:t>監管現代化</a:t>
              </a:r>
            </a:p>
          </p:txBody>
        </p:sp>
      </p:grpSp>
    </p:spTree>
    <p:extLst>
      <p:ext uri="{BB962C8B-B14F-4D97-AF65-F5344CB8AC3E}">
        <p14:creationId xmlns:p14="http://schemas.microsoft.com/office/powerpoint/2010/main" val="28563262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50D56F-7EC0-4999-B9A0-78F926FBB74A}"/>
              </a:ext>
            </a:extLst>
          </p:cNvPr>
          <p:cNvSpPr>
            <a:spLocks noGrp="1"/>
          </p:cNvSpPr>
          <p:nvPr>
            <p:ph type="title"/>
          </p:nvPr>
        </p:nvSpPr>
        <p:spPr/>
        <p:txBody>
          <a:bodyPr/>
          <a:lstStyle/>
          <a:p>
            <a:r>
              <a:rPr lang="en-US" altLang="zh-TW" dirty="0"/>
              <a:t>Automated Vehicles 3.0</a:t>
            </a:r>
            <a:r>
              <a:rPr lang="zh-TW" altLang="en-US" dirty="0"/>
              <a:t>  摘要</a:t>
            </a:r>
          </a:p>
        </p:txBody>
      </p:sp>
      <p:sp>
        <p:nvSpPr>
          <p:cNvPr id="3" name="內容版面配置區 2">
            <a:extLst>
              <a:ext uri="{FF2B5EF4-FFF2-40B4-BE49-F238E27FC236}">
                <a16:creationId xmlns:a16="http://schemas.microsoft.com/office/drawing/2014/main" id="{A95470A6-F294-4492-BD48-0391E25C0229}"/>
              </a:ext>
            </a:extLst>
          </p:cNvPr>
          <p:cNvSpPr>
            <a:spLocks noGrp="1"/>
          </p:cNvSpPr>
          <p:nvPr>
            <p:ph idx="1"/>
          </p:nvPr>
        </p:nvSpPr>
        <p:spPr>
          <a:xfrm>
            <a:off x="467544" y="836712"/>
            <a:ext cx="8496944" cy="5256584"/>
          </a:xfrm>
        </p:spPr>
        <p:txBody>
          <a:bodyPr/>
          <a:lstStyle/>
          <a:p>
            <a:r>
              <a:rPr lang="zh-TW" altLang="en-US" sz="1400" dirty="0"/>
              <a:t>為未來的交通做準備：</a:t>
            </a:r>
          </a:p>
          <a:p>
            <a:pPr lvl="1"/>
            <a:r>
              <a:rPr lang="en-US" altLang="zh-TW" sz="1200" dirty="0"/>
              <a:t>Automated Vehicles 3.0</a:t>
            </a:r>
            <a:r>
              <a:rPr lang="zh-TW" altLang="en-US" sz="1200" dirty="0"/>
              <a:t>（</a:t>
            </a:r>
            <a:r>
              <a:rPr lang="en-US" altLang="zh-TW" sz="1200" dirty="0"/>
              <a:t>AV 3.0</a:t>
            </a:r>
            <a:r>
              <a:rPr lang="zh-TW" altLang="en-US" sz="1200" dirty="0"/>
              <a:t>）促使</a:t>
            </a:r>
            <a:r>
              <a:rPr lang="en-US" altLang="zh-TW" sz="1200" dirty="0"/>
              <a:t>DOT</a:t>
            </a:r>
            <a:r>
              <a:rPr lang="zh-TW" altLang="en-US" sz="1200" dirty="0"/>
              <a:t>致力於支持安全、可靠性、高效能且經濟有效地將自動化整合到更廣泛的多模式地面運輸系統中。 </a:t>
            </a:r>
            <a:r>
              <a:rPr lang="en-US" altLang="zh-TW" sz="1200" dirty="0"/>
              <a:t>AV 3.0</a:t>
            </a:r>
            <a:r>
              <a:rPr lang="zh-TW" altLang="en-US" sz="1200" dirty="0"/>
              <a:t>建立在</a:t>
            </a:r>
            <a:r>
              <a:rPr lang="en-US" altLang="zh-TW" sz="1200" dirty="0"/>
              <a:t>- </a:t>
            </a:r>
            <a:r>
              <a:rPr lang="zh-TW" altLang="en-US" sz="1200" dirty="0"/>
              <a:t>但不替代 </a:t>
            </a:r>
            <a:r>
              <a:rPr lang="en-US" altLang="zh-TW" sz="1200" dirty="0"/>
              <a:t>- </a:t>
            </a:r>
            <a:r>
              <a:rPr lang="zh-TW" altLang="en-US" sz="1200" dirty="0">
                <a:solidFill>
                  <a:srgbClr val="FF0000"/>
                </a:solidFill>
              </a:rPr>
              <a:t>自動駕駛系統</a:t>
            </a:r>
            <a:r>
              <a:rPr lang="en-US" altLang="zh-TW" sz="1200" dirty="0">
                <a:solidFill>
                  <a:srgbClr val="FF0000"/>
                </a:solidFill>
              </a:rPr>
              <a:t>2.0</a:t>
            </a:r>
            <a:r>
              <a:rPr lang="zh-TW" altLang="en-US" sz="1200" dirty="0">
                <a:solidFill>
                  <a:srgbClr val="FF0000"/>
                </a:solidFill>
              </a:rPr>
              <a:t>：以安全為願景</a:t>
            </a:r>
          </a:p>
          <a:p>
            <a:pPr lvl="1"/>
            <a:r>
              <a:rPr lang="zh-TW" altLang="en-US" sz="1200" dirty="0"/>
              <a:t>自動化技術新且迅速發展。實現安全改進的正確方法始於關注消除不必要的障礙和自願性指導，不扼殺創新的法規</a:t>
            </a:r>
          </a:p>
          <a:p>
            <a:pPr lvl="1"/>
            <a:r>
              <a:rPr lang="zh-TW" altLang="en-US" sz="1200" dirty="0"/>
              <a:t>在</a:t>
            </a:r>
            <a:r>
              <a:rPr lang="en-US" altLang="zh-TW" sz="1200" dirty="0"/>
              <a:t>AV 3.0</a:t>
            </a:r>
            <a:r>
              <a:rPr lang="zh-TW" altLang="en-US" sz="1200" dirty="0"/>
              <a:t>中，</a:t>
            </a:r>
            <a:r>
              <a:rPr lang="en-US" altLang="zh-TW" sz="1200" dirty="0"/>
              <a:t>DOT</a:t>
            </a:r>
            <a:r>
              <a:rPr lang="zh-TW" altLang="en-US" sz="1200" dirty="0"/>
              <a:t>的地面運輸營運管理部門首次聯合發布關於自動化的政策聲明。文件包含來自製造商和技術開發人員、基礎設施所有者和營運商、商業汽車運輸公司、公共汽車運輸業，以及州和地方政府的回饋</a:t>
            </a:r>
            <a:endParaRPr lang="en-US" altLang="zh-TW" sz="1200" dirty="0"/>
          </a:p>
          <a:p>
            <a:pPr lvl="1"/>
            <a:r>
              <a:rPr lang="zh-TW" altLang="en-US" sz="1200" dirty="0"/>
              <a:t>文件廣泛考慮自動化，解決自動化水準設計（</a:t>
            </a:r>
            <a:r>
              <a:rPr lang="en-US" altLang="zh-TW" sz="1200" dirty="0"/>
              <a:t>SAE</a:t>
            </a:r>
            <a:r>
              <a:rPr lang="zh-TW" altLang="en-US" sz="1200" dirty="0"/>
              <a:t>級別</a:t>
            </a:r>
            <a:r>
              <a:rPr lang="en-US" altLang="zh-TW" sz="1200" dirty="0"/>
              <a:t>1</a:t>
            </a:r>
            <a:r>
              <a:rPr lang="zh-TW" altLang="en-US" sz="1200" dirty="0"/>
              <a:t>至</a:t>
            </a:r>
            <a:r>
              <a:rPr lang="en-US" altLang="zh-TW" sz="1200" dirty="0"/>
              <a:t>5</a:t>
            </a:r>
            <a:r>
              <a:rPr lang="zh-TW" altLang="en-US" sz="1200" dirty="0"/>
              <a:t>），並在這項技術可提供的功能中體認多模式利益</a:t>
            </a:r>
            <a:endParaRPr lang="en-US" altLang="zh-TW" sz="1200" dirty="0"/>
          </a:p>
          <a:p>
            <a:pPr lvl="1"/>
            <a:r>
              <a:rPr lang="en-US" altLang="zh-TW" sz="1200" dirty="0">
                <a:solidFill>
                  <a:srgbClr val="FF0000"/>
                </a:solidFill>
              </a:rPr>
              <a:t>AV 3.0</a:t>
            </a:r>
            <a:r>
              <a:rPr lang="zh-TW" altLang="en-US" sz="1200" dirty="0">
                <a:solidFill>
                  <a:srgbClr val="FF0000"/>
                </a:solidFill>
              </a:rPr>
              <a:t>包括指導</a:t>
            </a:r>
            <a:r>
              <a:rPr lang="en-US" altLang="zh-TW" sz="1200" dirty="0">
                <a:solidFill>
                  <a:srgbClr val="FF0000"/>
                </a:solidFill>
              </a:rPr>
              <a:t>DOT</a:t>
            </a:r>
            <a:r>
              <a:rPr lang="zh-TW" altLang="en-US" sz="1200" dirty="0">
                <a:solidFill>
                  <a:srgbClr val="FF0000"/>
                </a:solidFill>
              </a:rPr>
              <a:t>計劃和自動化政策的六項原則</a:t>
            </a:r>
            <a:r>
              <a:rPr lang="zh-TW" altLang="en-US" sz="1200" dirty="0"/>
              <a:t>，以及該部門如何將這些原則轉化為行動的五項實施戰略。</a:t>
            </a:r>
            <a:endParaRPr lang="en-US" altLang="zh-TW" sz="1200" dirty="0"/>
          </a:p>
          <a:p>
            <a:r>
              <a:rPr lang="en-US" altLang="zh-TW" sz="1400" dirty="0"/>
              <a:t>AV 3.0</a:t>
            </a:r>
            <a:r>
              <a:rPr lang="zh-TW" altLang="en-US" sz="1400" dirty="0"/>
              <a:t>提供新的多模式安全指導</a:t>
            </a:r>
          </a:p>
          <a:p>
            <a:pPr lvl="1"/>
            <a:r>
              <a:rPr lang="zh-TW" altLang="en-US" sz="1200" dirty="0"/>
              <a:t>根據</a:t>
            </a:r>
            <a:r>
              <a:rPr lang="en-US" altLang="zh-TW" sz="1200" dirty="0"/>
              <a:t>DOT</a:t>
            </a:r>
            <a:r>
              <a:rPr lang="zh-TW" altLang="en-US" sz="1200" dirty="0"/>
              <a:t>第一個自動化原則，</a:t>
            </a:r>
            <a:r>
              <a:rPr lang="en-US" altLang="zh-TW" sz="1200" dirty="0"/>
              <a:t>AV 3.0</a:t>
            </a:r>
            <a:r>
              <a:rPr lang="zh-TW" altLang="en-US" sz="1200" dirty="0"/>
              <a:t>概述將自動化安全地整合到乘用、商用車、公路運輸上。</a:t>
            </a:r>
            <a:r>
              <a:rPr lang="en-US" altLang="zh-TW" sz="1200" dirty="0"/>
              <a:t>AV 3.0</a:t>
            </a:r>
            <a:r>
              <a:rPr lang="zh-TW" altLang="en-US" sz="1200" dirty="0"/>
              <a:t>包含：</a:t>
            </a:r>
          </a:p>
          <a:p>
            <a:pPr lvl="1"/>
            <a:r>
              <a:rPr lang="zh-TW" altLang="en-US" sz="1200" dirty="0"/>
              <a:t>確認</a:t>
            </a:r>
            <a:r>
              <a:rPr lang="en-US" altLang="zh-TW" sz="1200" dirty="0"/>
              <a:t>A Vision for Safety 2.0</a:t>
            </a:r>
            <a:r>
              <a:rPr lang="zh-TW" altLang="en-US" sz="1200" dirty="0"/>
              <a:t>中的方法，鼓勵自駕系統開發人員公開其安全自我評估，以提高技術透明度和信心</a:t>
            </a:r>
          </a:p>
          <a:p>
            <a:pPr lvl="1"/>
            <a:r>
              <a:rPr lang="zh-TW" altLang="en-US" sz="1200" dirty="0"/>
              <a:t>為州和地方政府提供考慮因素和最佳實踐，以支持安全有效的自動化技術測試和操作</a:t>
            </a:r>
          </a:p>
          <a:p>
            <a:pPr lvl="1"/>
            <a:r>
              <a:rPr lang="zh-TW" altLang="en-US" sz="1200" dirty="0"/>
              <a:t>支持制定自願技術標準和方法，作為有效的非監管手段，推動自動化技術融入運輸系統</a:t>
            </a:r>
          </a:p>
          <a:p>
            <a:pPr lvl="1"/>
            <a:r>
              <a:rPr lang="zh-TW" altLang="en-US" sz="1200" dirty="0"/>
              <a:t>描述自動駕駛車輛全面商業整合之安全風險管理階段性說明框架。該框架在管理風險的同時促進安全部署，並使公眾清楚了解測試和部署各階段間的區別</a:t>
            </a:r>
          </a:p>
          <a:p>
            <a:pPr lvl="1"/>
            <a:r>
              <a:rPr lang="zh-TW" altLang="en-US" sz="1200" dirty="0"/>
              <a:t>確認該部門繼續開展工作，以保持</a:t>
            </a:r>
            <a:r>
              <a:rPr lang="en-US" altLang="zh-TW" sz="1200" dirty="0"/>
              <a:t>5.9 GHz</a:t>
            </a:r>
            <a:r>
              <a:rPr lang="zh-TW" altLang="en-US" sz="1200" dirty="0"/>
              <a:t>頻譜應用在運輸安全中並發揮作用</a:t>
            </a:r>
            <a:endParaRPr lang="en-US" altLang="zh-TW" sz="1200" dirty="0"/>
          </a:p>
          <a:p>
            <a:r>
              <a:rPr lang="en-US" altLang="zh-TW" sz="1400" dirty="0"/>
              <a:t>AV 3.0</a:t>
            </a:r>
            <a:r>
              <a:rPr lang="zh-TW" altLang="en-US" sz="1400" dirty="0"/>
              <a:t>闡明了政策和角色</a:t>
            </a:r>
          </a:p>
          <a:p>
            <a:pPr lvl="1"/>
            <a:r>
              <a:rPr lang="en-US" altLang="zh-TW" sz="1200" dirty="0"/>
              <a:t>DOT</a:t>
            </a:r>
            <a:r>
              <a:rPr lang="zh-TW" altLang="en-US" sz="1200" dirty="0"/>
              <a:t>將解釋並符合所有適用的通知和評論需求，因應“駕駛者”和“操作人員”的定義，以認識到這些術語不僅僅指人類，而是可能包括自動化系統</a:t>
            </a:r>
          </a:p>
          <a:p>
            <a:pPr lvl="1"/>
            <a:r>
              <a:rPr lang="zh-TW" altLang="en-US" sz="1200" dirty="0"/>
              <a:t>認識到許多地方的自動車輛測試活動迅速增加，</a:t>
            </a:r>
            <a:r>
              <a:rPr lang="en-US" altLang="zh-TW" sz="1200" dirty="0"/>
              <a:t>DOT</a:t>
            </a:r>
            <a:r>
              <a:rPr lang="zh-TW" altLang="en-US" sz="1200" dirty="0"/>
              <a:t>無需支持特定地點或選擇贏和輸家。因此，該部門不再宣布</a:t>
            </a:r>
            <a:r>
              <a:rPr lang="en-US" altLang="zh-TW" sz="1200" dirty="0"/>
              <a:t>2017</a:t>
            </a:r>
            <a:r>
              <a:rPr lang="zh-TW" altLang="en-US" sz="1200" dirty="0"/>
              <a:t>年</a:t>
            </a:r>
            <a:r>
              <a:rPr lang="en-US" altLang="zh-TW" sz="1200" dirty="0"/>
              <a:t>1</a:t>
            </a:r>
            <a:r>
              <a:rPr lang="zh-TW" altLang="en-US" sz="1200" dirty="0"/>
              <a:t>月</a:t>
            </a:r>
            <a:r>
              <a:rPr lang="en-US" altLang="zh-TW" sz="1200" dirty="0"/>
              <a:t>19</a:t>
            </a:r>
            <a:r>
              <a:rPr lang="zh-TW" altLang="en-US" sz="1200" dirty="0"/>
              <a:t>日的</a:t>
            </a:r>
            <a:r>
              <a:rPr lang="en-US" altLang="zh-TW" sz="1200" dirty="0"/>
              <a:t>10</a:t>
            </a:r>
            <a:r>
              <a:rPr lang="zh-TW" altLang="en-US" sz="1200" dirty="0"/>
              <a:t>個自動駕駛汽車試驗場的名稱</a:t>
            </a:r>
          </a:p>
          <a:p>
            <a:pPr lvl="1"/>
            <a:r>
              <a:rPr lang="zh-TW" altLang="en-US" sz="1200" dirty="0"/>
              <a:t>督促各州和地方消除不必要和不相容的法規等障礙，以實現自動化車輛技術並支持互操作性</a:t>
            </a:r>
          </a:p>
          <a:p>
            <a:pPr lvl="1"/>
            <a:r>
              <a:rPr lang="zh-TW" altLang="en-US" sz="1200" dirty="0"/>
              <a:t>確認</a:t>
            </a:r>
            <a:r>
              <a:rPr lang="en-US" altLang="zh-TW" sz="1200" dirty="0"/>
              <a:t>DOT</a:t>
            </a:r>
            <a:r>
              <a:rPr lang="zh-TW" altLang="en-US" sz="1200" dirty="0"/>
              <a:t>有權制定機動車安全標準，</a:t>
            </a:r>
            <a:r>
              <a:rPr lang="zh-TW" altLang="en-US" sz="1200" dirty="0">
                <a:solidFill>
                  <a:srgbClr val="FF0000"/>
                </a:solidFill>
              </a:rPr>
              <a:t>允許創新的自動車輛設計 </a:t>
            </a:r>
            <a:r>
              <a:rPr lang="en-US" altLang="zh-TW" sz="1200" dirty="0">
                <a:solidFill>
                  <a:srgbClr val="FF0000"/>
                </a:solidFill>
              </a:rPr>
              <a:t>- </a:t>
            </a:r>
            <a:r>
              <a:rPr lang="zh-TW" altLang="en-US" sz="1200" dirty="0">
                <a:solidFill>
                  <a:srgbClr val="FF0000"/>
                </a:solidFill>
              </a:rPr>
              <a:t>例如沒有方向盤，踏板或後視鏡的車輛 </a:t>
            </a:r>
            <a:r>
              <a:rPr lang="en-US" altLang="zh-TW" sz="1200" dirty="0"/>
              <a:t>- </a:t>
            </a:r>
            <a:r>
              <a:rPr lang="zh-TW" altLang="en-US" sz="1200" dirty="0"/>
              <a:t>並指出這種方法可能需要對國家公路交通安全管理局（</a:t>
            </a:r>
            <a:r>
              <a:rPr lang="en-US" altLang="zh-TW" sz="1200" dirty="0"/>
              <a:t>NHTSA</a:t>
            </a:r>
            <a:r>
              <a:rPr lang="zh-TW" altLang="en-US" sz="1200" dirty="0"/>
              <a:t>）進行根本的改造，以應用於自動車輛的安全標準方法。</a:t>
            </a:r>
          </a:p>
          <a:p>
            <a:pPr lvl="1"/>
            <a:r>
              <a:rPr lang="en-US" altLang="zh-TW" sz="1200" dirty="0"/>
              <a:t>DOT</a:t>
            </a:r>
            <a:r>
              <a:rPr lang="zh-TW" altLang="en-US" sz="1200" dirty="0"/>
              <a:t>依靠自我認證方法而不是型式認可，作為平衡和促進安全與創新的方式</a:t>
            </a:r>
            <a:r>
              <a:rPr lang="en-US" altLang="zh-TW" sz="1200" dirty="0"/>
              <a:t>;DOT</a:t>
            </a:r>
            <a:r>
              <a:rPr lang="zh-TW" altLang="en-US" sz="1200" dirty="0"/>
              <a:t>將繼續與國際社會推進這一方。</a:t>
            </a:r>
            <a:endParaRPr lang="en-US" altLang="zh-TW" sz="1200" dirty="0"/>
          </a:p>
          <a:p>
            <a:pPr lvl="1"/>
            <a:r>
              <a:rPr lang="zh-TW" altLang="en-US" sz="1200" dirty="0"/>
              <a:t>聯邦運輸管理局不會要求採用一種萬能的方法，而是為運輸機構提供定制的技術援助，因為他們制定了適當的安全管理系統方法，以確保自動運輸公交系統的安全測試和部署</a:t>
            </a:r>
            <a:endParaRPr lang="en-US" altLang="zh-TW" sz="1200" dirty="0"/>
          </a:p>
          <a:p>
            <a:pPr lvl="1"/>
            <a:endParaRPr lang="en-US" altLang="zh-TW" sz="1200" dirty="0"/>
          </a:p>
        </p:txBody>
      </p:sp>
    </p:spTree>
    <p:extLst>
      <p:ext uri="{BB962C8B-B14F-4D97-AF65-F5344CB8AC3E}">
        <p14:creationId xmlns:p14="http://schemas.microsoft.com/office/powerpoint/2010/main" val="286865498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50D56F-7EC0-4999-B9A0-78F926FBB74A}"/>
              </a:ext>
            </a:extLst>
          </p:cNvPr>
          <p:cNvSpPr>
            <a:spLocks noGrp="1"/>
          </p:cNvSpPr>
          <p:nvPr>
            <p:ph type="title"/>
          </p:nvPr>
        </p:nvSpPr>
        <p:spPr/>
        <p:txBody>
          <a:bodyPr/>
          <a:lstStyle/>
          <a:p>
            <a:r>
              <a:rPr lang="en-US" altLang="zh-TW" dirty="0"/>
              <a:t>Automated Vehicles 3.0</a:t>
            </a:r>
            <a:r>
              <a:rPr lang="zh-TW" altLang="en-US" dirty="0"/>
              <a:t>  摘要</a:t>
            </a:r>
          </a:p>
        </p:txBody>
      </p:sp>
      <p:sp>
        <p:nvSpPr>
          <p:cNvPr id="3" name="內容版面配置區 2">
            <a:extLst>
              <a:ext uri="{FF2B5EF4-FFF2-40B4-BE49-F238E27FC236}">
                <a16:creationId xmlns:a16="http://schemas.microsoft.com/office/drawing/2014/main" id="{A95470A6-F294-4492-BD48-0391E25C0229}"/>
              </a:ext>
            </a:extLst>
          </p:cNvPr>
          <p:cNvSpPr>
            <a:spLocks noGrp="1"/>
          </p:cNvSpPr>
          <p:nvPr>
            <p:ph idx="1"/>
          </p:nvPr>
        </p:nvSpPr>
        <p:spPr>
          <a:xfrm>
            <a:off x="467544" y="908720"/>
            <a:ext cx="8352928" cy="5256584"/>
          </a:xfrm>
        </p:spPr>
        <p:txBody>
          <a:bodyPr/>
          <a:lstStyle/>
          <a:p>
            <a:r>
              <a:rPr lang="en-US" altLang="zh-TW" sz="1400" dirty="0"/>
              <a:t>AV 3.0</a:t>
            </a:r>
            <a:r>
              <a:rPr lang="zh-TW" altLang="en-US" sz="1400" dirty="0"/>
              <a:t>概述隨著自動化技術的發展思考與</a:t>
            </a:r>
            <a:r>
              <a:rPr lang="en-US" altLang="zh-TW" sz="1400" dirty="0"/>
              <a:t>DOT</a:t>
            </a:r>
            <a:r>
              <a:rPr lang="zh-TW" altLang="en-US" sz="1400" dirty="0"/>
              <a:t>合作</a:t>
            </a:r>
          </a:p>
          <a:p>
            <a:pPr lvl="1"/>
            <a:r>
              <a:rPr lang="zh-TW" altLang="en-US" sz="1200" dirty="0"/>
              <a:t>它確定私營部門，國家和地區之間建立夥伴關係和合作的機會</a:t>
            </a:r>
          </a:p>
          <a:p>
            <a:pPr lvl="1"/>
            <a:r>
              <a:rPr lang="zh-TW" altLang="en-US" sz="1200" dirty="0"/>
              <a:t>當地機構和</a:t>
            </a:r>
            <a:r>
              <a:rPr lang="en-US" altLang="zh-TW" sz="1200" dirty="0"/>
              <a:t>DOT</a:t>
            </a:r>
            <a:r>
              <a:rPr lang="zh-TW" altLang="en-US" sz="1200" dirty="0"/>
              <a:t>處理從無障礙性、勞動力發展到網絡安全的各種問題。</a:t>
            </a:r>
            <a:r>
              <a:rPr lang="en-US" altLang="zh-TW" sz="1200" dirty="0"/>
              <a:t>AV 3.0</a:t>
            </a:r>
          </a:p>
          <a:p>
            <a:pPr lvl="1"/>
            <a:r>
              <a:rPr lang="zh-TW" altLang="en-US" sz="1200" dirty="0"/>
              <a:t>包括設置某些安全標準的例外情況的可能性 </a:t>
            </a:r>
            <a:r>
              <a:rPr lang="en-US" altLang="zh-TW" sz="1200" dirty="0"/>
              <a:t>- </a:t>
            </a:r>
            <a:r>
              <a:rPr lang="zh-TW" altLang="en-US" sz="1200" dirty="0"/>
              <a:t>這些標準僅存在人類駕駛員時才適用於自動駕駛系統配備的車輛</a:t>
            </a:r>
            <a:endParaRPr lang="en-US" altLang="zh-TW" sz="1200" dirty="0"/>
          </a:p>
          <a:p>
            <a:pPr lvl="1"/>
            <a:r>
              <a:rPr lang="en-US" altLang="zh-TW" sz="1200" dirty="0"/>
              <a:t>DOT</a:t>
            </a:r>
            <a:r>
              <a:rPr lang="zh-TW" altLang="en-US" sz="1200" dirty="0"/>
              <a:t>將就一提案徵求公眾意見，該提案旨在簡化和現代化</a:t>
            </a:r>
            <a:r>
              <a:rPr lang="en-US" altLang="zh-TW" sz="1200" dirty="0"/>
              <a:t>NHTSA</a:t>
            </a:r>
            <a:r>
              <a:rPr lang="zh-TW" altLang="en-US" sz="1200" dirty="0"/>
              <a:t>在處理和決定豁免申請時將遵循的程序</a:t>
            </a:r>
            <a:endParaRPr lang="en-US" altLang="zh-TW" sz="1200" dirty="0"/>
          </a:p>
          <a:p>
            <a:pPr lvl="1"/>
            <a:r>
              <a:rPr lang="zh-TW" altLang="en-US" sz="1200" dirty="0"/>
              <a:t>定義聯邦在自動化研究中的目標</a:t>
            </a:r>
            <a:endParaRPr lang="en-US" altLang="zh-TW" sz="1200" dirty="0"/>
          </a:p>
          <a:p>
            <a:pPr lvl="1"/>
            <a:r>
              <a:rPr lang="en-US" altLang="zh-TW" sz="1200" dirty="0"/>
              <a:t>FMCSA</a:t>
            </a:r>
            <a:r>
              <a:rPr lang="zh-TW" altLang="en-US" sz="1200" dirty="0"/>
              <a:t>意圖發起建議規則制定的預先通知</a:t>
            </a:r>
            <a:r>
              <a:rPr lang="en-US" altLang="zh-TW" sz="1200" dirty="0"/>
              <a:t>(Advance Notice of Proposed Rulemaking)</a:t>
            </a:r>
            <a:r>
              <a:rPr lang="zh-TW" altLang="en-US" sz="1200" dirty="0"/>
              <a:t>，以便了解州和聯邦政府在自動相關監視</a:t>
            </a:r>
            <a:r>
              <a:rPr lang="en-US" altLang="zh-TW" sz="1200" dirty="0"/>
              <a:t>(ADS</a:t>
            </a:r>
            <a:r>
              <a:rPr lang="zh-TW" altLang="en-US" sz="1200" dirty="0"/>
              <a:t> </a:t>
            </a:r>
            <a:r>
              <a:rPr lang="en-US" altLang="zh-TW" sz="1200" dirty="0"/>
              <a:t>equipped)</a:t>
            </a:r>
            <a:r>
              <a:rPr lang="zh-TW" altLang="en-US" sz="1200" dirty="0"/>
              <a:t>的商用車和運輸用車的責任範圍</a:t>
            </a:r>
            <a:endParaRPr lang="en-US" altLang="zh-TW" sz="1200" dirty="0"/>
          </a:p>
          <a:p>
            <a:pPr lvl="1"/>
            <a:r>
              <a:rPr lang="en-US" altLang="zh-TW" sz="1200" dirty="0"/>
              <a:t>FMCSA</a:t>
            </a:r>
            <a:r>
              <a:rPr lang="zh-TW" altLang="en-US" sz="1200" dirty="0"/>
              <a:t>並考慮修改其運輸船安全法規以適應與商用車的整合</a:t>
            </a:r>
            <a:endParaRPr lang="en-US" altLang="zh-TW" sz="1200" dirty="0"/>
          </a:p>
          <a:p>
            <a:pPr lvl="1"/>
            <a:r>
              <a:rPr lang="zh-TW" altLang="en-US" sz="1200" dirty="0"/>
              <a:t>美國</a:t>
            </a:r>
            <a:r>
              <a:rPr lang="en-US" altLang="zh-TW" sz="1200" dirty="0"/>
              <a:t>DOT</a:t>
            </a:r>
            <a:r>
              <a:rPr lang="zh-TW" altLang="en-US" sz="1200" dirty="0"/>
              <a:t>計劃更新</a:t>
            </a:r>
            <a:r>
              <a:rPr lang="en-US" altLang="zh-TW" sz="1200" dirty="0"/>
              <a:t>2009</a:t>
            </a:r>
            <a:r>
              <a:rPr lang="zh-TW" altLang="en-US" sz="1200" dirty="0"/>
              <a:t>年統一交通控制設備手冊，並考慮新技術</a:t>
            </a:r>
            <a:endParaRPr lang="en-US" altLang="zh-TW" sz="1200" dirty="0"/>
          </a:p>
          <a:p>
            <a:pPr lvl="1"/>
            <a:r>
              <a:rPr lang="zh-TW" altLang="en-US" sz="1200" dirty="0"/>
              <a:t>確定通過標準制定組織和協會制定與自動化相關的自願性標準</a:t>
            </a:r>
            <a:endParaRPr lang="en-US" altLang="zh-TW" sz="1200" dirty="0"/>
          </a:p>
          <a:p>
            <a:pPr lvl="1"/>
            <a:r>
              <a:rPr lang="zh-TW" altLang="en-US" sz="1200" dirty="0"/>
              <a:t>宣布與</a:t>
            </a:r>
            <a:r>
              <a:rPr lang="en-US" altLang="zh-TW" sz="1200" dirty="0"/>
              <a:t>DOT</a:t>
            </a:r>
            <a:r>
              <a:rPr lang="zh-TW" altLang="en-US" sz="1200" dirty="0"/>
              <a:t>，美國勞工部，美國商務部和美國衛生與公眾服務部合作，對自動駕駛汽車的勞動力影響進行研究。</a:t>
            </a:r>
            <a:endParaRPr lang="en-US" altLang="zh-TW" sz="1200" dirty="0"/>
          </a:p>
          <a:p>
            <a:r>
              <a:rPr lang="en-US" altLang="zh-TW" sz="1400" dirty="0"/>
              <a:t>DOT</a:t>
            </a:r>
            <a:r>
              <a:rPr lang="zh-TW" altLang="en-US" sz="1400" dirty="0"/>
              <a:t>的管理部門對安全的承諾是一致的</a:t>
            </a:r>
          </a:p>
          <a:p>
            <a:pPr lvl="1"/>
            <a:r>
              <a:rPr lang="zh-TW" altLang="en-US" sz="1200" dirty="0"/>
              <a:t>在追求將自動化技術成功融入運輸系統的策略中充當“一個</a:t>
            </a:r>
            <a:r>
              <a:rPr lang="en-US" altLang="zh-TW" sz="1200" dirty="0"/>
              <a:t>DOT”</a:t>
            </a:r>
            <a:r>
              <a:rPr lang="zh-TW" altLang="en-US" sz="1200" dirty="0"/>
              <a:t>。 為</a:t>
            </a:r>
            <a:r>
              <a:rPr lang="en-US" altLang="zh-TW" sz="1200" dirty="0"/>
              <a:t>AV 3.0</a:t>
            </a:r>
            <a:r>
              <a:rPr lang="zh-TW" altLang="en-US" sz="1200" dirty="0"/>
              <a:t>做出了貢獻。</a:t>
            </a:r>
            <a:r>
              <a:rPr lang="en-US" altLang="zh-TW" sz="1200" dirty="0"/>
              <a:t>DOT</a:t>
            </a:r>
            <a:r>
              <a:rPr lang="zh-TW" altLang="en-US" sz="1200" dirty="0"/>
              <a:t>管理部門中的每一個部門都積極鼓勵以</a:t>
            </a:r>
            <a:r>
              <a:rPr lang="en-US" altLang="zh-TW" sz="1200" dirty="0"/>
              <a:t>DOT</a:t>
            </a:r>
            <a:r>
              <a:rPr lang="zh-TW" altLang="en-US" sz="1200" dirty="0"/>
              <a:t>自動化原則和策略為指導的方式整合自動化</a:t>
            </a:r>
            <a:endParaRPr lang="en-US" altLang="zh-TW" sz="1200" dirty="0"/>
          </a:p>
          <a:p>
            <a:pPr lvl="1"/>
            <a:r>
              <a:rPr lang="en-US" altLang="zh-TW" sz="1200" dirty="0"/>
              <a:t>AV 3.0</a:t>
            </a:r>
            <a:r>
              <a:rPr lang="zh-TW" altLang="en-US" sz="1200" dirty="0"/>
              <a:t>側重於道路上的機動車輛自動化以及</a:t>
            </a:r>
            <a:r>
              <a:rPr lang="en-US" altLang="zh-TW" sz="1200" dirty="0"/>
              <a:t>NHTSA</a:t>
            </a:r>
            <a:r>
              <a:rPr lang="zh-TW" altLang="en-US" sz="1200" dirty="0"/>
              <a:t>，</a:t>
            </a:r>
            <a:r>
              <a:rPr lang="en-US" altLang="zh-TW" sz="1200" dirty="0"/>
              <a:t>FMCSA</a:t>
            </a:r>
            <a:r>
              <a:rPr lang="zh-TW" altLang="en-US" sz="1200" dirty="0"/>
              <a:t>，</a:t>
            </a:r>
            <a:r>
              <a:rPr lang="en-US" altLang="zh-TW" sz="1200" dirty="0"/>
              <a:t>FHWA</a:t>
            </a:r>
            <a:r>
              <a:rPr lang="zh-TW" altLang="en-US" sz="1200" dirty="0"/>
              <a:t>和自由貿易協定，考慮到多式聯運點（例如港口和公路、鐵路等交叉口的機動車輛</a:t>
            </a:r>
            <a:endParaRPr lang="zh-TW" altLang="en-US" sz="1400" dirty="0"/>
          </a:p>
        </p:txBody>
      </p:sp>
    </p:spTree>
    <p:extLst>
      <p:ext uri="{BB962C8B-B14F-4D97-AF65-F5344CB8AC3E}">
        <p14:creationId xmlns:p14="http://schemas.microsoft.com/office/powerpoint/2010/main" val="26994822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56F809-9DED-4167-82B0-DEABCB46E52A}"/>
              </a:ext>
            </a:extLst>
          </p:cNvPr>
          <p:cNvSpPr>
            <a:spLocks noGrp="1"/>
          </p:cNvSpPr>
          <p:nvPr>
            <p:ph type="title"/>
          </p:nvPr>
        </p:nvSpPr>
        <p:spPr/>
        <p:txBody>
          <a:bodyPr/>
          <a:lstStyle/>
          <a:p>
            <a:r>
              <a:rPr lang="zh-TW" altLang="en-US" dirty="0"/>
              <a:t>自動駕駛關鍵步驟、組件及技術</a:t>
            </a:r>
          </a:p>
        </p:txBody>
      </p:sp>
      <p:graphicFrame>
        <p:nvGraphicFramePr>
          <p:cNvPr id="27" name="表格 26">
            <a:extLst>
              <a:ext uri="{FF2B5EF4-FFF2-40B4-BE49-F238E27FC236}">
                <a16:creationId xmlns:a16="http://schemas.microsoft.com/office/drawing/2014/main" id="{31132C74-EBB2-440E-9B7B-215C0B084CB9}"/>
              </a:ext>
            </a:extLst>
          </p:cNvPr>
          <p:cNvGraphicFramePr>
            <a:graphicFrameLocks noGrp="1"/>
          </p:cNvGraphicFramePr>
          <p:nvPr>
            <p:extLst>
              <p:ext uri="{D42A27DB-BD31-4B8C-83A1-F6EECF244321}">
                <p14:modId xmlns:p14="http://schemas.microsoft.com/office/powerpoint/2010/main" val="3500120420"/>
              </p:ext>
            </p:extLst>
          </p:nvPr>
        </p:nvGraphicFramePr>
        <p:xfrm>
          <a:off x="935596" y="3435660"/>
          <a:ext cx="7272807" cy="2151504"/>
        </p:xfrm>
        <a:graphic>
          <a:graphicData uri="http://schemas.openxmlformats.org/drawingml/2006/table">
            <a:tbl>
              <a:tblPr>
                <a:tableStyleId>{5940675A-B579-460E-94D1-54222C63F5DA}</a:tableStyleId>
              </a:tblPr>
              <a:tblGrid>
                <a:gridCol w="1365466">
                  <a:extLst>
                    <a:ext uri="{9D8B030D-6E8A-4147-A177-3AD203B41FA5}">
                      <a16:colId xmlns:a16="http://schemas.microsoft.com/office/drawing/2014/main" val="1643731608"/>
                    </a:ext>
                  </a:extLst>
                </a:gridCol>
                <a:gridCol w="1448726">
                  <a:extLst>
                    <a:ext uri="{9D8B030D-6E8A-4147-A177-3AD203B41FA5}">
                      <a16:colId xmlns:a16="http://schemas.microsoft.com/office/drawing/2014/main" val="1142080313"/>
                    </a:ext>
                  </a:extLst>
                </a:gridCol>
                <a:gridCol w="1522556">
                  <a:extLst>
                    <a:ext uri="{9D8B030D-6E8A-4147-A177-3AD203B41FA5}">
                      <a16:colId xmlns:a16="http://schemas.microsoft.com/office/drawing/2014/main" val="1806395079"/>
                    </a:ext>
                  </a:extLst>
                </a:gridCol>
                <a:gridCol w="1291635">
                  <a:extLst>
                    <a:ext uri="{9D8B030D-6E8A-4147-A177-3AD203B41FA5}">
                      <a16:colId xmlns:a16="http://schemas.microsoft.com/office/drawing/2014/main" val="4212506297"/>
                    </a:ext>
                  </a:extLst>
                </a:gridCol>
                <a:gridCol w="1644424">
                  <a:extLst>
                    <a:ext uri="{9D8B030D-6E8A-4147-A177-3AD203B41FA5}">
                      <a16:colId xmlns:a16="http://schemas.microsoft.com/office/drawing/2014/main" val="668710595"/>
                    </a:ext>
                  </a:extLst>
                </a:gridCol>
              </a:tblGrid>
              <a:tr h="243092">
                <a:tc>
                  <a:txBody>
                    <a:bodyPr/>
                    <a:lstStyle/>
                    <a:p>
                      <a:pPr algn="l" fontAlgn="ctr"/>
                      <a:r>
                        <a:rPr lang="zh-TW" altLang="en-US" sz="1200" u="none" strike="noStrike" dirty="0">
                          <a:effectLst/>
                          <a:latin typeface="+mj-ea"/>
                          <a:ea typeface="+mj-ea"/>
                        </a:rPr>
                        <a:t>感知</a:t>
                      </a:r>
                      <a:endParaRPr lang="zh-TW" altLang="en-US" sz="1200" b="0" i="0" u="none" strike="noStrike" dirty="0">
                        <a:solidFill>
                          <a:srgbClr val="000000"/>
                        </a:solidFill>
                        <a:effectLst/>
                        <a:latin typeface="+mj-ea"/>
                        <a:ea typeface="+mj-ea"/>
                      </a:endParaRPr>
                    </a:p>
                  </a:txBody>
                  <a:tcPr marL="7620" marR="7620" marT="7620" marB="0" anchor="ctr">
                    <a:solidFill>
                      <a:srgbClr val="FFCC99"/>
                    </a:solidFill>
                  </a:tcPr>
                </a:tc>
                <a:tc>
                  <a:txBody>
                    <a:bodyPr/>
                    <a:lstStyle/>
                    <a:p>
                      <a:pPr algn="l" fontAlgn="ctr"/>
                      <a:r>
                        <a:rPr lang="zh-TW" altLang="en-US" sz="1200" u="none" strike="noStrike" dirty="0">
                          <a:effectLst/>
                          <a:latin typeface="+mj-ea"/>
                          <a:ea typeface="+mj-ea"/>
                        </a:rPr>
                        <a:t>現地化和規劃</a:t>
                      </a:r>
                      <a:endParaRPr lang="zh-TW" altLang="en-US" sz="1200" b="0" i="0" u="none" strike="noStrike" dirty="0">
                        <a:solidFill>
                          <a:srgbClr val="000000"/>
                        </a:solidFill>
                        <a:effectLst/>
                        <a:latin typeface="+mj-ea"/>
                        <a:ea typeface="+mj-ea"/>
                      </a:endParaRPr>
                    </a:p>
                  </a:txBody>
                  <a:tcPr marL="7620" marR="7620" marT="7620" marB="0" anchor="ctr">
                    <a:solidFill>
                      <a:srgbClr val="FFCC99"/>
                    </a:solidFill>
                  </a:tcPr>
                </a:tc>
                <a:tc>
                  <a:txBody>
                    <a:bodyPr/>
                    <a:lstStyle/>
                    <a:p>
                      <a:pPr algn="l" fontAlgn="ctr"/>
                      <a:r>
                        <a:rPr lang="zh-TW" altLang="en-US" sz="1200" u="none" strike="noStrike" dirty="0">
                          <a:effectLst/>
                          <a:latin typeface="+mj-ea"/>
                          <a:ea typeface="+mj-ea"/>
                        </a:rPr>
                        <a:t>決策</a:t>
                      </a:r>
                      <a:r>
                        <a:rPr lang="en-US" altLang="zh-TW" sz="1200" u="none" strike="noStrike" dirty="0">
                          <a:effectLst/>
                          <a:latin typeface="+mj-ea"/>
                          <a:ea typeface="+mj-ea"/>
                        </a:rPr>
                        <a:t>/</a:t>
                      </a:r>
                      <a:r>
                        <a:rPr lang="zh-TW" altLang="en-US" sz="1200" u="none" strike="noStrike" dirty="0">
                          <a:effectLst/>
                          <a:latin typeface="+mj-ea"/>
                          <a:ea typeface="+mj-ea"/>
                        </a:rPr>
                        <a:t>行為</a:t>
                      </a:r>
                      <a:endParaRPr lang="zh-TW" altLang="en-US" sz="1200" b="0" i="0" u="none" strike="noStrike" dirty="0">
                        <a:solidFill>
                          <a:srgbClr val="000000"/>
                        </a:solidFill>
                        <a:effectLst/>
                        <a:latin typeface="+mj-ea"/>
                        <a:ea typeface="+mj-ea"/>
                      </a:endParaRPr>
                    </a:p>
                  </a:txBody>
                  <a:tcPr marL="7620" marR="7620" marT="7620" marB="0" anchor="ctr">
                    <a:solidFill>
                      <a:srgbClr val="FFCC99"/>
                    </a:solidFill>
                  </a:tcPr>
                </a:tc>
                <a:tc>
                  <a:txBody>
                    <a:bodyPr/>
                    <a:lstStyle/>
                    <a:p>
                      <a:pPr algn="l" fontAlgn="ctr"/>
                      <a:r>
                        <a:rPr lang="zh-TW" altLang="en-US" sz="1200" u="none" strike="noStrike" dirty="0">
                          <a:effectLst/>
                          <a:latin typeface="+mj-ea"/>
                          <a:ea typeface="+mj-ea"/>
                        </a:rPr>
                        <a:t>控制</a:t>
                      </a:r>
                      <a:endParaRPr lang="zh-TW" altLang="en-US" sz="1200" b="0" i="0" u="none" strike="noStrike" dirty="0">
                        <a:solidFill>
                          <a:srgbClr val="000000"/>
                        </a:solidFill>
                        <a:effectLst/>
                        <a:latin typeface="+mj-ea"/>
                        <a:ea typeface="+mj-ea"/>
                      </a:endParaRPr>
                    </a:p>
                  </a:txBody>
                  <a:tcPr marL="7620" marR="7620" marT="7620" marB="0" anchor="ctr">
                    <a:solidFill>
                      <a:srgbClr val="FFCC99"/>
                    </a:solidFill>
                  </a:tcPr>
                </a:tc>
                <a:tc>
                  <a:txBody>
                    <a:bodyPr/>
                    <a:lstStyle/>
                    <a:p>
                      <a:pPr algn="l" fontAlgn="ctr"/>
                      <a:r>
                        <a:rPr lang="zh-TW" altLang="en-US" sz="1200" u="none" strike="noStrike" dirty="0">
                          <a:effectLst/>
                          <a:latin typeface="+mj-ea"/>
                          <a:ea typeface="+mj-ea"/>
                        </a:rPr>
                        <a:t>連接</a:t>
                      </a:r>
                      <a:endParaRPr lang="zh-TW" altLang="en-US" sz="1200" b="0" i="0" u="none" strike="noStrike" dirty="0">
                        <a:solidFill>
                          <a:srgbClr val="000000"/>
                        </a:solidFill>
                        <a:effectLst/>
                        <a:latin typeface="+mj-ea"/>
                        <a:ea typeface="+mj-ea"/>
                      </a:endParaRPr>
                    </a:p>
                  </a:txBody>
                  <a:tcPr marL="7620" marR="7620" marT="7620" marB="0" anchor="ctr">
                    <a:solidFill>
                      <a:srgbClr val="FFCC99"/>
                    </a:solidFill>
                  </a:tcPr>
                </a:tc>
                <a:extLst>
                  <a:ext uri="{0D108BD9-81ED-4DB2-BD59-A6C34878D82A}">
                    <a16:rowId xmlns:a16="http://schemas.microsoft.com/office/drawing/2014/main" val="2039831633"/>
                  </a:ext>
                </a:extLst>
              </a:tr>
              <a:tr h="1908412">
                <a:tc>
                  <a:txBody>
                    <a:bodyPr/>
                    <a:lstStyle/>
                    <a:p>
                      <a:pPr marL="92075" marR="0" lvl="0" indent="-92075" algn="l" defTabSz="914400" rtl="0" eaLnBrk="1" fontAlgn="ctr" latinLnBrk="0" hangingPunct="1">
                        <a:lnSpc>
                          <a:spcPct val="100000"/>
                        </a:lnSpc>
                        <a:spcBef>
                          <a:spcPts val="300"/>
                        </a:spcBef>
                        <a:spcAft>
                          <a:spcPts val="0"/>
                        </a:spcAft>
                        <a:buClrTx/>
                        <a:buSzTx/>
                        <a:buFont typeface="Arial" panose="020B0604020202020204" pitchFamily="34" charset="0"/>
                        <a:buChar char="•"/>
                        <a:tabLst/>
                        <a:defRPr/>
                      </a:pPr>
                      <a:r>
                        <a:rPr lang="zh-TW" altLang="en-US" sz="1200" u="none" strike="noStrike" dirty="0">
                          <a:effectLst/>
                          <a:latin typeface="+mj-ea"/>
                          <a:ea typeface="+mj-ea"/>
                        </a:rPr>
                        <a:t>影像感測器、雷達、雷射</a:t>
                      </a:r>
                      <a:r>
                        <a:rPr lang="en-US" altLang="zh-TW" sz="1200" u="none" strike="noStrike" dirty="0">
                          <a:effectLst/>
                          <a:latin typeface="+mj-ea"/>
                          <a:ea typeface="+mj-ea"/>
                        </a:rPr>
                        <a:t>/</a:t>
                      </a:r>
                      <a:r>
                        <a:rPr lang="zh-TW" altLang="en-US" sz="1200" u="none" strike="noStrike" dirty="0">
                          <a:effectLst/>
                          <a:latin typeface="+mj-ea"/>
                          <a:ea typeface="+mj-ea"/>
                        </a:rPr>
                        <a:t>光達</a:t>
                      </a:r>
                      <a:endParaRPr lang="en-US" altLang="zh-TW" sz="1200" u="none" strike="noStrike" dirty="0">
                        <a:effectLst/>
                        <a:latin typeface="+mj-ea"/>
                        <a:ea typeface="+mj-ea"/>
                      </a:endParaRPr>
                    </a:p>
                    <a:p>
                      <a:pPr marL="92075" indent="-92075" algn="l" fontAlgn="ctr">
                        <a:spcBef>
                          <a:spcPts val="300"/>
                        </a:spcBef>
                        <a:buFont typeface="Arial" panose="020B0604020202020204" pitchFamily="34" charset="0"/>
                        <a:buChar char="•"/>
                      </a:pPr>
                      <a:r>
                        <a:rPr lang="en-US" sz="1200" u="none" strike="noStrike" dirty="0">
                          <a:effectLst/>
                          <a:latin typeface="+mj-ea"/>
                          <a:ea typeface="+mj-ea"/>
                        </a:rPr>
                        <a:t>ASIC/ FPGA</a:t>
                      </a:r>
                      <a:endParaRPr 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en-US" sz="1200" u="none" strike="noStrike" dirty="0">
                          <a:effectLst/>
                          <a:latin typeface="+mj-ea"/>
                          <a:ea typeface="+mj-ea"/>
                        </a:rPr>
                        <a:t>GPU</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記憶體</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b="0" i="0" u="none" strike="noStrike" dirty="0">
                          <a:solidFill>
                            <a:srgbClr val="000000"/>
                          </a:solidFill>
                          <a:effectLst/>
                          <a:latin typeface="+mj-ea"/>
                          <a:ea typeface="+mj-ea"/>
                        </a:rPr>
                        <a:t>深度學習</a:t>
                      </a:r>
                      <a:r>
                        <a:rPr lang="en-US" altLang="zh-TW" sz="1200" b="0" i="0" u="none" strike="noStrike" dirty="0">
                          <a:solidFill>
                            <a:srgbClr val="000000"/>
                          </a:solidFill>
                          <a:effectLst/>
                          <a:latin typeface="+mj-ea"/>
                          <a:ea typeface="+mj-ea"/>
                        </a:rPr>
                        <a:t>/</a:t>
                      </a:r>
                      <a:r>
                        <a:rPr lang="zh-TW" altLang="en-US" sz="1200" b="0" i="0" u="none" strike="noStrike" dirty="0">
                          <a:solidFill>
                            <a:srgbClr val="000000"/>
                          </a:solidFill>
                          <a:effectLst/>
                          <a:latin typeface="+mj-ea"/>
                          <a:ea typeface="+mj-ea"/>
                        </a:rPr>
                        <a:t>卷積神經網路</a:t>
                      </a:r>
                      <a:r>
                        <a:rPr lang="en-US" altLang="zh-TW" sz="1200" b="0" i="0" u="none" strike="noStrike" dirty="0">
                          <a:solidFill>
                            <a:srgbClr val="000000"/>
                          </a:solidFill>
                          <a:effectLst/>
                          <a:latin typeface="+mj-ea"/>
                          <a:ea typeface="+mj-ea"/>
                        </a:rPr>
                        <a:t>(CNNs)</a:t>
                      </a:r>
                      <a:endParaRPr lang="zh-TW" altLang="en-US" sz="1200" b="0" i="0" u="none" strike="noStrike" dirty="0">
                        <a:solidFill>
                          <a:srgbClr val="000000"/>
                        </a:solidFill>
                        <a:effectLst/>
                        <a:latin typeface="+mj-ea"/>
                        <a:ea typeface="+mj-ea"/>
                      </a:endParaRPr>
                    </a:p>
                  </a:txBody>
                  <a:tcPr marL="7620" marR="7620" marT="7620" marB="0" anchor="ctr">
                    <a:solidFill>
                      <a:schemeClr val="accent5"/>
                    </a:solidFill>
                  </a:tcPr>
                </a:tc>
                <a:tc>
                  <a:txBody>
                    <a:bodyPr/>
                    <a:lstStyle/>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數據路徑規劃</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en-US" sz="1200" u="none" strike="noStrike" dirty="0">
                          <a:effectLst/>
                          <a:latin typeface="+mj-ea"/>
                          <a:ea typeface="+mj-ea"/>
                        </a:rPr>
                        <a:t>DDR</a:t>
                      </a:r>
                      <a:r>
                        <a:rPr lang="zh-TW" altLang="en-US" sz="1200" u="none" strike="noStrike" dirty="0">
                          <a:effectLst/>
                          <a:latin typeface="+mj-ea"/>
                          <a:ea typeface="+mj-ea"/>
                        </a:rPr>
                        <a:t>記憶體</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在地化數據資料庫、慣性測量</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全球衛星導航系統</a:t>
                      </a:r>
                      <a:r>
                        <a:rPr lang="en-US" altLang="zh-TW" sz="1200" u="none" strike="noStrike" dirty="0">
                          <a:effectLst/>
                          <a:latin typeface="+mj-ea"/>
                          <a:ea typeface="+mj-ea"/>
                        </a:rPr>
                        <a:t>(GNSS)</a:t>
                      </a: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感測器融合</a:t>
                      </a:r>
                      <a:endParaRPr lang="en-US" altLang="zh-TW" sz="1200" b="0" i="0" u="none" strike="noStrike" dirty="0">
                        <a:solidFill>
                          <a:srgbClr val="000000"/>
                        </a:solidFill>
                        <a:effectLst/>
                        <a:latin typeface="+mj-ea"/>
                        <a:ea typeface="+mj-ea"/>
                      </a:endParaRPr>
                    </a:p>
                  </a:txBody>
                  <a:tcPr marL="7620" marR="7620" marT="7620" marB="0" anchor="ctr"/>
                </a:tc>
                <a:tc>
                  <a:txBody>
                    <a:bodyPr/>
                    <a:lstStyle/>
                    <a:p>
                      <a:pPr marL="92075" indent="-92075" algn="l" fontAlgn="ctr">
                        <a:spcBef>
                          <a:spcPts val="300"/>
                        </a:spcBef>
                        <a:buFont typeface="Arial" panose="020B0604020202020204" pitchFamily="34" charset="0"/>
                        <a:buChar char="•"/>
                      </a:pPr>
                      <a:r>
                        <a:rPr lang="en-US" altLang="zh-TW" sz="1200" u="none" strike="noStrike" dirty="0">
                          <a:effectLst/>
                          <a:latin typeface="+mj-ea"/>
                          <a:ea typeface="+mj-ea"/>
                        </a:rPr>
                        <a:t>Motion Engine</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en-US" sz="1200" u="none" strike="noStrike" dirty="0">
                          <a:effectLst/>
                          <a:latin typeface="+mj-ea"/>
                          <a:ea typeface="+mj-ea"/>
                        </a:rPr>
                        <a:t>ECC</a:t>
                      </a:r>
                      <a:r>
                        <a:rPr lang="zh-TW" altLang="en-US" sz="1200" u="none" strike="noStrike" dirty="0">
                          <a:effectLst/>
                          <a:latin typeface="+mj-ea"/>
                          <a:ea typeface="+mj-ea"/>
                        </a:rPr>
                        <a:t>記憶體</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建立行為模組</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衡量</a:t>
                      </a:r>
                      <a:r>
                        <a:rPr lang="en-US" altLang="zh-TW" sz="1200" u="none" strike="noStrike" dirty="0">
                          <a:effectLst/>
                          <a:latin typeface="+mj-ea"/>
                          <a:ea typeface="+mj-ea"/>
                        </a:rPr>
                        <a:t>/</a:t>
                      </a:r>
                      <a:r>
                        <a:rPr lang="zh-TW" altLang="en-US" sz="1200" u="none" strike="noStrike" dirty="0">
                          <a:effectLst/>
                          <a:latin typeface="+mj-ea"/>
                          <a:ea typeface="+mj-ea"/>
                        </a:rPr>
                        <a:t>仲裁</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預測</a:t>
                      </a:r>
                      <a:r>
                        <a:rPr lang="en-US" altLang="zh-TW" sz="1200" u="none" strike="noStrike" dirty="0">
                          <a:effectLst/>
                          <a:latin typeface="+mj-ea"/>
                          <a:ea typeface="+mj-ea"/>
                        </a:rPr>
                        <a:t>/</a:t>
                      </a:r>
                      <a:r>
                        <a:rPr lang="zh-TW" altLang="en-US" sz="1200" u="none" strike="noStrike" dirty="0">
                          <a:effectLst/>
                          <a:latin typeface="+mj-ea"/>
                          <a:ea typeface="+mj-ea"/>
                        </a:rPr>
                        <a:t>遞歸神經網絡</a:t>
                      </a:r>
                      <a:r>
                        <a:rPr lang="en-US" altLang="zh-TW" sz="1200" u="none" strike="noStrike" dirty="0">
                          <a:effectLst/>
                          <a:latin typeface="+mj-ea"/>
                          <a:ea typeface="+mj-ea"/>
                        </a:rPr>
                        <a:t>(</a:t>
                      </a:r>
                      <a:r>
                        <a:rPr lang="en-US" sz="1200" u="none" strike="noStrike" dirty="0">
                          <a:effectLst/>
                          <a:latin typeface="+mj-ea"/>
                          <a:ea typeface="+mj-ea"/>
                        </a:rPr>
                        <a:t>R</a:t>
                      </a:r>
                      <a:r>
                        <a:rPr lang="en-US" altLang="zh-TW" sz="1200" u="none" strike="noStrike" dirty="0">
                          <a:effectLst/>
                          <a:latin typeface="+mj-ea"/>
                          <a:ea typeface="+mj-ea"/>
                        </a:rPr>
                        <a:t>NNs</a:t>
                      </a:r>
                      <a:r>
                        <a:rPr lang="en-US" sz="1200" u="none" strike="noStrike" dirty="0">
                          <a:effectLst/>
                          <a:latin typeface="+mj-ea"/>
                          <a:ea typeface="+mj-ea"/>
                        </a:rPr>
                        <a:t>)</a:t>
                      </a: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失敗安全計畫</a:t>
                      </a:r>
                      <a:endParaRPr lang="en-US" sz="1200" b="0" i="0" u="none" strike="noStrike" dirty="0">
                        <a:solidFill>
                          <a:srgbClr val="000000"/>
                        </a:solidFill>
                        <a:effectLst/>
                        <a:latin typeface="+mj-ea"/>
                        <a:ea typeface="+mj-ea"/>
                      </a:endParaRPr>
                    </a:p>
                  </a:txBody>
                  <a:tcPr marL="7620" marR="7620" marT="7620" marB="0" anchor="ctr">
                    <a:solidFill>
                      <a:schemeClr val="accent5"/>
                    </a:solidFill>
                  </a:tcPr>
                </a:tc>
                <a:tc>
                  <a:txBody>
                    <a:bodyPr/>
                    <a:lstStyle/>
                    <a:p>
                      <a:pPr marL="92075" indent="-92075" algn="l" fontAlgn="ctr">
                        <a:lnSpc>
                          <a:spcPts val="1680"/>
                        </a:lnSpc>
                        <a:spcBef>
                          <a:spcPts val="300"/>
                        </a:spcBef>
                        <a:buFont typeface="Arial" panose="020B0604020202020204" pitchFamily="34" charset="0"/>
                        <a:buChar char="•"/>
                      </a:pPr>
                      <a:r>
                        <a:rPr lang="zh-TW" altLang="en-US" sz="1200" u="none" strike="noStrike" dirty="0">
                          <a:effectLst/>
                          <a:latin typeface="+mj-ea"/>
                          <a:ea typeface="+mj-ea"/>
                        </a:rPr>
                        <a:t>鎖步</a:t>
                      </a:r>
                      <a:r>
                        <a:rPr lang="en-US" altLang="zh-TW" sz="1200" u="none" strike="noStrike" dirty="0">
                          <a:effectLst/>
                          <a:latin typeface="+mj-ea"/>
                          <a:ea typeface="+mj-ea"/>
                        </a:rPr>
                        <a:t>(Lockstep)</a:t>
                      </a:r>
                      <a:r>
                        <a:rPr lang="zh-TW" altLang="en-US" sz="1200" u="none" strike="noStrike" dirty="0">
                          <a:effectLst/>
                          <a:latin typeface="+mj-ea"/>
                          <a:ea typeface="+mj-ea"/>
                        </a:rPr>
                        <a:t>處理器</a:t>
                      </a:r>
                      <a:endParaRPr lang="zh-TW" altLang="en-US" sz="1200" b="0" i="0" u="none" strike="noStrike" dirty="0">
                        <a:solidFill>
                          <a:srgbClr val="000000"/>
                        </a:solidFill>
                        <a:effectLst/>
                        <a:latin typeface="+mj-ea"/>
                        <a:ea typeface="+mj-ea"/>
                      </a:endParaRPr>
                    </a:p>
                    <a:p>
                      <a:pPr marL="92075" indent="-92075" algn="l" fontAlgn="ctr">
                        <a:lnSpc>
                          <a:spcPts val="1680"/>
                        </a:lnSpc>
                        <a:spcBef>
                          <a:spcPts val="300"/>
                        </a:spcBef>
                        <a:buFont typeface="Arial" panose="020B0604020202020204" pitchFamily="34" charset="0"/>
                        <a:buChar char="•"/>
                      </a:pPr>
                      <a:r>
                        <a:rPr lang="en-US" sz="1200" u="none" strike="noStrike" dirty="0">
                          <a:effectLst/>
                          <a:latin typeface="+mj-ea"/>
                          <a:ea typeface="+mj-ea"/>
                        </a:rPr>
                        <a:t>DDR</a:t>
                      </a:r>
                      <a:r>
                        <a:rPr lang="zh-TW" altLang="en-US" sz="1200" u="none" strike="noStrike" dirty="0">
                          <a:effectLst/>
                          <a:latin typeface="+mj-ea"/>
                          <a:ea typeface="+mj-ea"/>
                        </a:rPr>
                        <a:t>記憶體</a:t>
                      </a:r>
                      <a:endParaRPr lang="zh-TW" altLang="en-US" sz="1200" b="0" i="0" u="none" strike="noStrike" dirty="0">
                        <a:solidFill>
                          <a:srgbClr val="000000"/>
                        </a:solidFill>
                        <a:effectLst/>
                        <a:latin typeface="+mj-ea"/>
                        <a:ea typeface="+mj-ea"/>
                      </a:endParaRPr>
                    </a:p>
                    <a:p>
                      <a:pPr marL="92075" indent="-92075" algn="l" fontAlgn="ctr">
                        <a:lnSpc>
                          <a:spcPts val="1680"/>
                        </a:lnSpc>
                        <a:spcBef>
                          <a:spcPts val="300"/>
                        </a:spcBef>
                        <a:buFont typeface="Arial" panose="020B0604020202020204" pitchFamily="34" charset="0"/>
                        <a:buChar char="•"/>
                      </a:pPr>
                      <a:r>
                        <a:rPr lang="zh-TW" altLang="en-US" sz="1200" u="none" strike="noStrike" dirty="0">
                          <a:effectLst/>
                          <a:latin typeface="+mj-ea"/>
                          <a:ea typeface="+mj-ea"/>
                        </a:rPr>
                        <a:t>安全監控裝置</a:t>
                      </a:r>
                      <a:endParaRPr lang="zh-TW" altLang="en-US" sz="1200" b="0" i="0" u="none" strike="noStrike" dirty="0">
                        <a:solidFill>
                          <a:srgbClr val="000000"/>
                        </a:solidFill>
                        <a:effectLst/>
                        <a:latin typeface="+mj-ea"/>
                        <a:ea typeface="+mj-ea"/>
                      </a:endParaRPr>
                    </a:p>
                    <a:p>
                      <a:pPr marL="92075" indent="-92075" algn="l" fontAlgn="ctr">
                        <a:lnSpc>
                          <a:spcPts val="1680"/>
                        </a:lnSpc>
                        <a:spcBef>
                          <a:spcPts val="300"/>
                        </a:spcBef>
                        <a:buFont typeface="Arial" panose="020B0604020202020204" pitchFamily="34" charset="0"/>
                        <a:buChar char="•"/>
                      </a:pPr>
                      <a:r>
                        <a:rPr lang="zh-TW" altLang="en-US" sz="1200" u="none" strike="noStrike" dirty="0">
                          <a:effectLst/>
                          <a:latin typeface="+mj-ea"/>
                          <a:ea typeface="+mj-ea"/>
                        </a:rPr>
                        <a:t>失敗安全後備</a:t>
                      </a:r>
                      <a:endParaRPr lang="zh-TW" altLang="en-US" sz="1200" b="0" i="0" u="none" strike="noStrike" dirty="0">
                        <a:solidFill>
                          <a:srgbClr val="000000"/>
                        </a:solidFill>
                        <a:effectLst/>
                        <a:latin typeface="+mj-ea"/>
                        <a:ea typeface="+mj-ea"/>
                      </a:endParaRPr>
                    </a:p>
                    <a:p>
                      <a:pPr marL="92075" indent="-92075" algn="l" fontAlgn="ctr">
                        <a:lnSpc>
                          <a:spcPts val="1680"/>
                        </a:lnSpc>
                        <a:spcBef>
                          <a:spcPts val="300"/>
                        </a:spcBef>
                        <a:buFont typeface="Arial" panose="020B0604020202020204" pitchFamily="34" charset="0"/>
                        <a:buChar char="•"/>
                      </a:pPr>
                      <a:r>
                        <a:rPr lang="zh-TW" altLang="en-US" sz="1200" u="none" strike="noStrike" dirty="0">
                          <a:effectLst/>
                          <a:latin typeface="+mj-ea"/>
                          <a:ea typeface="+mj-ea"/>
                        </a:rPr>
                        <a:t>線控制器</a:t>
                      </a:r>
                      <a:endParaRPr lang="zh-TW" altLang="en-US" sz="1200" b="0" i="0" u="none" strike="noStrike" dirty="0">
                        <a:solidFill>
                          <a:srgbClr val="000000"/>
                        </a:solidFill>
                        <a:effectLst/>
                        <a:latin typeface="+mj-ea"/>
                        <a:ea typeface="+mj-ea"/>
                      </a:endParaRPr>
                    </a:p>
                  </a:txBody>
                  <a:tcPr marL="7620" marR="7620" marT="7620" marB="0" anchor="ctr"/>
                </a:tc>
                <a:tc>
                  <a:txBody>
                    <a:bodyPr/>
                    <a:lstStyle/>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射頻晶片</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網路交換設備</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確定性匯流排</a:t>
                      </a:r>
                      <a:r>
                        <a:rPr lang="en-US" altLang="zh-TW" sz="1200" u="none" strike="noStrike" dirty="0">
                          <a:effectLst/>
                          <a:latin typeface="+mj-ea"/>
                          <a:ea typeface="+mj-ea"/>
                        </a:rPr>
                        <a:t>(Deterministic bus)</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en-US" sz="1200" u="none" strike="noStrike" dirty="0">
                          <a:effectLst/>
                          <a:latin typeface="+mj-ea"/>
                          <a:ea typeface="+mj-ea"/>
                        </a:rPr>
                        <a:t>NAND/NOR</a:t>
                      </a:r>
                      <a:r>
                        <a:rPr lang="zh-TW" altLang="en-US" sz="1200" u="none" strike="noStrike" dirty="0">
                          <a:effectLst/>
                          <a:latin typeface="+mj-ea"/>
                          <a:ea typeface="+mj-ea"/>
                        </a:rPr>
                        <a:t>記憶體</a:t>
                      </a:r>
                      <a:endParaRPr lang="zh-TW" altLang="en-US" sz="1200" b="0" i="0" u="none" strike="noStrike" dirty="0">
                        <a:solidFill>
                          <a:srgbClr val="000000"/>
                        </a:solidFill>
                        <a:effectLst/>
                        <a:latin typeface="+mj-ea"/>
                        <a:ea typeface="+mj-ea"/>
                      </a:endParaRPr>
                    </a:p>
                    <a:p>
                      <a:pPr marL="92075" indent="-92075" algn="l" fontAlgn="ctr">
                        <a:spcBef>
                          <a:spcPts val="300"/>
                        </a:spcBef>
                        <a:buFont typeface="Arial" panose="020B0604020202020204" pitchFamily="34" charset="0"/>
                        <a:buChar char="•"/>
                      </a:pPr>
                      <a:r>
                        <a:rPr lang="zh-TW" altLang="en-US" sz="1200" u="none" strike="noStrike" dirty="0">
                          <a:effectLst/>
                          <a:latin typeface="+mj-ea"/>
                          <a:ea typeface="+mj-ea"/>
                        </a:rPr>
                        <a:t>數據記錄</a:t>
                      </a:r>
                      <a:endParaRPr lang="en-US" altLang="zh-TW" sz="1200" u="none" strike="noStrike" dirty="0">
                        <a:effectLst/>
                        <a:latin typeface="+mj-ea"/>
                        <a:ea typeface="+mj-ea"/>
                      </a:endParaRPr>
                    </a:p>
                    <a:p>
                      <a:pPr marL="92075" indent="-92075" algn="l" fontAlgn="ctr">
                        <a:spcBef>
                          <a:spcPts val="300"/>
                        </a:spcBef>
                        <a:buFont typeface="Arial" panose="020B0604020202020204" pitchFamily="34" charset="0"/>
                        <a:buChar char="•"/>
                      </a:pPr>
                      <a:r>
                        <a:rPr lang="zh-TW" altLang="en-US" sz="1200" b="0" i="0" u="none" strike="noStrike" dirty="0">
                          <a:solidFill>
                            <a:srgbClr val="000000"/>
                          </a:solidFill>
                          <a:effectLst/>
                          <a:latin typeface="+mj-ea"/>
                          <a:ea typeface="+mj-ea"/>
                        </a:rPr>
                        <a:t>資通安全</a:t>
                      </a:r>
                    </a:p>
                  </a:txBody>
                  <a:tcPr marL="7620" marR="7620" marT="7620" marB="0" anchor="ctr">
                    <a:solidFill>
                      <a:schemeClr val="accent5"/>
                    </a:solidFill>
                  </a:tcPr>
                </a:tc>
                <a:extLst>
                  <a:ext uri="{0D108BD9-81ED-4DB2-BD59-A6C34878D82A}">
                    <a16:rowId xmlns:a16="http://schemas.microsoft.com/office/drawing/2014/main" val="1814971623"/>
                  </a:ext>
                </a:extLst>
              </a:tr>
            </a:tbl>
          </a:graphicData>
        </a:graphic>
      </p:graphicFrame>
      <p:sp>
        <p:nvSpPr>
          <p:cNvPr id="37" name="矩形 36">
            <a:extLst>
              <a:ext uri="{FF2B5EF4-FFF2-40B4-BE49-F238E27FC236}">
                <a16:creationId xmlns:a16="http://schemas.microsoft.com/office/drawing/2014/main" id="{FD0E8142-DE86-40F3-8442-9AA0A66D18F4}"/>
              </a:ext>
            </a:extLst>
          </p:cNvPr>
          <p:cNvSpPr/>
          <p:nvPr/>
        </p:nvSpPr>
        <p:spPr>
          <a:xfrm>
            <a:off x="3473691" y="3124899"/>
            <a:ext cx="2236510" cy="338554"/>
          </a:xfrm>
          <a:prstGeom prst="rect">
            <a:avLst/>
          </a:prstGeom>
        </p:spPr>
        <p:txBody>
          <a:bodyPr wrap="none">
            <a:spAutoFit/>
          </a:bodyPr>
          <a:lstStyle/>
          <a:p>
            <a:r>
              <a:rPr lang="zh-TW" altLang="en-US" sz="1600" dirty="0">
                <a:solidFill>
                  <a:schemeClr val="accent6"/>
                </a:solidFill>
                <a:latin typeface="微軟正黑體" panose="020B0604030504040204" pitchFamily="34" charset="-120"/>
                <a:ea typeface="微軟正黑體" panose="020B0604030504040204" pitchFamily="34" charset="-120"/>
              </a:rPr>
              <a:t>主要各領域技術及組件</a:t>
            </a:r>
          </a:p>
        </p:txBody>
      </p:sp>
      <p:sp>
        <p:nvSpPr>
          <p:cNvPr id="39" name="矩形 38">
            <a:extLst>
              <a:ext uri="{FF2B5EF4-FFF2-40B4-BE49-F238E27FC236}">
                <a16:creationId xmlns:a16="http://schemas.microsoft.com/office/drawing/2014/main" id="{8B0A0BB7-5DEA-4698-A13F-72D15C807181}"/>
              </a:ext>
            </a:extLst>
          </p:cNvPr>
          <p:cNvSpPr/>
          <p:nvPr/>
        </p:nvSpPr>
        <p:spPr>
          <a:xfrm>
            <a:off x="0" y="6596390"/>
            <a:ext cx="2808312" cy="261610"/>
          </a:xfrm>
          <a:prstGeom prst="rect">
            <a:avLst/>
          </a:prstGeom>
        </p:spPr>
        <p:txBody>
          <a:bodyPr wrap="square">
            <a:spAutoFit/>
          </a:bodyPr>
          <a:lstStyle/>
          <a:p>
            <a:r>
              <a:rPr lang="zh-TW" altLang="en-US" sz="1100" b="0" dirty="0"/>
              <a:t>資料來源</a:t>
            </a:r>
            <a:r>
              <a:rPr lang="en-US" altLang="zh-TW" sz="1100" b="0" dirty="0"/>
              <a:t>:</a:t>
            </a:r>
            <a:r>
              <a:rPr lang="zh-TW" altLang="en-US" sz="1100" b="0" dirty="0"/>
              <a:t> 台亞智能</a:t>
            </a:r>
          </a:p>
        </p:txBody>
      </p:sp>
      <p:grpSp>
        <p:nvGrpSpPr>
          <p:cNvPr id="38" name="群組 37">
            <a:extLst>
              <a:ext uri="{FF2B5EF4-FFF2-40B4-BE49-F238E27FC236}">
                <a16:creationId xmlns:a16="http://schemas.microsoft.com/office/drawing/2014/main" id="{E262E107-2CCC-4572-A4E0-0117C8BDB6CF}"/>
              </a:ext>
            </a:extLst>
          </p:cNvPr>
          <p:cNvGrpSpPr/>
          <p:nvPr/>
        </p:nvGrpSpPr>
        <p:grpSpPr>
          <a:xfrm>
            <a:off x="467544" y="908720"/>
            <a:ext cx="8208912" cy="2160240"/>
            <a:chOff x="467544" y="908720"/>
            <a:chExt cx="8208912" cy="2160240"/>
          </a:xfrm>
        </p:grpSpPr>
        <p:grpSp>
          <p:nvGrpSpPr>
            <p:cNvPr id="40" name="群組 39">
              <a:extLst>
                <a:ext uri="{FF2B5EF4-FFF2-40B4-BE49-F238E27FC236}">
                  <a16:creationId xmlns:a16="http://schemas.microsoft.com/office/drawing/2014/main" id="{CB908A41-2480-464B-871D-D9220560E992}"/>
                </a:ext>
              </a:extLst>
            </p:cNvPr>
            <p:cNvGrpSpPr/>
            <p:nvPr/>
          </p:nvGrpSpPr>
          <p:grpSpPr>
            <a:xfrm>
              <a:off x="467544" y="908720"/>
              <a:ext cx="8208912" cy="2160240"/>
              <a:chOff x="467544" y="908720"/>
              <a:chExt cx="8208912" cy="2160240"/>
            </a:xfrm>
          </p:grpSpPr>
          <p:grpSp>
            <p:nvGrpSpPr>
              <p:cNvPr id="42" name="群組 41">
                <a:extLst>
                  <a:ext uri="{FF2B5EF4-FFF2-40B4-BE49-F238E27FC236}">
                    <a16:creationId xmlns:a16="http://schemas.microsoft.com/office/drawing/2014/main" id="{4EEE0A11-D035-4931-A894-21F02E0042C5}"/>
                  </a:ext>
                </a:extLst>
              </p:cNvPr>
              <p:cNvGrpSpPr/>
              <p:nvPr/>
            </p:nvGrpSpPr>
            <p:grpSpPr>
              <a:xfrm>
                <a:off x="467544" y="908720"/>
                <a:ext cx="8208912" cy="2160240"/>
                <a:chOff x="467544" y="908720"/>
                <a:chExt cx="8208912" cy="2160240"/>
              </a:xfrm>
            </p:grpSpPr>
            <p:sp>
              <p:nvSpPr>
                <p:cNvPr id="44" name="矩形 43">
                  <a:extLst>
                    <a:ext uri="{FF2B5EF4-FFF2-40B4-BE49-F238E27FC236}">
                      <a16:creationId xmlns:a16="http://schemas.microsoft.com/office/drawing/2014/main" id="{8D26528C-636A-4A6B-8B19-5250812BEEE1}"/>
                    </a:ext>
                  </a:extLst>
                </p:cNvPr>
                <p:cNvSpPr/>
                <p:nvPr/>
              </p:nvSpPr>
              <p:spPr bwMode="auto">
                <a:xfrm>
                  <a:off x="467544" y="908720"/>
                  <a:ext cx="8208912" cy="2160240"/>
                </a:xfrm>
                <a:prstGeom prst="rect">
                  <a:avLst/>
                </a:prstGeom>
                <a:solidFill>
                  <a:srgbClr val="CC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45" name="矩形: 圓角 44">
                  <a:extLst>
                    <a:ext uri="{FF2B5EF4-FFF2-40B4-BE49-F238E27FC236}">
                      <a16:creationId xmlns:a16="http://schemas.microsoft.com/office/drawing/2014/main" id="{81E2C250-0CC4-4C2A-A927-4DC1BD044059}"/>
                    </a:ext>
                  </a:extLst>
                </p:cNvPr>
                <p:cNvSpPr/>
                <p:nvPr/>
              </p:nvSpPr>
              <p:spPr bwMode="auto">
                <a:xfrm>
                  <a:off x="1331640" y="1124744"/>
                  <a:ext cx="799476" cy="43204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攝影機</a:t>
                  </a:r>
                  <a:endPar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200" dirty="0">
                      <a:latin typeface="微軟正黑體" panose="020B0604030504040204" pitchFamily="34" charset="-120"/>
                      <a:ea typeface="微軟正黑體" panose="020B0604030504040204" pitchFamily="34" charset="-120"/>
                    </a:rPr>
                    <a:t>紅外線</a:t>
                  </a:r>
                  <a:endPar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46" name="矩形: 圓角 45">
                  <a:extLst>
                    <a:ext uri="{FF2B5EF4-FFF2-40B4-BE49-F238E27FC236}">
                      <a16:creationId xmlns:a16="http://schemas.microsoft.com/office/drawing/2014/main" id="{932BF879-E188-46A7-BB23-D606880A61BD}"/>
                    </a:ext>
                  </a:extLst>
                </p:cNvPr>
                <p:cNvSpPr/>
                <p:nvPr/>
              </p:nvSpPr>
              <p:spPr bwMode="auto">
                <a:xfrm>
                  <a:off x="1331640" y="1700808"/>
                  <a:ext cx="799476" cy="43204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中</a:t>
                  </a:r>
                  <a:r>
                    <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長</a:t>
                  </a:r>
                  <a:r>
                    <a:rPr lang="zh-TW" altLang="en-US" sz="1200" dirty="0">
                      <a:latin typeface="微軟正黑體" panose="020B0604030504040204" pitchFamily="34" charset="-120"/>
                      <a:ea typeface="微軟正黑體" panose="020B0604030504040204" pitchFamily="34" charset="-120"/>
                    </a:rPr>
                    <a:t>距</a:t>
                  </a:r>
                  <a:endParaRPr lang="en-US" altLang="zh-TW" sz="1200" dirty="0">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雷達</a:t>
                  </a:r>
                  <a:r>
                    <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超音波</a:t>
                  </a:r>
                </a:p>
              </p:txBody>
            </p:sp>
            <p:sp>
              <p:nvSpPr>
                <p:cNvPr id="47" name="矩形: 圓角 46">
                  <a:extLst>
                    <a:ext uri="{FF2B5EF4-FFF2-40B4-BE49-F238E27FC236}">
                      <a16:creationId xmlns:a16="http://schemas.microsoft.com/office/drawing/2014/main" id="{CB7A8638-23CA-48F5-B773-A24F253A3321}"/>
                    </a:ext>
                  </a:extLst>
                </p:cNvPr>
                <p:cNvSpPr/>
                <p:nvPr/>
              </p:nvSpPr>
              <p:spPr bwMode="auto">
                <a:xfrm>
                  <a:off x="1331640" y="2273024"/>
                  <a:ext cx="799476" cy="43204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雷射</a:t>
                  </a:r>
                  <a:endPar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200" dirty="0">
                      <a:latin typeface="微軟正黑體" panose="020B0604030504040204" pitchFamily="34" charset="-120"/>
                      <a:ea typeface="微軟正黑體" panose="020B0604030504040204" pitchFamily="34" charset="-120"/>
                    </a:rPr>
                    <a:t>光達</a:t>
                  </a:r>
                  <a:endPar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48" name="矩形: 圓角 47">
                  <a:extLst>
                    <a:ext uri="{FF2B5EF4-FFF2-40B4-BE49-F238E27FC236}">
                      <a16:creationId xmlns:a16="http://schemas.microsoft.com/office/drawing/2014/main" id="{833BF466-117A-4CCC-96C3-797DDBC1FDDF}"/>
                    </a:ext>
                  </a:extLst>
                </p:cNvPr>
                <p:cNvSpPr/>
                <p:nvPr/>
              </p:nvSpPr>
              <p:spPr bwMode="auto">
                <a:xfrm>
                  <a:off x="3812296" y="1844824"/>
                  <a:ext cx="799476" cy="64807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200" dirty="0">
                      <a:latin typeface="微軟正黑體" panose="020B0604030504040204" pitchFamily="34" charset="-120"/>
                      <a:ea typeface="微軟正黑體" panose="020B0604030504040204" pitchFamily="34" charset="-120"/>
                    </a:rPr>
                    <a:t>分析</a:t>
                  </a:r>
                  <a:r>
                    <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處理</a:t>
                  </a:r>
                  <a:endPar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決策</a:t>
                  </a:r>
                  <a:r>
                    <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學習</a:t>
                  </a:r>
                </a:p>
              </p:txBody>
            </p:sp>
            <p:sp>
              <p:nvSpPr>
                <p:cNvPr id="49" name="矩形: 圓角 48">
                  <a:extLst>
                    <a:ext uri="{FF2B5EF4-FFF2-40B4-BE49-F238E27FC236}">
                      <a16:creationId xmlns:a16="http://schemas.microsoft.com/office/drawing/2014/main" id="{010899E7-93F6-45C5-913F-53A584AB8E66}"/>
                    </a:ext>
                  </a:extLst>
                </p:cNvPr>
                <p:cNvSpPr/>
                <p:nvPr/>
              </p:nvSpPr>
              <p:spPr bwMode="auto">
                <a:xfrm>
                  <a:off x="5047177" y="1340768"/>
                  <a:ext cx="799476" cy="93610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zh-TW" altLang="en-US" sz="1200" dirty="0">
                      <a:latin typeface="微軟正黑體" panose="020B0604030504040204" pitchFamily="34" charset="-120"/>
                      <a:ea typeface="微軟正黑體" panose="020B0604030504040204" pitchFamily="34" charset="-120"/>
                    </a:rPr>
                    <a:t>智慧駕駛</a:t>
                  </a:r>
                  <a:endParaRPr lang="en-US" altLang="zh-TW" sz="1200" dirty="0">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控制輔助</a:t>
                  </a:r>
                  <a:endPar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200" dirty="0">
                      <a:latin typeface="微軟正黑體" panose="020B0604030504040204" pitchFamily="34" charset="-120"/>
                      <a:ea typeface="微軟正黑體" panose="020B0604030504040204" pitchFamily="34" charset="-120"/>
                    </a:rPr>
                    <a:t>與作動</a:t>
                  </a:r>
                  <a:endPar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50" name="矩形: 圓角 49">
                  <a:extLst>
                    <a:ext uri="{FF2B5EF4-FFF2-40B4-BE49-F238E27FC236}">
                      <a16:creationId xmlns:a16="http://schemas.microsoft.com/office/drawing/2014/main" id="{89A9F627-D260-44E5-A9E6-B1BF56616DC1}"/>
                    </a:ext>
                  </a:extLst>
                </p:cNvPr>
                <p:cNvSpPr/>
                <p:nvPr/>
              </p:nvSpPr>
              <p:spPr bwMode="auto">
                <a:xfrm>
                  <a:off x="2650094" y="1124744"/>
                  <a:ext cx="799476" cy="72008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200" dirty="0">
                      <a:latin typeface="微軟正黑體" panose="020B0604030504040204" pitchFamily="34" charset="-120"/>
                      <a:ea typeface="微軟正黑體" panose="020B0604030504040204" pitchFamily="34" charset="-120"/>
                    </a:rPr>
                    <a:t>圖資、</a:t>
                  </a:r>
                  <a:r>
                    <a:rPr lang="en-US" altLang="zh-TW" sz="1200" dirty="0">
                      <a:latin typeface="微軟正黑體" panose="020B0604030504040204" pitchFamily="34" charset="-120"/>
                      <a:ea typeface="微軟正黑體" panose="020B0604030504040204" pitchFamily="34" charset="-120"/>
                    </a:rPr>
                    <a:t>GPS</a:t>
                  </a: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資料庫</a:t>
                  </a:r>
                  <a:endPar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200" dirty="0">
                      <a:latin typeface="微軟正黑體" panose="020B0604030504040204" pitchFamily="34" charset="-120"/>
                      <a:ea typeface="微軟正黑體" panose="020B0604030504040204" pitchFamily="34" charset="-120"/>
                    </a:rPr>
                    <a:t>動靜態內容</a:t>
                  </a:r>
                  <a:endPar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51" name="矩形: 圓角 50">
                  <a:extLst>
                    <a:ext uri="{FF2B5EF4-FFF2-40B4-BE49-F238E27FC236}">
                      <a16:creationId xmlns:a16="http://schemas.microsoft.com/office/drawing/2014/main" id="{9316C76F-FBE7-42FA-8F82-27D921F07100}"/>
                    </a:ext>
                  </a:extLst>
                </p:cNvPr>
                <p:cNvSpPr/>
                <p:nvPr/>
              </p:nvSpPr>
              <p:spPr bwMode="auto">
                <a:xfrm>
                  <a:off x="6282059" y="1268760"/>
                  <a:ext cx="799476" cy="50405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200" dirty="0">
                      <a:latin typeface="微軟正黑體" panose="020B0604030504040204" pitchFamily="34" charset="-120"/>
                      <a:ea typeface="微軟正黑體" panose="020B0604030504040204" pitchFamily="34" charset="-120"/>
                    </a:rPr>
                    <a:t>運行規劃</a:t>
                  </a:r>
                  <a:endParaRPr lang="en-US" altLang="zh-TW" sz="1200" dirty="0">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智慧學習</a:t>
                  </a:r>
                </a:p>
              </p:txBody>
            </p:sp>
            <p:sp>
              <p:nvSpPr>
                <p:cNvPr id="52" name="矩形: 圓角 51">
                  <a:extLst>
                    <a:ext uri="{FF2B5EF4-FFF2-40B4-BE49-F238E27FC236}">
                      <a16:creationId xmlns:a16="http://schemas.microsoft.com/office/drawing/2014/main" id="{752A5C3B-3323-4665-8CD6-57A1062EF283}"/>
                    </a:ext>
                  </a:extLst>
                </p:cNvPr>
                <p:cNvSpPr/>
                <p:nvPr/>
              </p:nvSpPr>
              <p:spPr bwMode="auto">
                <a:xfrm>
                  <a:off x="6282059" y="1844824"/>
                  <a:ext cx="799476" cy="50405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zh-TW" altLang="en-US" sz="1200" dirty="0">
                      <a:latin typeface="微軟正黑體" panose="020B0604030504040204" pitchFamily="34" charset="-120"/>
                      <a:ea typeface="微軟正黑體" panose="020B0604030504040204" pitchFamily="34" charset="-120"/>
                    </a:rPr>
                    <a:t>交通</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叫車</a:t>
                  </a:r>
                  <a:endParaRPr lang="en-US" altLang="zh-TW" sz="1200" dirty="0">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各項服務</a:t>
                  </a:r>
                </a:p>
              </p:txBody>
            </p:sp>
            <p:sp>
              <p:nvSpPr>
                <p:cNvPr id="53" name="矩形: 圓角 52">
                  <a:extLst>
                    <a:ext uri="{FF2B5EF4-FFF2-40B4-BE49-F238E27FC236}">
                      <a16:creationId xmlns:a16="http://schemas.microsoft.com/office/drawing/2014/main" id="{9A508D69-FA7F-4A9B-ACFC-1ECDF30D1822}"/>
                    </a:ext>
                  </a:extLst>
                </p:cNvPr>
                <p:cNvSpPr/>
                <p:nvPr/>
              </p:nvSpPr>
              <p:spPr bwMode="auto">
                <a:xfrm>
                  <a:off x="7516940" y="1340768"/>
                  <a:ext cx="799476" cy="93610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資通安全</a:t>
                  </a:r>
                </a:p>
              </p:txBody>
            </p:sp>
            <p:sp>
              <p:nvSpPr>
                <p:cNvPr id="54" name="矩形: 圓角 53">
                  <a:extLst>
                    <a:ext uri="{FF2B5EF4-FFF2-40B4-BE49-F238E27FC236}">
                      <a16:creationId xmlns:a16="http://schemas.microsoft.com/office/drawing/2014/main" id="{29B4899F-1C7A-47FB-8EE1-973724248A28}"/>
                    </a:ext>
                  </a:extLst>
                </p:cNvPr>
                <p:cNvSpPr/>
                <p:nvPr/>
              </p:nvSpPr>
              <p:spPr bwMode="auto">
                <a:xfrm>
                  <a:off x="3812296" y="1124744"/>
                  <a:ext cx="799476" cy="50405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汽車機電</a:t>
                  </a:r>
                  <a:endParaRPr kumimoji="1" lang="en-US" altLang="zh-TW"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功能</a:t>
                  </a:r>
                </a:p>
              </p:txBody>
            </p:sp>
            <p:cxnSp>
              <p:nvCxnSpPr>
                <p:cNvPr id="55" name="接點: 肘形 54">
                  <a:extLst>
                    <a:ext uri="{FF2B5EF4-FFF2-40B4-BE49-F238E27FC236}">
                      <a16:creationId xmlns:a16="http://schemas.microsoft.com/office/drawing/2014/main" id="{CA318B49-64F1-4204-A098-FDFC65314EFE}"/>
                    </a:ext>
                  </a:extLst>
                </p:cNvPr>
                <p:cNvCxnSpPr>
                  <a:cxnSpLocks/>
                  <a:stCxn id="53" idx="1"/>
                  <a:endCxn id="51" idx="3"/>
                </p:cNvCxnSpPr>
                <p:nvPr/>
              </p:nvCxnSpPr>
              <p:spPr bwMode="auto">
                <a:xfrm rot="10800000">
                  <a:off x="7081536" y="1520788"/>
                  <a:ext cx="435405" cy="288032"/>
                </a:xfrm>
                <a:prstGeom prst="bentConnector3">
                  <a:avLst/>
                </a:prstGeom>
                <a:solidFill>
                  <a:schemeClr val="accent1"/>
                </a:solidFill>
                <a:ln w="25400" cap="flat" cmpd="sng" algn="ctr">
                  <a:solidFill>
                    <a:schemeClr val="accent6"/>
                  </a:solidFill>
                  <a:prstDash val="solid"/>
                  <a:round/>
                  <a:headEnd type="none" w="med" len="med"/>
                  <a:tailEnd type="triangle"/>
                </a:ln>
                <a:effectLst/>
              </p:spPr>
            </p:cxnSp>
            <p:cxnSp>
              <p:nvCxnSpPr>
                <p:cNvPr id="56" name="接點: 肘形 55">
                  <a:extLst>
                    <a:ext uri="{FF2B5EF4-FFF2-40B4-BE49-F238E27FC236}">
                      <a16:creationId xmlns:a16="http://schemas.microsoft.com/office/drawing/2014/main" id="{231A3452-BEDB-4F1E-9F70-C8DA019696EA}"/>
                    </a:ext>
                  </a:extLst>
                </p:cNvPr>
                <p:cNvCxnSpPr>
                  <a:cxnSpLocks/>
                  <a:stCxn id="53" idx="1"/>
                  <a:endCxn id="52" idx="3"/>
                </p:cNvCxnSpPr>
                <p:nvPr/>
              </p:nvCxnSpPr>
              <p:spPr bwMode="auto">
                <a:xfrm rot="10800000" flipV="1">
                  <a:off x="7081536" y="1808820"/>
                  <a:ext cx="435405" cy="288032"/>
                </a:xfrm>
                <a:prstGeom prst="bentConnector3">
                  <a:avLst/>
                </a:prstGeom>
                <a:solidFill>
                  <a:schemeClr val="accent1"/>
                </a:solidFill>
                <a:ln w="25400" cap="flat" cmpd="sng" algn="ctr">
                  <a:solidFill>
                    <a:schemeClr val="accent6"/>
                  </a:solidFill>
                  <a:prstDash val="solid"/>
                  <a:round/>
                  <a:headEnd type="triangle" w="med" len="med"/>
                  <a:tailEnd type="triangle"/>
                </a:ln>
                <a:effectLst/>
              </p:spPr>
            </p:cxnSp>
            <p:cxnSp>
              <p:nvCxnSpPr>
                <p:cNvPr id="57" name="接點: 肘形 56">
                  <a:extLst>
                    <a:ext uri="{FF2B5EF4-FFF2-40B4-BE49-F238E27FC236}">
                      <a16:creationId xmlns:a16="http://schemas.microsoft.com/office/drawing/2014/main" id="{E4A532BD-E89A-4507-B516-18FF58504A71}"/>
                    </a:ext>
                  </a:extLst>
                </p:cNvPr>
                <p:cNvCxnSpPr>
                  <a:cxnSpLocks/>
                  <a:stCxn id="48" idx="1"/>
                  <a:endCxn id="45" idx="3"/>
                </p:cNvCxnSpPr>
                <p:nvPr/>
              </p:nvCxnSpPr>
              <p:spPr bwMode="auto">
                <a:xfrm rot="10800000">
                  <a:off x="2131116" y="1340768"/>
                  <a:ext cx="1681180" cy="828092"/>
                </a:xfrm>
                <a:prstGeom prst="bentConnector3">
                  <a:avLst>
                    <a:gd name="adj1" fmla="val 78352"/>
                  </a:avLst>
                </a:prstGeom>
                <a:solidFill>
                  <a:schemeClr val="accent1"/>
                </a:solidFill>
                <a:ln w="25400" cap="flat" cmpd="sng" algn="ctr">
                  <a:solidFill>
                    <a:schemeClr val="accent6"/>
                  </a:solidFill>
                  <a:prstDash val="solid"/>
                  <a:round/>
                  <a:headEnd type="triangle" w="med" len="med"/>
                  <a:tailEnd type="none"/>
                </a:ln>
                <a:effectLst/>
              </p:spPr>
            </p:cxnSp>
            <p:cxnSp>
              <p:nvCxnSpPr>
                <p:cNvPr id="58" name="接點: 肘形 57">
                  <a:extLst>
                    <a:ext uri="{FF2B5EF4-FFF2-40B4-BE49-F238E27FC236}">
                      <a16:creationId xmlns:a16="http://schemas.microsoft.com/office/drawing/2014/main" id="{FDDEBFE0-743E-495D-9185-AEB4C6B1B9CB}"/>
                    </a:ext>
                  </a:extLst>
                </p:cNvPr>
                <p:cNvCxnSpPr>
                  <a:cxnSpLocks/>
                  <a:stCxn id="48" idx="1"/>
                  <a:endCxn id="46" idx="3"/>
                </p:cNvCxnSpPr>
                <p:nvPr/>
              </p:nvCxnSpPr>
              <p:spPr bwMode="auto">
                <a:xfrm rot="10800000">
                  <a:off x="2131116" y="1916832"/>
                  <a:ext cx="1681180" cy="252028"/>
                </a:xfrm>
                <a:prstGeom prst="bentConnector3">
                  <a:avLst>
                    <a:gd name="adj1" fmla="val 78352"/>
                  </a:avLst>
                </a:prstGeom>
                <a:solidFill>
                  <a:schemeClr val="accent1"/>
                </a:solidFill>
                <a:ln w="25400" cap="flat" cmpd="sng" algn="ctr">
                  <a:solidFill>
                    <a:schemeClr val="accent6"/>
                  </a:solidFill>
                  <a:prstDash val="solid"/>
                  <a:round/>
                  <a:headEnd type="triangle" w="med" len="med"/>
                  <a:tailEnd type="none"/>
                </a:ln>
                <a:effectLst/>
              </p:spPr>
            </p:cxnSp>
            <p:cxnSp>
              <p:nvCxnSpPr>
                <p:cNvPr id="59" name="接點: 肘形 58">
                  <a:extLst>
                    <a:ext uri="{FF2B5EF4-FFF2-40B4-BE49-F238E27FC236}">
                      <a16:creationId xmlns:a16="http://schemas.microsoft.com/office/drawing/2014/main" id="{22915A30-30F2-46B2-A0B1-910CB023A160}"/>
                    </a:ext>
                  </a:extLst>
                </p:cNvPr>
                <p:cNvCxnSpPr>
                  <a:cxnSpLocks/>
                  <a:stCxn id="48" idx="1"/>
                  <a:endCxn id="47" idx="3"/>
                </p:cNvCxnSpPr>
                <p:nvPr/>
              </p:nvCxnSpPr>
              <p:spPr bwMode="auto">
                <a:xfrm rot="10800000" flipV="1">
                  <a:off x="2131116" y="2168860"/>
                  <a:ext cx="1681180" cy="320188"/>
                </a:xfrm>
                <a:prstGeom prst="bentConnector3">
                  <a:avLst>
                    <a:gd name="adj1" fmla="val 78568"/>
                  </a:avLst>
                </a:prstGeom>
                <a:solidFill>
                  <a:schemeClr val="accent1"/>
                </a:solidFill>
                <a:ln w="25400" cap="flat" cmpd="sng" algn="ctr">
                  <a:solidFill>
                    <a:schemeClr val="accent6"/>
                  </a:solidFill>
                  <a:prstDash val="solid"/>
                  <a:round/>
                  <a:headEnd type="triangle" w="med" len="med"/>
                  <a:tailEnd type="none"/>
                </a:ln>
                <a:effectLst/>
              </p:spPr>
            </p:cxnSp>
            <p:cxnSp>
              <p:nvCxnSpPr>
                <p:cNvPr id="60" name="接點: 肘形 59">
                  <a:extLst>
                    <a:ext uri="{FF2B5EF4-FFF2-40B4-BE49-F238E27FC236}">
                      <a16:creationId xmlns:a16="http://schemas.microsoft.com/office/drawing/2014/main" id="{A2C62A2E-E6D4-48C3-B7AA-58D173BAFC79}"/>
                    </a:ext>
                  </a:extLst>
                </p:cNvPr>
                <p:cNvCxnSpPr>
                  <a:cxnSpLocks/>
                  <a:stCxn id="48" idx="1"/>
                  <a:endCxn id="50" idx="2"/>
                </p:cNvCxnSpPr>
                <p:nvPr/>
              </p:nvCxnSpPr>
              <p:spPr bwMode="auto">
                <a:xfrm rot="10800000">
                  <a:off x="3049832" y="1844824"/>
                  <a:ext cx="762464" cy="324036"/>
                </a:xfrm>
                <a:prstGeom prst="bentConnector2">
                  <a:avLst/>
                </a:prstGeom>
                <a:solidFill>
                  <a:schemeClr val="accent1"/>
                </a:solidFill>
                <a:ln w="25400" cap="flat" cmpd="sng" algn="ctr">
                  <a:solidFill>
                    <a:schemeClr val="tx1"/>
                  </a:solidFill>
                  <a:prstDash val="solid"/>
                  <a:round/>
                  <a:headEnd type="triangle" w="med" len="med"/>
                  <a:tailEnd type="triangle"/>
                </a:ln>
                <a:effectLst/>
              </p:spPr>
            </p:cxnSp>
            <p:cxnSp>
              <p:nvCxnSpPr>
                <p:cNvPr id="61" name="直線單箭頭接點 60">
                  <a:extLst>
                    <a:ext uri="{FF2B5EF4-FFF2-40B4-BE49-F238E27FC236}">
                      <a16:creationId xmlns:a16="http://schemas.microsoft.com/office/drawing/2014/main" id="{4B6291EA-B981-4600-8A74-CD140D50FF1D}"/>
                    </a:ext>
                  </a:extLst>
                </p:cNvPr>
                <p:cNvCxnSpPr>
                  <a:stCxn id="54" idx="2"/>
                  <a:endCxn id="48" idx="0"/>
                </p:cNvCxnSpPr>
                <p:nvPr/>
              </p:nvCxnSpPr>
              <p:spPr bwMode="auto">
                <a:xfrm>
                  <a:off x="4212034" y="1628800"/>
                  <a:ext cx="0" cy="216024"/>
                </a:xfrm>
                <a:prstGeom prst="straightConnector1">
                  <a:avLst/>
                </a:prstGeom>
                <a:solidFill>
                  <a:schemeClr val="accent1"/>
                </a:solidFill>
                <a:ln w="25400" cap="flat" cmpd="sng" algn="ctr">
                  <a:solidFill>
                    <a:schemeClr val="tx1"/>
                  </a:solidFill>
                  <a:prstDash val="solid"/>
                  <a:round/>
                  <a:headEnd type="triangle" w="med" len="med"/>
                  <a:tailEnd type="triangle"/>
                </a:ln>
                <a:effectLst/>
              </p:spPr>
            </p:cxnSp>
            <p:cxnSp>
              <p:nvCxnSpPr>
                <p:cNvPr id="62" name="接點: 肘形 61">
                  <a:extLst>
                    <a:ext uri="{FF2B5EF4-FFF2-40B4-BE49-F238E27FC236}">
                      <a16:creationId xmlns:a16="http://schemas.microsoft.com/office/drawing/2014/main" id="{9DB05019-A112-4EAD-9C21-7F681CE4F740}"/>
                    </a:ext>
                  </a:extLst>
                </p:cNvPr>
                <p:cNvCxnSpPr>
                  <a:cxnSpLocks/>
                  <a:stCxn id="49" idx="1"/>
                  <a:endCxn id="54" idx="3"/>
                </p:cNvCxnSpPr>
                <p:nvPr/>
              </p:nvCxnSpPr>
              <p:spPr bwMode="auto">
                <a:xfrm rot="10800000">
                  <a:off x="4611773" y="1376772"/>
                  <a:ext cx="435405" cy="432048"/>
                </a:xfrm>
                <a:prstGeom prst="bentConnector3">
                  <a:avLst>
                    <a:gd name="adj1" fmla="val 50000"/>
                  </a:avLst>
                </a:prstGeom>
                <a:solidFill>
                  <a:schemeClr val="accent1"/>
                </a:solidFill>
                <a:ln w="25400" cap="flat" cmpd="sng" algn="ctr">
                  <a:solidFill>
                    <a:schemeClr val="accent6"/>
                  </a:solidFill>
                  <a:prstDash val="solid"/>
                  <a:round/>
                  <a:headEnd type="triangle" w="med" len="med"/>
                  <a:tailEnd type="triangle"/>
                </a:ln>
                <a:effectLst/>
              </p:spPr>
            </p:cxnSp>
            <p:sp>
              <p:nvSpPr>
                <p:cNvPr id="63" name="矩形 62">
                  <a:extLst>
                    <a:ext uri="{FF2B5EF4-FFF2-40B4-BE49-F238E27FC236}">
                      <a16:creationId xmlns:a16="http://schemas.microsoft.com/office/drawing/2014/main" id="{9B47C50B-ABE6-4CF4-93FA-94073AFBB496}"/>
                    </a:ext>
                  </a:extLst>
                </p:cNvPr>
                <p:cNvSpPr/>
                <p:nvPr/>
              </p:nvSpPr>
              <p:spPr>
                <a:xfrm>
                  <a:off x="5939065" y="1619508"/>
                  <a:ext cx="361127" cy="369332"/>
                </a:xfrm>
                <a:prstGeom prst="rect">
                  <a:avLst/>
                </a:prstGeom>
                <a:noFill/>
              </p:spPr>
              <p:txBody>
                <a:bodyPr wrap="none">
                  <a:spAutoFit/>
                </a:bodyPr>
                <a:lstStyle/>
                <a:p>
                  <a:r>
                    <a:rPr lang="en-US" altLang="zh-TW" dirty="0">
                      <a:solidFill>
                        <a:schemeClr val="accent6"/>
                      </a:solidFill>
                      <a:latin typeface="微軟正黑體" panose="020B0604030504040204" pitchFamily="34" charset="-120"/>
                      <a:ea typeface="微軟正黑體" panose="020B0604030504040204" pitchFamily="34" charset="-120"/>
                    </a:rPr>
                    <a:t>+</a:t>
                  </a:r>
                  <a:endParaRPr lang="zh-TW" altLang="en-US" dirty="0">
                    <a:solidFill>
                      <a:schemeClr val="accent6"/>
                    </a:solidFill>
                  </a:endParaRPr>
                </a:p>
              </p:txBody>
            </p:sp>
            <p:sp>
              <p:nvSpPr>
                <p:cNvPr id="64" name="矩形 63">
                  <a:extLst>
                    <a:ext uri="{FF2B5EF4-FFF2-40B4-BE49-F238E27FC236}">
                      <a16:creationId xmlns:a16="http://schemas.microsoft.com/office/drawing/2014/main" id="{3D0A667A-1200-401D-991A-44BB0DB20401}"/>
                    </a:ext>
                  </a:extLst>
                </p:cNvPr>
                <p:cNvSpPr/>
                <p:nvPr/>
              </p:nvSpPr>
              <p:spPr>
                <a:xfrm>
                  <a:off x="4932040" y="2708920"/>
                  <a:ext cx="1118330" cy="276999"/>
                </a:xfrm>
                <a:prstGeom prst="rect">
                  <a:avLst/>
                </a:prstGeom>
              </p:spPr>
              <p:txBody>
                <a:bodyPr wrap="none">
                  <a:spAutoFit/>
                </a:bodyPr>
                <a:lstStyle/>
                <a:p>
                  <a:r>
                    <a:rPr lang="zh-TW" altLang="en-US" sz="1200" dirty="0">
                      <a:solidFill>
                        <a:srgbClr val="C00000"/>
                      </a:solidFill>
                      <a:latin typeface="微軟正黑體" panose="020B0604030504040204" pitchFamily="34" charset="-120"/>
                      <a:ea typeface="微軟正黑體" panose="020B0604030504040204" pitchFamily="34" charset="-120"/>
                    </a:rPr>
                    <a:t>安全駕駛輔助</a:t>
                  </a:r>
                </a:p>
              </p:txBody>
            </p:sp>
            <p:sp>
              <p:nvSpPr>
                <p:cNvPr id="65" name="矩形 64">
                  <a:extLst>
                    <a:ext uri="{FF2B5EF4-FFF2-40B4-BE49-F238E27FC236}">
                      <a16:creationId xmlns:a16="http://schemas.microsoft.com/office/drawing/2014/main" id="{92AF07D3-70F5-428E-9414-F35F3621B01A}"/>
                    </a:ext>
                  </a:extLst>
                </p:cNvPr>
                <p:cNvSpPr/>
                <p:nvPr/>
              </p:nvSpPr>
              <p:spPr>
                <a:xfrm>
                  <a:off x="6228184" y="2708920"/>
                  <a:ext cx="1118330" cy="276999"/>
                </a:xfrm>
                <a:prstGeom prst="rect">
                  <a:avLst/>
                </a:prstGeom>
              </p:spPr>
              <p:txBody>
                <a:bodyPr wrap="none">
                  <a:spAutoFit/>
                </a:bodyPr>
                <a:lstStyle/>
                <a:p>
                  <a:r>
                    <a:rPr lang="zh-TW" altLang="en-US" sz="1200" dirty="0">
                      <a:solidFill>
                        <a:srgbClr val="C00000"/>
                      </a:solidFill>
                      <a:latin typeface="微軟正黑體" panose="020B0604030504040204" pitchFamily="34" charset="-120"/>
                      <a:ea typeface="微軟正黑體" panose="020B0604030504040204" pitchFamily="34" charset="-120"/>
                    </a:rPr>
                    <a:t>智慧服務功能</a:t>
                  </a:r>
                </a:p>
              </p:txBody>
            </p:sp>
            <p:sp>
              <p:nvSpPr>
                <p:cNvPr id="66" name="矩形 65">
                  <a:extLst>
                    <a:ext uri="{FF2B5EF4-FFF2-40B4-BE49-F238E27FC236}">
                      <a16:creationId xmlns:a16="http://schemas.microsoft.com/office/drawing/2014/main" id="{07508CCB-E8A8-426F-9139-84287242F4FA}"/>
                    </a:ext>
                  </a:extLst>
                </p:cNvPr>
                <p:cNvSpPr/>
                <p:nvPr/>
              </p:nvSpPr>
              <p:spPr>
                <a:xfrm>
                  <a:off x="2699792" y="2708920"/>
                  <a:ext cx="800219" cy="276999"/>
                </a:xfrm>
                <a:prstGeom prst="rect">
                  <a:avLst/>
                </a:prstGeom>
              </p:spPr>
              <p:txBody>
                <a:bodyPr wrap="none">
                  <a:spAutoFit/>
                </a:bodyPr>
                <a:lstStyle/>
                <a:p>
                  <a:r>
                    <a:rPr lang="zh-TW" altLang="en-US" sz="1200" dirty="0">
                      <a:solidFill>
                        <a:srgbClr val="C00000"/>
                      </a:solidFill>
                      <a:latin typeface="微軟正黑體" panose="020B0604030504040204" pitchFamily="34" charset="-120"/>
                      <a:ea typeface="微軟正黑體" panose="020B0604030504040204" pitchFamily="34" charset="-120"/>
                    </a:rPr>
                    <a:t>在地數據</a:t>
                  </a:r>
                </a:p>
              </p:txBody>
            </p:sp>
            <p:sp>
              <p:nvSpPr>
                <p:cNvPr id="67" name="矩形 66">
                  <a:extLst>
                    <a:ext uri="{FF2B5EF4-FFF2-40B4-BE49-F238E27FC236}">
                      <a16:creationId xmlns:a16="http://schemas.microsoft.com/office/drawing/2014/main" id="{E030D139-40F6-4C7A-B9FD-2773E66FD18D}"/>
                    </a:ext>
                  </a:extLst>
                </p:cNvPr>
                <p:cNvSpPr/>
                <p:nvPr/>
              </p:nvSpPr>
              <p:spPr>
                <a:xfrm>
                  <a:off x="3707904" y="2708920"/>
                  <a:ext cx="1175322" cy="276999"/>
                </a:xfrm>
                <a:prstGeom prst="rect">
                  <a:avLst/>
                </a:prstGeom>
              </p:spPr>
              <p:txBody>
                <a:bodyPr wrap="none">
                  <a:spAutoFit/>
                </a:bodyPr>
                <a:lstStyle/>
                <a:p>
                  <a:r>
                    <a:rPr lang="zh-TW" altLang="en-US" sz="1200" dirty="0">
                      <a:solidFill>
                        <a:srgbClr val="C00000"/>
                      </a:solidFill>
                      <a:latin typeface="微軟正黑體" panose="020B0604030504040204" pitchFamily="34" charset="-120"/>
                      <a:ea typeface="微軟正黑體" panose="020B0604030504040204" pitchFamily="34" charset="-120"/>
                    </a:rPr>
                    <a:t>決策</a:t>
                  </a:r>
                  <a:r>
                    <a:rPr lang="en-US" altLang="zh-TW" sz="1200" dirty="0">
                      <a:solidFill>
                        <a:srgbClr val="C00000"/>
                      </a:solidFill>
                      <a:latin typeface="微軟正黑體" panose="020B0604030504040204" pitchFamily="34" charset="-120"/>
                      <a:ea typeface="微軟正黑體" panose="020B0604030504040204" pitchFamily="34" charset="-120"/>
                    </a:rPr>
                    <a:t>/</a:t>
                  </a:r>
                  <a:r>
                    <a:rPr lang="zh-TW" altLang="en-US" sz="1200" dirty="0">
                      <a:solidFill>
                        <a:srgbClr val="C00000"/>
                      </a:solidFill>
                      <a:latin typeface="微軟正黑體" panose="020B0604030504040204" pitchFamily="34" charset="-120"/>
                      <a:ea typeface="微軟正黑體" panose="020B0604030504040204" pitchFamily="34" charset="-120"/>
                    </a:rPr>
                    <a:t>人工智慧</a:t>
                  </a:r>
                </a:p>
              </p:txBody>
            </p:sp>
          </p:grpSp>
          <p:sp>
            <p:nvSpPr>
              <p:cNvPr id="43" name="矩形 42">
                <a:extLst>
                  <a:ext uri="{FF2B5EF4-FFF2-40B4-BE49-F238E27FC236}">
                    <a16:creationId xmlns:a16="http://schemas.microsoft.com/office/drawing/2014/main" id="{4C5224C2-D372-48B5-936B-06A4AF1DCEFF}"/>
                  </a:ext>
                </a:extLst>
              </p:cNvPr>
              <p:cNvSpPr/>
              <p:nvPr/>
            </p:nvSpPr>
            <p:spPr>
              <a:xfrm>
                <a:off x="1323509" y="2708920"/>
                <a:ext cx="867545" cy="276999"/>
              </a:xfrm>
              <a:prstGeom prst="rect">
                <a:avLst/>
              </a:prstGeom>
            </p:spPr>
            <p:txBody>
              <a:bodyPr wrap="none">
                <a:spAutoFit/>
              </a:bodyPr>
              <a:lstStyle/>
              <a:p>
                <a:r>
                  <a:rPr lang="zh-TW" altLang="en-US" sz="1200" dirty="0">
                    <a:solidFill>
                      <a:srgbClr val="C00000"/>
                    </a:solidFill>
                    <a:latin typeface="微軟正黑體" panose="020B0604030504040204" pitchFamily="34" charset="-120"/>
                    <a:ea typeface="微軟正黑體" panose="020B0604030504040204" pitchFamily="34" charset="-120"/>
                  </a:rPr>
                  <a:t>感知</a:t>
                </a:r>
                <a:r>
                  <a:rPr lang="en-US" altLang="zh-TW" sz="1200" dirty="0">
                    <a:solidFill>
                      <a:srgbClr val="C00000"/>
                    </a:solidFill>
                    <a:latin typeface="微軟正黑體" panose="020B0604030504040204" pitchFamily="34" charset="-120"/>
                    <a:ea typeface="微軟正黑體" panose="020B0604030504040204" pitchFamily="34" charset="-120"/>
                  </a:rPr>
                  <a:t>/</a:t>
                </a:r>
                <a:r>
                  <a:rPr lang="zh-TW" altLang="en-US" sz="1200" dirty="0">
                    <a:solidFill>
                      <a:srgbClr val="C00000"/>
                    </a:solidFill>
                    <a:latin typeface="微軟正黑體" panose="020B0604030504040204" pitchFamily="34" charset="-120"/>
                    <a:ea typeface="微軟正黑體" panose="020B0604030504040204" pitchFamily="34" charset="-120"/>
                  </a:rPr>
                  <a:t>融合</a:t>
                </a:r>
              </a:p>
            </p:txBody>
          </p:sp>
        </p:grpSp>
        <p:cxnSp>
          <p:nvCxnSpPr>
            <p:cNvPr id="41" name="直線接點 40">
              <a:extLst>
                <a:ext uri="{FF2B5EF4-FFF2-40B4-BE49-F238E27FC236}">
                  <a16:creationId xmlns:a16="http://schemas.microsoft.com/office/drawing/2014/main" id="{B57A5199-3504-4CB3-83E6-C93FDD7A6AB0}"/>
                </a:ext>
              </a:extLst>
            </p:cNvPr>
            <p:cNvCxnSpPr>
              <a:cxnSpLocks/>
            </p:cNvCxnSpPr>
            <p:nvPr/>
          </p:nvCxnSpPr>
          <p:spPr bwMode="auto">
            <a:xfrm>
              <a:off x="6012160" y="908720"/>
              <a:ext cx="0" cy="2160240"/>
            </a:xfrm>
            <a:prstGeom prst="line">
              <a:avLst/>
            </a:prstGeom>
            <a:solidFill>
              <a:schemeClr val="accent1"/>
            </a:solidFill>
            <a:ln w="34925" cap="flat" cmpd="sng" algn="ctr">
              <a:solidFill>
                <a:srgbClr val="C00000"/>
              </a:solidFill>
              <a:prstDash val="dash"/>
              <a:round/>
              <a:headEnd type="none" w="med" len="med"/>
              <a:tailEnd type="none"/>
            </a:ln>
            <a:effectLst/>
          </p:spPr>
        </p:cxnSp>
      </p:grpSp>
    </p:spTree>
    <p:extLst>
      <p:ext uri="{BB962C8B-B14F-4D97-AF65-F5344CB8AC3E}">
        <p14:creationId xmlns:p14="http://schemas.microsoft.com/office/powerpoint/2010/main" val="30536311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88CB47-F81F-459A-8C13-E8669C9771B1}"/>
              </a:ext>
            </a:extLst>
          </p:cNvPr>
          <p:cNvSpPr>
            <a:spLocks noGrp="1"/>
          </p:cNvSpPr>
          <p:nvPr>
            <p:ph type="title"/>
          </p:nvPr>
        </p:nvSpPr>
        <p:spPr>
          <a:xfrm>
            <a:off x="179512" y="44624"/>
            <a:ext cx="8856984" cy="633412"/>
          </a:xfrm>
        </p:spPr>
        <p:txBody>
          <a:bodyPr/>
          <a:lstStyle/>
          <a:p>
            <a:r>
              <a:rPr lang="zh-TW" altLang="en-US" dirty="0"/>
              <a:t>雷達、攝影機、超音波、</a:t>
            </a:r>
            <a:r>
              <a:rPr lang="en-US" altLang="zh-TW" dirty="0"/>
              <a:t>LiDAR</a:t>
            </a:r>
            <a:r>
              <a:rPr lang="zh-TW" altLang="en-US" dirty="0"/>
              <a:t>不同技術分工</a:t>
            </a:r>
            <a:endParaRPr lang="zh-TW" altLang="en-US" dirty="0">
              <a:solidFill>
                <a:schemeClr val="accent6"/>
              </a:solidFill>
            </a:endParaRPr>
          </a:p>
        </p:txBody>
      </p:sp>
      <p:grpSp>
        <p:nvGrpSpPr>
          <p:cNvPr id="18" name="群組 17">
            <a:extLst>
              <a:ext uri="{FF2B5EF4-FFF2-40B4-BE49-F238E27FC236}">
                <a16:creationId xmlns:a16="http://schemas.microsoft.com/office/drawing/2014/main" id="{4C533DDA-5572-4E55-8418-4C94FDEE220C}"/>
              </a:ext>
            </a:extLst>
          </p:cNvPr>
          <p:cNvGrpSpPr/>
          <p:nvPr/>
        </p:nvGrpSpPr>
        <p:grpSpPr>
          <a:xfrm>
            <a:off x="-80812" y="845948"/>
            <a:ext cx="9278146" cy="4554669"/>
            <a:chOff x="-37652" y="985019"/>
            <a:chExt cx="9278146" cy="4554669"/>
          </a:xfrm>
        </p:grpSpPr>
        <p:sp>
          <p:nvSpPr>
            <p:cNvPr id="65" name="手繪多邊形: 圖案 64">
              <a:extLst>
                <a:ext uri="{FF2B5EF4-FFF2-40B4-BE49-F238E27FC236}">
                  <a16:creationId xmlns:a16="http://schemas.microsoft.com/office/drawing/2014/main" id="{B7EA3D70-32D9-46C9-B899-7E9421423DC8}"/>
                </a:ext>
              </a:extLst>
            </p:cNvPr>
            <p:cNvSpPr/>
            <p:nvPr/>
          </p:nvSpPr>
          <p:spPr bwMode="auto">
            <a:xfrm rot="10800000">
              <a:off x="7668481" y="2112679"/>
              <a:ext cx="1352872" cy="2248574"/>
            </a:xfrm>
            <a:custGeom>
              <a:avLst/>
              <a:gdLst>
                <a:gd name="connsiteX0" fmla="*/ 1606061 w 1606061"/>
                <a:gd name="connsiteY0" fmla="*/ 621323 h 3446585"/>
                <a:gd name="connsiteX1" fmla="*/ 627185 w 1606061"/>
                <a:gd name="connsiteY1" fmla="*/ 0 h 3446585"/>
                <a:gd name="connsiteX2" fmla="*/ 550985 w 1606061"/>
                <a:gd name="connsiteY2" fmla="*/ 111369 h 3446585"/>
                <a:gd name="connsiteX3" fmla="*/ 492369 w 1606061"/>
                <a:gd name="connsiteY3" fmla="*/ 187569 h 3446585"/>
                <a:gd name="connsiteX4" fmla="*/ 457200 w 1606061"/>
                <a:gd name="connsiteY4" fmla="*/ 246185 h 3446585"/>
                <a:gd name="connsiteX5" fmla="*/ 416169 w 1606061"/>
                <a:gd name="connsiteY5" fmla="*/ 322385 h 3446585"/>
                <a:gd name="connsiteX6" fmla="*/ 392723 w 1606061"/>
                <a:gd name="connsiteY6" fmla="*/ 375138 h 3446585"/>
                <a:gd name="connsiteX7" fmla="*/ 357554 w 1606061"/>
                <a:gd name="connsiteY7" fmla="*/ 427892 h 3446585"/>
                <a:gd name="connsiteX8" fmla="*/ 304800 w 1606061"/>
                <a:gd name="connsiteY8" fmla="*/ 521677 h 3446585"/>
                <a:gd name="connsiteX9" fmla="*/ 269631 w 1606061"/>
                <a:gd name="connsiteY9" fmla="*/ 592015 h 3446585"/>
                <a:gd name="connsiteX10" fmla="*/ 234461 w 1606061"/>
                <a:gd name="connsiteY10" fmla="*/ 668215 h 3446585"/>
                <a:gd name="connsiteX11" fmla="*/ 205154 w 1606061"/>
                <a:gd name="connsiteY11" fmla="*/ 744415 h 3446585"/>
                <a:gd name="connsiteX12" fmla="*/ 164123 w 1606061"/>
                <a:gd name="connsiteY12" fmla="*/ 838200 h 3446585"/>
                <a:gd name="connsiteX13" fmla="*/ 128954 w 1606061"/>
                <a:gd name="connsiteY13" fmla="*/ 926123 h 3446585"/>
                <a:gd name="connsiteX14" fmla="*/ 105508 w 1606061"/>
                <a:gd name="connsiteY14" fmla="*/ 1014046 h 3446585"/>
                <a:gd name="connsiteX15" fmla="*/ 93785 w 1606061"/>
                <a:gd name="connsiteY15" fmla="*/ 1101969 h 3446585"/>
                <a:gd name="connsiteX16" fmla="*/ 64477 w 1606061"/>
                <a:gd name="connsiteY16" fmla="*/ 1189892 h 3446585"/>
                <a:gd name="connsiteX17" fmla="*/ 46892 w 1606061"/>
                <a:gd name="connsiteY17" fmla="*/ 1312985 h 3446585"/>
                <a:gd name="connsiteX18" fmla="*/ 23446 w 1606061"/>
                <a:gd name="connsiteY18" fmla="*/ 1400908 h 3446585"/>
                <a:gd name="connsiteX19" fmla="*/ 11723 w 1606061"/>
                <a:gd name="connsiteY19" fmla="*/ 1524000 h 3446585"/>
                <a:gd name="connsiteX20" fmla="*/ 5861 w 1606061"/>
                <a:gd name="connsiteY20" fmla="*/ 1617785 h 3446585"/>
                <a:gd name="connsiteX21" fmla="*/ 11723 w 1606061"/>
                <a:gd name="connsiteY21" fmla="*/ 1729154 h 3446585"/>
                <a:gd name="connsiteX22" fmla="*/ 0 w 1606061"/>
                <a:gd name="connsiteY22" fmla="*/ 1822938 h 3446585"/>
                <a:gd name="connsiteX23" fmla="*/ 17585 w 1606061"/>
                <a:gd name="connsiteY23" fmla="*/ 1946031 h 3446585"/>
                <a:gd name="connsiteX24" fmla="*/ 5861 w 1606061"/>
                <a:gd name="connsiteY24" fmla="*/ 2069123 h 3446585"/>
                <a:gd name="connsiteX25" fmla="*/ 41031 w 1606061"/>
                <a:gd name="connsiteY25" fmla="*/ 2227385 h 3446585"/>
                <a:gd name="connsiteX26" fmla="*/ 58615 w 1606061"/>
                <a:gd name="connsiteY26" fmla="*/ 2356338 h 3446585"/>
                <a:gd name="connsiteX27" fmla="*/ 117231 w 1606061"/>
                <a:gd name="connsiteY27" fmla="*/ 2502877 h 3446585"/>
                <a:gd name="connsiteX28" fmla="*/ 169985 w 1606061"/>
                <a:gd name="connsiteY28" fmla="*/ 2702169 h 3446585"/>
                <a:gd name="connsiteX29" fmla="*/ 211015 w 1606061"/>
                <a:gd name="connsiteY29" fmla="*/ 2836985 h 3446585"/>
                <a:gd name="connsiteX30" fmla="*/ 257908 w 1606061"/>
                <a:gd name="connsiteY30" fmla="*/ 2948354 h 3446585"/>
                <a:gd name="connsiteX31" fmla="*/ 316523 w 1606061"/>
                <a:gd name="connsiteY31" fmla="*/ 3048000 h 3446585"/>
                <a:gd name="connsiteX32" fmla="*/ 363415 w 1606061"/>
                <a:gd name="connsiteY32" fmla="*/ 3147646 h 3446585"/>
                <a:gd name="connsiteX33" fmla="*/ 427892 w 1606061"/>
                <a:gd name="connsiteY33" fmla="*/ 3247292 h 3446585"/>
                <a:gd name="connsiteX34" fmla="*/ 468923 w 1606061"/>
                <a:gd name="connsiteY34" fmla="*/ 3335215 h 3446585"/>
                <a:gd name="connsiteX35" fmla="*/ 533400 w 1606061"/>
                <a:gd name="connsiteY35" fmla="*/ 3446585 h 3446585"/>
                <a:gd name="connsiteX36" fmla="*/ 1535723 w 1606061"/>
                <a:gd name="connsiteY36" fmla="*/ 2878015 h 3446585"/>
                <a:gd name="connsiteX37" fmla="*/ 1606061 w 1606061"/>
                <a:gd name="connsiteY37" fmla="*/ 621323 h 344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06061" h="3446585">
                  <a:moveTo>
                    <a:pt x="1606061" y="621323"/>
                  </a:moveTo>
                  <a:lnTo>
                    <a:pt x="627185" y="0"/>
                  </a:lnTo>
                  <a:lnTo>
                    <a:pt x="550985" y="111369"/>
                  </a:lnTo>
                  <a:lnTo>
                    <a:pt x="492369" y="187569"/>
                  </a:lnTo>
                  <a:lnTo>
                    <a:pt x="457200" y="246185"/>
                  </a:lnTo>
                  <a:lnTo>
                    <a:pt x="416169" y="322385"/>
                  </a:lnTo>
                  <a:lnTo>
                    <a:pt x="392723" y="375138"/>
                  </a:lnTo>
                  <a:lnTo>
                    <a:pt x="357554" y="427892"/>
                  </a:lnTo>
                  <a:lnTo>
                    <a:pt x="304800" y="521677"/>
                  </a:lnTo>
                  <a:lnTo>
                    <a:pt x="269631" y="592015"/>
                  </a:lnTo>
                  <a:lnTo>
                    <a:pt x="234461" y="668215"/>
                  </a:lnTo>
                  <a:lnTo>
                    <a:pt x="205154" y="744415"/>
                  </a:lnTo>
                  <a:lnTo>
                    <a:pt x="164123" y="838200"/>
                  </a:lnTo>
                  <a:lnTo>
                    <a:pt x="128954" y="926123"/>
                  </a:lnTo>
                  <a:lnTo>
                    <a:pt x="105508" y="1014046"/>
                  </a:lnTo>
                  <a:lnTo>
                    <a:pt x="93785" y="1101969"/>
                  </a:lnTo>
                  <a:lnTo>
                    <a:pt x="64477" y="1189892"/>
                  </a:lnTo>
                  <a:lnTo>
                    <a:pt x="46892" y="1312985"/>
                  </a:lnTo>
                  <a:lnTo>
                    <a:pt x="23446" y="1400908"/>
                  </a:lnTo>
                  <a:lnTo>
                    <a:pt x="11723" y="1524000"/>
                  </a:lnTo>
                  <a:lnTo>
                    <a:pt x="5861" y="1617785"/>
                  </a:lnTo>
                  <a:lnTo>
                    <a:pt x="11723" y="1729154"/>
                  </a:lnTo>
                  <a:lnTo>
                    <a:pt x="0" y="1822938"/>
                  </a:lnTo>
                  <a:lnTo>
                    <a:pt x="17585" y="1946031"/>
                  </a:lnTo>
                  <a:lnTo>
                    <a:pt x="5861" y="2069123"/>
                  </a:lnTo>
                  <a:lnTo>
                    <a:pt x="41031" y="2227385"/>
                  </a:lnTo>
                  <a:lnTo>
                    <a:pt x="58615" y="2356338"/>
                  </a:lnTo>
                  <a:lnTo>
                    <a:pt x="117231" y="2502877"/>
                  </a:lnTo>
                  <a:lnTo>
                    <a:pt x="169985" y="2702169"/>
                  </a:lnTo>
                  <a:lnTo>
                    <a:pt x="211015" y="2836985"/>
                  </a:lnTo>
                  <a:lnTo>
                    <a:pt x="257908" y="2948354"/>
                  </a:lnTo>
                  <a:lnTo>
                    <a:pt x="316523" y="3048000"/>
                  </a:lnTo>
                  <a:lnTo>
                    <a:pt x="363415" y="3147646"/>
                  </a:lnTo>
                  <a:lnTo>
                    <a:pt x="427892" y="3247292"/>
                  </a:lnTo>
                  <a:lnTo>
                    <a:pt x="468923" y="3335215"/>
                  </a:lnTo>
                  <a:lnTo>
                    <a:pt x="533400" y="3446585"/>
                  </a:lnTo>
                  <a:lnTo>
                    <a:pt x="1535723" y="2878015"/>
                  </a:lnTo>
                  <a:lnTo>
                    <a:pt x="1606061" y="621323"/>
                  </a:lnTo>
                  <a:close/>
                </a:path>
              </a:pathLst>
            </a:custGeom>
            <a:gradFill>
              <a:gsLst>
                <a:gs pos="0">
                  <a:srgbClr val="EAEAEA">
                    <a:alpha val="43922"/>
                  </a:srgbClr>
                </a:gs>
                <a:gs pos="100000">
                  <a:srgbClr val="888888"/>
                </a:gs>
              </a:gsLst>
              <a:lin ang="10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11" name="手繪多邊形: 圖案 10">
              <a:extLst>
                <a:ext uri="{FF2B5EF4-FFF2-40B4-BE49-F238E27FC236}">
                  <a16:creationId xmlns:a16="http://schemas.microsoft.com/office/drawing/2014/main" id="{5BCC26CE-C0BB-44D8-B6A1-E9076731F663}"/>
                </a:ext>
              </a:extLst>
            </p:cNvPr>
            <p:cNvSpPr/>
            <p:nvPr/>
          </p:nvSpPr>
          <p:spPr bwMode="auto">
            <a:xfrm>
              <a:off x="23796" y="2659473"/>
              <a:ext cx="2262554" cy="1060938"/>
            </a:xfrm>
            <a:custGeom>
              <a:avLst/>
              <a:gdLst>
                <a:gd name="connsiteX0" fmla="*/ 2262554 w 2262554"/>
                <a:gd name="connsiteY0" fmla="*/ 293077 h 1060938"/>
                <a:gd name="connsiteX1" fmla="*/ 105508 w 2262554"/>
                <a:gd name="connsiteY1" fmla="*/ 0 h 1060938"/>
                <a:gd name="connsiteX2" fmla="*/ 29308 w 2262554"/>
                <a:gd name="connsiteY2" fmla="*/ 199292 h 1060938"/>
                <a:gd name="connsiteX3" fmla="*/ 5862 w 2262554"/>
                <a:gd name="connsiteY3" fmla="*/ 521677 h 1060938"/>
                <a:gd name="connsiteX4" fmla="*/ 0 w 2262554"/>
                <a:gd name="connsiteY4" fmla="*/ 726831 h 1060938"/>
                <a:gd name="connsiteX5" fmla="*/ 23446 w 2262554"/>
                <a:gd name="connsiteY5" fmla="*/ 890954 h 1060938"/>
                <a:gd name="connsiteX6" fmla="*/ 105508 w 2262554"/>
                <a:gd name="connsiteY6" fmla="*/ 1060938 h 1060938"/>
                <a:gd name="connsiteX7" fmla="*/ 2256692 w 2262554"/>
                <a:gd name="connsiteY7" fmla="*/ 826477 h 1060938"/>
                <a:gd name="connsiteX8" fmla="*/ 2262554 w 2262554"/>
                <a:gd name="connsiteY8" fmla="*/ 293077 h 10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554" h="1060938">
                  <a:moveTo>
                    <a:pt x="2262554" y="293077"/>
                  </a:moveTo>
                  <a:lnTo>
                    <a:pt x="105508" y="0"/>
                  </a:lnTo>
                  <a:lnTo>
                    <a:pt x="29308" y="199292"/>
                  </a:lnTo>
                  <a:lnTo>
                    <a:pt x="5862" y="521677"/>
                  </a:lnTo>
                  <a:lnTo>
                    <a:pt x="0" y="726831"/>
                  </a:lnTo>
                  <a:lnTo>
                    <a:pt x="23446" y="890954"/>
                  </a:lnTo>
                  <a:lnTo>
                    <a:pt x="105508" y="1060938"/>
                  </a:lnTo>
                  <a:lnTo>
                    <a:pt x="2256692" y="826477"/>
                  </a:lnTo>
                  <a:lnTo>
                    <a:pt x="2262554" y="293077"/>
                  </a:lnTo>
                  <a:close/>
                </a:path>
              </a:pathLst>
            </a:custGeom>
            <a:solidFill>
              <a:srgbClr val="99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8" name="手繪多邊形: 圖案 7">
              <a:extLst>
                <a:ext uri="{FF2B5EF4-FFF2-40B4-BE49-F238E27FC236}">
                  <a16:creationId xmlns:a16="http://schemas.microsoft.com/office/drawing/2014/main" id="{3C9DEA2B-C996-49C1-A22D-3DEF40DE2890}"/>
                </a:ext>
              </a:extLst>
            </p:cNvPr>
            <p:cNvSpPr/>
            <p:nvPr/>
          </p:nvSpPr>
          <p:spPr bwMode="auto">
            <a:xfrm>
              <a:off x="1964802" y="1530829"/>
              <a:ext cx="1822204" cy="3382405"/>
            </a:xfrm>
            <a:custGeom>
              <a:avLst/>
              <a:gdLst>
                <a:gd name="connsiteX0" fmla="*/ 1606061 w 1606061"/>
                <a:gd name="connsiteY0" fmla="*/ 621323 h 3446585"/>
                <a:gd name="connsiteX1" fmla="*/ 627185 w 1606061"/>
                <a:gd name="connsiteY1" fmla="*/ 0 h 3446585"/>
                <a:gd name="connsiteX2" fmla="*/ 550985 w 1606061"/>
                <a:gd name="connsiteY2" fmla="*/ 111369 h 3446585"/>
                <a:gd name="connsiteX3" fmla="*/ 492369 w 1606061"/>
                <a:gd name="connsiteY3" fmla="*/ 187569 h 3446585"/>
                <a:gd name="connsiteX4" fmla="*/ 457200 w 1606061"/>
                <a:gd name="connsiteY4" fmla="*/ 246185 h 3446585"/>
                <a:gd name="connsiteX5" fmla="*/ 416169 w 1606061"/>
                <a:gd name="connsiteY5" fmla="*/ 322385 h 3446585"/>
                <a:gd name="connsiteX6" fmla="*/ 392723 w 1606061"/>
                <a:gd name="connsiteY6" fmla="*/ 375138 h 3446585"/>
                <a:gd name="connsiteX7" fmla="*/ 357554 w 1606061"/>
                <a:gd name="connsiteY7" fmla="*/ 427892 h 3446585"/>
                <a:gd name="connsiteX8" fmla="*/ 304800 w 1606061"/>
                <a:gd name="connsiteY8" fmla="*/ 521677 h 3446585"/>
                <a:gd name="connsiteX9" fmla="*/ 269631 w 1606061"/>
                <a:gd name="connsiteY9" fmla="*/ 592015 h 3446585"/>
                <a:gd name="connsiteX10" fmla="*/ 234461 w 1606061"/>
                <a:gd name="connsiteY10" fmla="*/ 668215 h 3446585"/>
                <a:gd name="connsiteX11" fmla="*/ 205154 w 1606061"/>
                <a:gd name="connsiteY11" fmla="*/ 744415 h 3446585"/>
                <a:gd name="connsiteX12" fmla="*/ 164123 w 1606061"/>
                <a:gd name="connsiteY12" fmla="*/ 838200 h 3446585"/>
                <a:gd name="connsiteX13" fmla="*/ 128954 w 1606061"/>
                <a:gd name="connsiteY13" fmla="*/ 926123 h 3446585"/>
                <a:gd name="connsiteX14" fmla="*/ 105508 w 1606061"/>
                <a:gd name="connsiteY14" fmla="*/ 1014046 h 3446585"/>
                <a:gd name="connsiteX15" fmla="*/ 93785 w 1606061"/>
                <a:gd name="connsiteY15" fmla="*/ 1101969 h 3446585"/>
                <a:gd name="connsiteX16" fmla="*/ 64477 w 1606061"/>
                <a:gd name="connsiteY16" fmla="*/ 1189892 h 3446585"/>
                <a:gd name="connsiteX17" fmla="*/ 46892 w 1606061"/>
                <a:gd name="connsiteY17" fmla="*/ 1312985 h 3446585"/>
                <a:gd name="connsiteX18" fmla="*/ 23446 w 1606061"/>
                <a:gd name="connsiteY18" fmla="*/ 1400908 h 3446585"/>
                <a:gd name="connsiteX19" fmla="*/ 11723 w 1606061"/>
                <a:gd name="connsiteY19" fmla="*/ 1524000 h 3446585"/>
                <a:gd name="connsiteX20" fmla="*/ 5861 w 1606061"/>
                <a:gd name="connsiteY20" fmla="*/ 1617785 h 3446585"/>
                <a:gd name="connsiteX21" fmla="*/ 11723 w 1606061"/>
                <a:gd name="connsiteY21" fmla="*/ 1729154 h 3446585"/>
                <a:gd name="connsiteX22" fmla="*/ 0 w 1606061"/>
                <a:gd name="connsiteY22" fmla="*/ 1822938 h 3446585"/>
                <a:gd name="connsiteX23" fmla="*/ 17585 w 1606061"/>
                <a:gd name="connsiteY23" fmla="*/ 1946031 h 3446585"/>
                <a:gd name="connsiteX24" fmla="*/ 5861 w 1606061"/>
                <a:gd name="connsiteY24" fmla="*/ 2069123 h 3446585"/>
                <a:gd name="connsiteX25" fmla="*/ 41031 w 1606061"/>
                <a:gd name="connsiteY25" fmla="*/ 2227385 h 3446585"/>
                <a:gd name="connsiteX26" fmla="*/ 58615 w 1606061"/>
                <a:gd name="connsiteY26" fmla="*/ 2356338 h 3446585"/>
                <a:gd name="connsiteX27" fmla="*/ 117231 w 1606061"/>
                <a:gd name="connsiteY27" fmla="*/ 2502877 h 3446585"/>
                <a:gd name="connsiteX28" fmla="*/ 169985 w 1606061"/>
                <a:gd name="connsiteY28" fmla="*/ 2702169 h 3446585"/>
                <a:gd name="connsiteX29" fmla="*/ 211015 w 1606061"/>
                <a:gd name="connsiteY29" fmla="*/ 2836985 h 3446585"/>
                <a:gd name="connsiteX30" fmla="*/ 257908 w 1606061"/>
                <a:gd name="connsiteY30" fmla="*/ 2948354 h 3446585"/>
                <a:gd name="connsiteX31" fmla="*/ 316523 w 1606061"/>
                <a:gd name="connsiteY31" fmla="*/ 3048000 h 3446585"/>
                <a:gd name="connsiteX32" fmla="*/ 363415 w 1606061"/>
                <a:gd name="connsiteY32" fmla="*/ 3147646 h 3446585"/>
                <a:gd name="connsiteX33" fmla="*/ 427892 w 1606061"/>
                <a:gd name="connsiteY33" fmla="*/ 3247292 h 3446585"/>
                <a:gd name="connsiteX34" fmla="*/ 468923 w 1606061"/>
                <a:gd name="connsiteY34" fmla="*/ 3335215 h 3446585"/>
                <a:gd name="connsiteX35" fmla="*/ 533400 w 1606061"/>
                <a:gd name="connsiteY35" fmla="*/ 3446585 h 3446585"/>
                <a:gd name="connsiteX36" fmla="*/ 1535723 w 1606061"/>
                <a:gd name="connsiteY36" fmla="*/ 2878015 h 3446585"/>
                <a:gd name="connsiteX37" fmla="*/ 1606061 w 1606061"/>
                <a:gd name="connsiteY37" fmla="*/ 621323 h 344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06061" h="3446585">
                  <a:moveTo>
                    <a:pt x="1606061" y="621323"/>
                  </a:moveTo>
                  <a:lnTo>
                    <a:pt x="627185" y="0"/>
                  </a:lnTo>
                  <a:lnTo>
                    <a:pt x="550985" y="111369"/>
                  </a:lnTo>
                  <a:lnTo>
                    <a:pt x="492369" y="187569"/>
                  </a:lnTo>
                  <a:lnTo>
                    <a:pt x="457200" y="246185"/>
                  </a:lnTo>
                  <a:lnTo>
                    <a:pt x="416169" y="322385"/>
                  </a:lnTo>
                  <a:lnTo>
                    <a:pt x="392723" y="375138"/>
                  </a:lnTo>
                  <a:lnTo>
                    <a:pt x="357554" y="427892"/>
                  </a:lnTo>
                  <a:lnTo>
                    <a:pt x="304800" y="521677"/>
                  </a:lnTo>
                  <a:lnTo>
                    <a:pt x="269631" y="592015"/>
                  </a:lnTo>
                  <a:lnTo>
                    <a:pt x="234461" y="668215"/>
                  </a:lnTo>
                  <a:lnTo>
                    <a:pt x="205154" y="744415"/>
                  </a:lnTo>
                  <a:lnTo>
                    <a:pt x="164123" y="838200"/>
                  </a:lnTo>
                  <a:lnTo>
                    <a:pt x="128954" y="926123"/>
                  </a:lnTo>
                  <a:lnTo>
                    <a:pt x="105508" y="1014046"/>
                  </a:lnTo>
                  <a:lnTo>
                    <a:pt x="93785" y="1101969"/>
                  </a:lnTo>
                  <a:lnTo>
                    <a:pt x="64477" y="1189892"/>
                  </a:lnTo>
                  <a:lnTo>
                    <a:pt x="46892" y="1312985"/>
                  </a:lnTo>
                  <a:lnTo>
                    <a:pt x="23446" y="1400908"/>
                  </a:lnTo>
                  <a:lnTo>
                    <a:pt x="11723" y="1524000"/>
                  </a:lnTo>
                  <a:lnTo>
                    <a:pt x="5861" y="1617785"/>
                  </a:lnTo>
                  <a:lnTo>
                    <a:pt x="11723" y="1729154"/>
                  </a:lnTo>
                  <a:lnTo>
                    <a:pt x="0" y="1822938"/>
                  </a:lnTo>
                  <a:lnTo>
                    <a:pt x="17585" y="1946031"/>
                  </a:lnTo>
                  <a:lnTo>
                    <a:pt x="5861" y="2069123"/>
                  </a:lnTo>
                  <a:lnTo>
                    <a:pt x="41031" y="2227385"/>
                  </a:lnTo>
                  <a:lnTo>
                    <a:pt x="58615" y="2356338"/>
                  </a:lnTo>
                  <a:lnTo>
                    <a:pt x="117231" y="2502877"/>
                  </a:lnTo>
                  <a:lnTo>
                    <a:pt x="169985" y="2702169"/>
                  </a:lnTo>
                  <a:lnTo>
                    <a:pt x="211015" y="2836985"/>
                  </a:lnTo>
                  <a:lnTo>
                    <a:pt x="257908" y="2948354"/>
                  </a:lnTo>
                  <a:lnTo>
                    <a:pt x="316523" y="3048000"/>
                  </a:lnTo>
                  <a:lnTo>
                    <a:pt x="363415" y="3147646"/>
                  </a:lnTo>
                  <a:lnTo>
                    <a:pt x="427892" y="3247292"/>
                  </a:lnTo>
                  <a:lnTo>
                    <a:pt x="468923" y="3335215"/>
                  </a:lnTo>
                  <a:lnTo>
                    <a:pt x="533400" y="3446585"/>
                  </a:lnTo>
                  <a:lnTo>
                    <a:pt x="1535723" y="2878015"/>
                  </a:lnTo>
                  <a:lnTo>
                    <a:pt x="1606061" y="621323"/>
                  </a:lnTo>
                  <a:close/>
                </a:path>
              </a:pathLst>
            </a:custGeom>
            <a:gradFill>
              <a:gsLst>
                <a:gs pos="0">
                  <a:schemeClr val="bg1">
                    <a:lumMod val="75000"/>
                  </a:schemeClr>
                </a:gs>
                <a:gs pos="100000">
                  <a:srgbClr val="808080"/>
                </a:gs>
              </a:gsLst>
              <a:lin ang="10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43" name="矩形 42">
              <a:extLst>
                <a:ext uri="{FF2B5EF4-FFF2-40B4-BE49-F238E27FC236}">
                  <a16:creationId xmlns:a16="http://schemas.microsoft.com/office/drawing/2014/main" id="{CC49B8A5-DCBE-4101-B117-836E1B73F58B}"/>
                </a:ext>
              </a:extLst>
            </p:cNvPr>
            <p:cNvSpPr/>
            <p:nvPr/>
          </p:nvSpPr>
          <p:spPr>
            <a:xfrm>
              <a:off x="2347104" y="1727925"/>
              <a:ext cx="1519968" cy="307777"/>
            </a:xfrm>
            <a:prstGeom prst="rect">
              <a:avLst/>
            </a:prstGeom>
          </p:spPr>
          <p:txBody>
            <a:bodyPr wrap="none">
              <a:spAutoFit/>
            </a:bodyPr>
            <a:lstStyle/>
            <a:p>
              <a:r>
                <a:rPr lang="zh-TW" altLang="en-US" sz="1400" dirty="0">
                  <a:solidFill>
                    <a:srgbClr val="FF0000"/>
                  </a:solidFill>
                  <a:latin typeface="+mj-ea"/>
                  <a:ea typeface="+mj-ea"/>
                </a:rPr>
                <a:t>攝影機</a:t>
              </a:r>
              <a:r>
                <a:rPr lang="en-US" altLang="zh-TW" sz="1400" dirty="0">
                  <a:solidFill>
                    <a:srgbClr val="FF0000"/>
                  </a:solidFill>
                  <a:latin typeface="+mj-ea"/>
                  <a:ea typeface="+mj-ea"/>
                </a:rPr>
                <a:t>/</a:t>
              </a:r>
              <a:r>
                <a:rPr lang="zh-TW" altLang="en-US" sz="1400" dirty="0">
                  <a:solidFill>
                    <a:srgbClr val="FF0000"/>
                  </a:solidFill>
                  <a:latin typeface="+mj-ea"/>
                  <a:ea typeface="+mj-ea"/>
                </a:rPr>
                <a:t>影像感測</a:t>
              </a:r>
              <a:endParaRPr lang="zh-TW" altLang="en-US" sz="1400" dirty="0">
                <a:latin typeface="+mj-ea"/>
                <a:ea typeface="+mj-ea"/>
              </a:endParaRPr>
            </a:p>
          </p:txBody>
        </p:sp>
        <p:sp>
          <p:nvSpPr>
            <p:cNvPr id="45" name="矩形 44">
              <a:extLst>
                <a:ext uri="{FF2B5EF4-FFF2-40B4-BE49-F238E27FC236}">
                  <a16:creationId xmlns:a16="http://schemas.microsoft.com/office/drawing/2014/main" id="{B6002905-B2CD-4020-B9A7-4E6E35234690}"/>
                </a:ext>
              </a:extLst>
            </p:cNvPr>
            <p:cNvSpPr/>
            <p:nvPr/>
          </p:nvSpPr>
          <p:spPr>
            <a:xfrm>
              <a:off x="4735331" y="1696706"/>
              <a:ext cx="184731" cy="276999"/>
            </a:xfrm>
            <a:prstGeom prst="rect">
              <a:avLst/>
            </a:prstGeom>
          </p:spPr>
          <p:txBody>
            <a:bodyPr wrap="none">
              <a:spAutoFit/>
            </a:bodyPr>
            <a:lstStyle/>
            <a:p>
              <a:endParaRPr lang="zh-TW" altLang="en-US" sz="1200" dirty="0">
                <a:latin typeface="+mj-ea"/>
                <a:ea typeface="+mj-ea"/>
              </a:endParaRPr>
            </a:p>
          </p:txBody>
        </p:sp>
        <p:sp>
          <p:nvSpPr>
            <p:cNvPr id="49" name="矩形 48">
              <a:extLst>
                <a:ext uri="{FF2B5EF4-FFF2-40B4-BE49-F238E27FC236}">
                  <a16:creationId xmlns:a16="http://schemas.microsoft.com/office/drawing/2014/main" id="{673A11E1-187A-4A4D-98BF-5410B234A475}"/>
                </a:ext>
              </a:extLst>
            </p:cNvPr>
            <p:cNvSpPr/>
            <p:nvPr/>
          </p:nvSpPr>
          <p:spPr>
            <a:xfrm>
              <a:off x="5843773" y="3132854"/>
              <a:ext cx="800219" cy="276999"/>
            </a:xfrm>
            <a:prstGeom prst="rect">
              <a:avLst/>
            </a:prstGeom>
          </p:spPr>
          <p:txBody>
            <a:bodyPr wrap="none">
              <a:spAutoFit/>
            </a:bodyPr>
            <a:lstStyle/>
            <a:p>
              <a:r>
                <a:rPr lang="zh-TW" altLang="en-US" sz="1200" dirty="0">
                  <a:latin typeface="+mj-ea"/>
                  <a:ea typeface="+mj-ea"/>
                </a:rPr>
                <a:t>交通警示</a:t>
              </a:r>
            </a:p>
          </p:txBody>
        </p:sp>
        <p:sp>
          <p:nvSpPr>
            <p:cNvPr id="32" name="矩形 31">
              <a:extLst>
                <a:ext uri="{FF2B5EF4-FFF2-40B4-BE49-F238E27FC236}">
                  <a16:creationId xmlns:a16="http://schemas.microsoft.com/office/drawing/2014/main" id="{8BED5068-726B-4A08-B3CA-27744126ED35}"/>
                </a:ext>
              </a:extLst>
            </p:cNvPr>
            <p:cNvSpPr/>
            <p:nvPr/>
          </p:nvSpPr>
          <p:spPr>
            <a:xfrm>
              <a:off x="1075314" y="1979430"/>
              <a:ext cx="1172823" cy="307777"/>
            </a:xfrm>
            <a:prstGeom prst="rect">
              <a:avLst/>
            </a:prstGeom>
          </p:spPr>
          <p:txBody>
            <a:bodyPr wrap="square">
              <a:spAutoFit/>
            </a:bodyPr>
            <a:lstStyle/>
            <a:p>
              <a:r>
                <a:rPr lang="en-US" altLang="zh-TW" sz="1400" dirty="0">
                  <a:solidFill>
                    <a:srgbClr val="FF0000"/>
                  </a:solidFill>
                  <a:latin typeface="+mj-ea"/>
                  <a:ea typeface="+mj-ea"/>
                </a:rPr>
                <a:t>LiDAR</a:t>
              </a:r>
              <a:endParaRPr lang="zh-TW" altLang="en-US" sz="1400" dirty="0">
                <a:latin typeface="+mj-ea"/>
                <a:ea typeface="+mj-ea"/>
              </a:endParaRPr>
            </a:p>
          </p:txBody>
        </p:sp>
        <p:sp>
          <p:nvSpPr>
            <p:cNvPr id="10" name="手繪多邊形: 圖案 9">
              <a:extLst>
                <a:ext uri="{FF2B5EF4-FFF2-40B4-BE49-F238E27FC236}">
                  <a16:creationId xmlns:a16="http://schemas.microsoft.com/office/drawing/2014/main" id="{139DD691-142F-4B2C-88F0-65B9942618B9}"/>
                </a:ext>
              </a:extLst>
            </p:cNvPr>
            <p:cNvSpPr/>
            <p:nvPr/>
          </p:nvSpPr>
          <p:spPr bwMode="auto">
            <a:xfrm>
              <a:off x="1276547" y="2462099"/>
              <a:ext cx="2420816" cy="1529861"/>
            </a:xfrm>
            <a:custGeom>
              <a:avLst/>
              <a:gdLst>
                <a:gd name="connsiteX0" fmla="*/ 82062 w 2420816"/>
                <a:gd name="connsiteY0" fmla="*/ 0 h 1529861"/>
                <a:gd name="connsiteX1" fmla="*/ 2391508 w 2420816"/>
                <a:gd name="connsiteY1" fmla="*/ 527538 h 1529861"/>
                <a:gd name="connsiteX2" fmla="*/ 2420816 w 2420816"/>
                <a:gd name="connsiteY2" fmla="*/ 984738 h 1529861"/>
                <a:gd name="connsiteX3" fmla="*/ 76200 w 2420816"/>
                <a:gd name="connsiteY3" fmla="*/ 1529861 h 1529861"/>
                <a:gd name="connsiteX4" fmla="*/ 11724 w 2420816"/>
                <a:gd name="connsiteY4" fmla="*/ 1019907 h 1529861"/>
                <a:gd name="connsiteX5" fmla="*/ 0 w 2420816"/>
                <a:gd name="connsiteY5" fmla="*/ 720969 h 1529861"/>
                <a:gd name="connsiteX6" fmla="*/ 35170 w 2420816"/>
                <a:gd name="connsiteY6" fmla="*/ 351692 h 1529861"/>
                <a:gd name="connsiteX7" fmla="*/ 82062 w 2420816"/>
                <a:gd name="connsiteY7" fmla="*/ 0 h 152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0816" h="1529861">
                  <a:moveTo>
                    <a:pt x="82062" y="0"/>
                  </a:moveTo>
                  <a:lnTo>
                    <a:pt x="2391508" y="527538"/>
                  </a:lnTo>
                  <a:lnTo>
                    <a:pt x="2420816" y="984738"/>
                  </a:lnTo>
                  <a:lnTo>
                    <a:pt x="76200" y="1529861"/>
                  </a:lnTo>
                  <a:lnTo>
                    <a:pt x="11724" y="1019907"/>
                  </a:lnTo>
                  <a:lnTo>
                    <a:pt x="0" y="720969"/>
                  </a:lnTo>
                  <a:lnTo>
                    <a:pt x="35170" y="351692"/>
                  </a:lnTo>
                  <a:lnTo>
                    <a:pt x="82062" y="0"/>
                  </a:lnTo>
                  <a:close/>
                </a:path>
              </a:pathLst>
            </a:custGeom>
            <a:solidFill>
              <a:srgbClr val="808080">
                <a:alpha val="42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13" name="手繪多邊形: 圖案 12">
              <a:extLst>
                <a:ext uri="{FF2B5EF4-FFF2-40B4-BE49-F238E27FC236}">
                  <a16:creationId xmlns:a16="http://schemas.microsoft.com/office/drawing/2014/main" id="{A1D7EC21-4818-4C58-BE19-924010DE5FB3}"/>
                </a:ext>
              </a:extLst>
            </p:cNvPr>
            <p:cNvSpPr/>
            <p:nvPr/>
          </p:nvSpPr>
          <p:spPr bwMode="auto">
            <a:xfrm>
              <a:off x="4365843" y="3705026"/>
              <a:ext cx="3042139" cy="1834662"/>
            </a:xfrm>
            <a:custGeom>
              <a:avLst/>
              <a:gdLst>
                <a:gd name="connsiteX0" fmla="*/ 1424354 w 3042139"/>
                <a:gd name="connsiteY0" fmla="*/ 0 h 1834662"/>
                <a:gd name="connsiteX1" fmla="*/ 0 w 3042139"/>
                <a:gd name="connsiteY1" fmla="*/ 943708 h 1834662"/>
                <a:gd name="connsiteX2" fmla="*/ 87924 w 3042139"/>
                <a:gd name="connsiteY2" fmla="*/ 1084385 h 1834662"/>
                <a:gd name="connsiteX3" fmla="*/ 187570 w 3042139"/>
                <a:gd name="connsiteY3" fmla="*/ 1201616 h 1834662"/>
                <a:gd name="connsiteX4" fmla="*/ 287216 w 3042139"/>
                <a:gd name="connsiteY4" fmla="*/ 1330569 h 1834662"/>
                <a:gd name="connsiteX5" fmla="*/ 404447 w 3042139"/>
                <a:gd name="connsiteY5" fmla="*/ 1441939 h 1834662"/>
                <a:gd name="connsiteX6" fmla="*/ 545124 w 3042139"/>
                <a:gd name="connsiteY6" fmla="*/ 1547446 h 1834662"/>
                <a:gd name="connsiteX7" fmla="*/ 674077 w 3042139"/>
                <a:gd name="connsiteY7" fmla="*/ 1629508 h 1834662"/>
                <a:gd name="connsiteX8" fmla="*/ 873370 w 3042139"/>
                <a:gd name="connsiteY8" fmla="*/ 1723292 h 1834662"/>
                <a:gd name="connsiteX9" fmla="*/ 1060939 w 3042139"/>
                <a:gd name="connsiteY9" fmla="*/ 1781908 h 1834662"/>
                <a:gd name="connsiteX10" fmla="*/ 1271954 w 3042139"/>
                <a:gd name="connsiteY10" fmla="*/ 1828800 h 1834662"/>
                <a:gd name="connsiteX11" fmla="*/ 1441939 w 3042139"/>
                <a:gd name="connsiteY11" fmla="*/ 1834662 h 1834662"/>
                <a:gd name="connsiteX12" fmla="*/ 1676400 w 3042139"/>
                <a:gd name="connsiteY12" fmla="*/ 1828800 h 1834662"/>
                <a:gd name="connsiteX13" fmla="*/ 1916724 w 3042139"/>
                <a:gd name="connsiteY13" fmla="*/ 1776046 h 1834662"/>
                <a:gd name="connsiteX14" fmla="*/ 2139462 w 3042139"/>
                <a:gd name="connsiteY14" fmla="*/ 1693985 h 1834662"/>
                <a:gd name="connsiteX15" fmla="*/ 2291862 w 3042139"/>
                <a:gd name="connsiteY15" fmla="*/ 1623646 h 1834662"/>
                <a:gd name="connsiteX16" fmla="*/ 2438400 w 3042139"/>
                <a:gd name="connsiteY16" fmla="*/ 1535723 h 1834662"/>
                <a:gd name="connsiteX17" fmla="*/ 2590800 w 3042139"/>
                <a:gd name="connsiteY17" fmla="*/ 1406769 h 1834662"/>
                <a:gd name="connsiteX18" fmla="*/ 2702170 w 3042139"/>
                <a:gd name="connsiteY18" fmla="*/ 1324708 h 1834662"/>
                <a:gd name="connsiteX19" fmla="*/ 2795954 w 3042139"/>
                <a:gd name="connsiteY19" fmla="*/ 1172308 h 1834662"/>
                <a:gd name="connsiteX20" fmla="*/ 2895600 w 3042139"/>
                <a:gd name="connsiteY20" fmla="*/ 1055077 h 1834662"/>
                <a:gd name="connsiteX21" fmla="*/ 2989385 w 3042139"/>
                <a:gd name="connsiteY21" fmla="*/ 896816 h 1834662"/>
                <a:gd name="connsiteX22" fmla="*/ 3042139 w 3042139"/>
                <a:gd name="connsiteY22" fmla="*/ 791308 h 1834662"/>
                <a:gd name="connsiteX23" fmla="*/ 1424354 w 3042139"/>
                <a:gd name="connsiteY23" fmla="*/ 0 h 18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2139" h="1834662">
                  <a:moveTo>
                    <a:pt x="1424354" y="0"/>
                  </a:moveTo>
                  <a:lnTo>
                    <a:pt x="0" y="943708"/>
                  </a:lnTo>
                  <a:lnTo>
                    <a:pt x="87924" y="1084385"/>
                  </a:lnTo>
                  <a:lnTo>
                    <a:pt x="187570" y="1201616"/>
                  </a:lnTo>
                  <a:lnTo>
                    <a:pt x="287216" y="1330569"/>
                  </a:lnTo>
                  <a:lnTo>
                    <a:pt x="404447" y="1441939"/>
                  </a:lnTo>
                  <a:lnTo>
                    <a:pt x="545124" y="1547446"/>
                  </a:lnTo>
                  <a:lnTo>
                    <a:pt x="674077" y="1629508"/>
                  </a:lnTo>
                  <a:lnTo>
                    <a:pt x="873370" y="1723292"/>
                  </a:lnTo>
                  <a:lnTo>
                    <a:pt x="1060939" y="1781908"/>
                  </a:lnTo>
                  <a:lnTo>
                    <a:pt x="1271954" y="1828800"/>
                  </a:lnTo>
                  <a:lnTo>
                    <a:pt x="1441939" y="1834662"/>
                  </a:lnTo>
                  <a:lnTo>
                    <a:pt x="1676400" y="1828800"/>
                  </a:lnTo>
                  <a:lnTo>
                    <a:pt x="1916724" y="1776046"/>
                  </a:lnTo>
                  <a:lnTo>
                    <a:pt x="2139462" y="1693985"/>
                  </a:lnTo>
                  <a:lnTo>
                    <a:pt x="2291862" y="1623646"/>
                  </a:lnTo>
                  <a:lnTo>
                    <a:pt x="2438400" y="1535723"/>
                  </a:lnTo>
                  <a:lnTo>
                    <a:pt x="2590800" y="1406769"/>
                  </a:lnTo>
                  <a:lnTo>
                    <a:pt x="2702170" y="1324708"/>
                  </a:lnTo>
                  <a:lnTo>
                    <a:pt x="2795954" y="1172308"/>
                  </a:lnTo>
                  <a:lnTo>
                    <a:pt x="2895600" y="1055077"/>
                  </a:lnTo>
                  <a:lnTo>
                    <a:pt x="2989385" y="896816"/>
                  </a:lnTo>
                  <a:lnTo>
                    <a:pt x="3042139" y="791308"/>
                  </a:lnTo>
                  <a:lnTo>
                    <a:pt x="1424354" y="0"/>
                  </a:lnTo>
                  <a:close/>
                </a:path>
              </a:pathLst>
            </a:custGeom>
            <a:gradFill>
              <a:gsLst>
                <a:gs pos="0">
                  <a:srgbClr val="DDDDDD">
                    <a:alpha val="43922"/>
                  </a:srgbClr>
                </a:gs>
                <a:gs pos="100000">
                  <a:srgbClr val="888888"/>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48" name="手繪多邊形: 圖案 47">
              <a:extLst>
                <a:ext uri="{FF2B5EF4-FFF2-40B4-BE49-F238E27FC236}">
                  <a16:creationId xmlns:a16="http://schemas.microsoft.com/office/drawing/2014/main" id="{7C906D43-DAB3-4E74-A6BA-AD82207E3BC4}"/>
                </a:ext>
              </a:extLst>
            </p:cNvPr>
            <p:cNvSpPr/>
            <p:nvPr/>
          </p:nvSpPr>
          <p:spPr bwMode="auto">
            <a:xfrm rot="10800000">
              <a:off x="4170393" y="985019"/>
              <a:ext cx="3042139" cy="1834662"/>
            </a:xfrm>
            <a:custGeom>
              <a:avLst/>
              <a:gdLst>
                <a:gd name="connsiteX0" fmla="*/ 1424354 w 3042139"/>
                <a:gd name="connsiteY0" fmla="*/ 0 h 1834662"/>
                <a:gd name="connsiteX1" fmla="*/ 0 w 3042139"/>
                <a:gd name="connsiteY1" fmla="*/ 943708 h 1834662"/>
                <a:gd name="connsiteX2" fmla="*/ 87924 w 3042139"/>
                <a:gd name="connsiteY2" fmla="*/ 1084385 h 1834662"/>
                <a:gd name="connsiteX3" fmla="*/ 187570 w 3042139"/>
                <a:gd name="connsiteY3" fmla="*/ 1201616 h 1834662"/>
                <a:gd name="connsiteX4" fmla="*/ 287216 w 3042139"/>
                <a:gd name="connsiteY4" fmla="*/ 1330569 h 1834662"/>
                <a:gd name="connsiteX5" fmla="*/ 404447 w 3042139"/>
                <a:gd name="connsiteY5" fmla="*/ 1441939 h 1834662"/>
                <a:gd name="connsiteX6" fmla="*/ 545124 w 3042139"/>
                <a:gd name="connsiteY6" fmla="*/ 1547446 h 1834662"/>
                <a:gd name="connsiteX7" fmla="*/ 674077 w 3042139"/>
                <a:gd name="connsiteY7" fmla="*/ 1629508 h 1834662"/>
                <a:gd name="connsiteX8" fmla="*/ 873370 w 3042139"/>
                <a:gd name="connsiteY8" fmla="*/ 1723292 h 1834662"/>
                <a:gd name="connsiteX9" fmla="*/ 1060939 w 3042139"/>
                <a:gd name="connsiteY9" fmla="*/ 1781908 h 1834662"/>
                <a:gd name="connsiteX10" fmla="*/ 1271954 w 3042139"/>
                <a:gd name="connsiteY10" fmla="*/ 1828800 h 1834662"/>
                <a:gd name="connsiteX11" fmla="*/ 1441939 w 3042139"/>
                <a:gd name="connsiteY11" fmla="*/ 1834662 h 1834662"/>
                <a:gd name="connsiteX12" fmla="*/ 1676400 w 3042139"/>
                <a:gd name="connsiteY12" fmla="*/ 1828800 h 1834662"/>
                <a:gd name="connsiteX13" fmla="*/ 1916724 w 3042139"/>
                <a:gd name="connsiteY13" fmla="*/ 1776046 h 1834662"/>
                <a:gd name="connsiteX14" fmla="*/ 2139462 w 3042139"/>
                <a:gd name="connsiteY14" fmla="*/ 1693985 h 1834662"/>
                <a:gd name="connsiteX15" fmla="*/ 2291862 w 3042139"/>
                <a:gd name="connsiteY15" fmla="*/ 1623646 h 1834662"/>
                <a:gd name="connsiteX16" fmla="*/ 2438400 w 3042139"/>
                <a:gd name="connsiteY16" fmla="*/ 1535723 h 1834662"/>
                <a:gd name="connsiteX17" fmla="*/ 2590800 w 3042139"/>
                <a:gd name="connsiteY17" fmla="*/ 1406769 h 1834662"/>
                <a:gd name="connsiteX18" fmla="*/ 2702170 w 3042139"/>
                <a:gd name="connsiteY18" fmla="*/ 1324708 h 1834662"/>
                <a:gd name="connsiteX19" fmla="*/ 2795954 w 3042139"/>
                <a:gd name="connsiteY19" fmla="*/ 1172308 h 1834662"/>
                <a:gd name="connsiteX20" fmla="*/ 2895600 w 3042139"/>
                <a:gd name="connsiteY20" fmla="*/ 1055077 h 1834662"/>
                <a:gd name="connsiteX21" fmla="*/ 2989385 w 3042139"/>
                <a:gd name="connsiteY21" fmla="*/ 896816 h 1834662"/>
                <a:gd name="connsiteX22" fmla="*/ 3042139 w 3042139"/>
                <a:gd name="connsiteY22" fmla="*/ 791308 h 1834662"/>
                <a:gd name="connsiteX23" fmla="*/ 1424354 w 3042139"/>
                <a:gd name="connsiteY23" fmla="*/ 0 h 18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2139" h="1834662">
                  <a:moveTo>
                    <a:pt x="1424354" y="0"/>
                  </a:moveTo>
                  <a:lnTo>
                    <a:pt x="0" y="943708"/>
                  </a:lnTo>
                  <a:lnTo>
                    <a:pt x="87924" y="1084385"/>
                  </a:lnTo>
                  <a:lnTo>
                    <a:pt x="187570" y="1201616"/>
                  </a:lnTo>
                  <a:lnTo>
                    <a:pt x="287216" y="1330569"/>
                  </a:lnTo>
                  <a:lnTo>
                    <a:pt x="404447" y="1441939"/>
                  </a:lnTo>
                  <a:lnTo>
                    <a:pt x="545124" y="1547446"/>
                  </a:lnTo>
                  <a:lnTo>
                    <a:pt x="674077" y="1629508"/>
                  </a:lnTo>
                  <a:lnTo>
                    <a:pt x="873370" y="1723292"/>
                  </a:lnTo>
                  <a:lnTo>
                    <a:pt x="1060939" y="1781908"/>
                  </a:lnTo>
                  <a:lnTo>
                    <a:pt x="1271954" y="1828800"/>
                  </a:lnTo>
                  <a:lnTo>
                    <a:pt x="1441939" y="1834662"/>
                  </a:lnTo>
                  <a:lnTo>
                    <a:pt x="1676400" y="1828800"/>
                  </a:lnTo>
                  <a:lnTo>
                    <a:pt x="1916724" y="1776046"/>
                  </a:lnTo>
                  <a:lnTo>
                    <a:pt x="2139462" y="1693985"/>
                  </a:lnTo>
                  <a:lnTo>
                    <a:pt x="2291862" y="1623646"/>
                  </a:lnTo>
                  <a:lnTo>
                    <a:pt x="2438400" y="1535723"/>
                  </a:lnTo>
                  <a:lnTo>
                    <a:pt x="2590800" y="1406769"/>
                  </a:lnTo>
                  <a:lnTo>
                    <a:pt x="2702170" y="1324708"/>
                  </a:lnTo>
                  <a:lnTo>
                    <a:pt x="2795954" y="1172308"/>
                  </a:lnTo>
                  <a:lnTo>
                    <a:pt x="2895600" y="1055077"/>
                  </a:lnTo>
                  <a:lnTo>
                    <a:pt x="2989385" y="896816"/>
                  </a:lnTo>
                  <a:lnTo>
                    <a:pt x="3042139" y="791308"/>
                  </a:lnTo>
                  <a:lnTo>
                    <a:pt x="1424354" y="0"/>
                  </a:lnTo>
                  <a:close/>
                </a:path>
              </a:pathLst>
            </a:custGeom>
            <a:gradFill>
              <a:gsLst>
                <a:gs pos="0">
                  <a:srgbClr val="DDDDDD">
                    <a:alpha val="43922"/>
                  </a:srgbClr>
                </a:gs>
                <a:gs pos="100000">
                  <a:srgbClr val="888888"/>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57" name="橢圓 56">
              <a:extLst>
                <a:ext uri="{FF2B5EF4-FFF2-40B4-BE49-F238E27FC236}">
                  <a16:creationId xmlns:a16="http://schemas.microsoft.com/office/drawing/2014/main" id="{F1673246-DD91-4CF2-8D8D-D75EA571E912}"/>
                </a:ext>
              </a:extLst>
            </p:cNvPr>
            <p:cNvSpPr/>
            <p:nvPr/>
          </p:nvSpPr>
          <p:spPr bwMode="auto">
            <a:xfrm rot="12049160">
              <a:off x="6367240" y="1392115"/>
              <a:ext cx="807009" cy="1486620"/>
            </a:xfrm>
            <a:prstGeom prst="ellipse">
              <a:avLst/>
            </a:prstGeom>
            <a:gradFill>
              <a:gsLst>
                <a:gs pos="0">
                  <a:srgbClr val="B5EDEC">
                    <a:alpha val="39000"/>
                  </a:srgbClr>
                </a:gs>
                <a:gs pos="100000">
                  <a:srgbClr val="29A6A3"/>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63" name="橢圓 62">
              <a:extLst>
                <a:ext uri="{FF2B5EF4-FFF2-40B4-BE49-F238E27FC236}">
                  <a16:creationId xmlns:a16="http://schemas.microsoft.com/office/drawing/2014/main" id="{97968055-D6D8-4CDF-896D-17BA75D4AA50}"/>
                </a:ext>
              </a:extLst>
            </p:cNvPr>
            <p:cNvSpPr/>
            <p:nvPr/>
          </p:nvSpPr>
          <p:spPr bwMode="auto">
            <a:xfrm rot="20269412">
              <a:off x="6305787" y="3636015"/>
              <a:ext cx="807009" cy="1486620"/>
            </a:xfrm>
            <a:prstGeom prst="ellipse">
              <a:avLst/>
            </a:prstGeom>
            <a:gradFill>
              <a:gsLst>
                <a:gs pos="0">
                  <a:srgbClr val="B2ECEB">
                    <a:alpha val="37000"/>
                  </a:srgbClr>
                </a:gs>
                <a:gs pos="100000">
                  <a:srgbClr val="29A6A3"/>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64" name="手繪多邊形: 圖案 63">
              <a:extLst>
                <a:ext uri="{FF2B5EF4-FFF2-40B4-BE49-F238E27FC236}">
                  <a16:creationId xmlns:a16="http://schemas.microsoft.com/office/drawing/2014/main" id="{DDEDE0D5-F619-4F44-9BEC-22133045468A}"/>
                </a:ext>
              </a:extLst>
            </p:cNvPr>
            <p:cNvSpPr/>
            <p:nvPr/>
          </p:nvSpPr>
          <p:spPr bwMode="auto">
            <a:xfrm rot="10800000">
              <a:off x="7079656" y="2324044"/>
              <a:ext cx="1093096" cy="1784338"/>
            </a:xfrm>
            <a:custGeom>
              <a:avLst/>
              <a:gdLst>
                <a:gd name="connsiteX0" fmla="*/ 1254369 w 1371600"/>
                <a:gd name="connsiteY0" fmla="*/ 363416 h 2344616"/>
                <a:gd name="connsiteX1" fmla="*/ 1195754 w 1371600"/>
                <a:gd name="connsiteY1" fmla="*/ 298939 h 2344616"/>
                <a:gd name="connsiteX2" fmla="*/ 1131277 w 1371600"/>
                <a:gd name="connsiteY2" fmla="*/ 228600 h 2344616"/>
                <a:gd name="connsiteX3" fmla="*/ 1031631 w 1371600"/>
                <a:gd name="connsiteY3" fmla="*/ 152400 h 2344616"/>
                <a:gd name="connsiteX4" fmla="*/ 943708 w 1371600"/>
                <a:gd name="connsiteY4" fmla="*/ 93785 h 2344616"/>
                <a:gd name="connsiteX5" fmla="*/ 826477 w 1371600"/>
                <a:gd name="connsiteY5" fmla="*/ 35170 h 2344616"/>
                <a:gd name="connsiteX6" fmla="*/ 720969 w 1371600"/>
                <a:gd name="connsiteY6" fmla="*/ 11724 h 2344616"/>
                <a:gd name="connsiteX7" fmla="*/ 621323 w 1371600"/>
                <a:gd name="connsiteY7" fmla="*/ 0 h 2344616"/>
                <a:gd name="connsiteX8" fmla="*/ 492369 w 1371600"/>
                <a:gd name="connsiteY8" fmla="*/ 0 h 2344616"/>
                <a:gd name="connsiteX9" fmla="*/ 339969 w 1371600"/>
                <a:gd name="connsiteY9" fmla="*/ 29308 h 2344616"/>
                <a:gd name="connsiteX10" fmla="*/ 211015 w 1371600"/>
                <a:gd name="connsiteY10" fmla="*/ 105508 h 2344616"/>
                <a:gd name="connsiteX11" fmla="*/ 146539 w 1371600"/>
                <a:gd name="connsiteY11" fmla="*/ 164124 h 2344616"/>
                <a:gd name="connsiteX12" fmla="*/ 99646 w 1371600"/>
                <a:gd name="connsiteY12" fmla="*/ 263770 h 2344616"/>
                <a:gd name="connsiteX13" fmla="*/ 76200 w 1371600"/>
                <a:gd name="connsiteY13" fmla="*/ 334108 h 2344616"/>
                <a:gd name="connsiteX14" fmla="*/ 64477 w 1371600"/>
                <a:gd name="connsiteY14" fmla="*/ 416170 h 2344616"/>
                <a:gd name="connsiteX15" fmla="*/ 70339 w 1371600"/>
                <a:gd name="connsiteY15" fmla="*/ 492370 h 2344616"/>
                <a:gd name="connsiteX16" fmla="*/ 70339 w 1371600"/>
                <a:gd name="connsiteY16" fmla="*/ 580293 h 2344616"/>
                <a:gd name="connsiteX17" fmla="*/ 99646 w 1371600"/>
                <a:gd name="connsiteY17" fmla="*/ 709247 h 2344616"/>
                <a:gd name="connsiteX18" fmla="*/ 134815 w 1371600"/>
                <a:gd name="connsiteY18" fmla="*/ 797170 h 2344616"/>
                <a:gd name="connsiteX19" fmla="*/ 187569 w 1371600"/>
                <a:gd name="connsiteY19" fmla="*/ 879231 h 2344616"/>
                <a:gd name="connsiteX20" fmla="*/ 93785 w 1371600"/>
                <a:gd name="connsiteY20" fmla="*/ 967154 h 2344616"/>
                <a:gd name="connsiteX21" fmla="*/ 52754 w 1371600"/>
                <a:gd name="connsiteY21" fmla="*/ 1037493 h 2344616"/>
                <a:gd name="connsiteX22" fmla="*/ 29308 w 1371600"/>
                <a:gd name="connsiteY22" fmla="*/ 1090247 h 2344616"/>
                <a:gd name="connsiteX23" fmla="*/ 11723 w 1371600"/>
                <a:gd name="connsiteY23" fmla="*/ 1148862 h 2344616"/>
                <a:gd name="connsiteX24" fmla="*/ 0 w 1371600"/>
                <a:gd name="connsiteY24" fmla="*/ 1225062 h 2344616"/>
                <a:gd name="connsiteX25" fmla="*/ 5862 w 1371600"/>
                <a:gd name="connsiteY25" fmla="*/ 1295400 h 2344616"/>
                <a:gd name="connsiteX26" fmla="*/ 11723 w 1371600"/>
                <a:gd name="connsiteY26" fmla="*/ 1365739 h 2344616"/>
                <a:gd name="connsiteX27" fmla="*/ 41031 w 1371600"/>
                <a:gd name="connsiteY27" fmla="*/ 1436077 h 2344616"/>
                <a:gd name="connsiteX28" fmla="*/ 82062 w 1371600"/>
                <a:gd name="connsiteY28" fmla="*/ 1506416 h 2344616"/>
                <a:gd name="connsiteX29" fmla="*/ 111369 w 1371600"/>
                <a:gd name="connsiteY29" fmla="*/ 1553308 h 2344616"/>
                <a:gd name="connsiteX30" fmla="*/ 181708 w 1371600"/>
                <a:gd name="connsiteY30" fmla="*/ 1617785 h 2344616"/>
                <a:gd name="connsiteX31" fmla="*/ 134815 w 1371600"/>
                <a:gd name="connsiteY31" fmla="*/ 1717431 h 2344616"/>
                <a:gd name="connsiteX32" fmla="*/ 105508 w 1371600"/>
                <a:gd name="connsiteY32" fmla="*/ 1805354 h 2344616"/>
                <a:gd name="connsiteX33" fmla="*/ 99646 w 1371600"/>
                <a:gd name="connsiteY33" fmla="*/ 1899139 h 2344616"/>
                <a:gd name="connsiteX34" fmla="*/ 87923 w 1371600"/>
                <a:gd name="connsiteY34" fmla="*/ 1975339 h 2344616"/>
                <a:gd name="connsiteX35" fmla="*/ 105508 w 1371600"/>
                <a:gd name="connsiteY35" fmla="*/ 2033954 h 2344616"/>
                <a:gd name="connsiteX36" fmla="*/ 128954 w 1371600"/>
                <a:gd name="connsiteY36" fmla="*/ 2080847 h 2344616"/>
                <a:gd name="connsiteX37" fmla="*/ 140677 w 1371600"/>
                <a:gd name="connsiteY37" fmla="*/ 2133600 h 2344616"/>
                <a:gd name="connsiteX38" fmla="*/ 175846 w 1371600"/>
                <a:gd name="connsiteY38" fmla="*/ 2180493 h 2344616"/>
                <a:gd name="connsiteX39" fmla="*/ 228600 w 1371600"/>
                <a:gd name="connsiteY39" fmla="*/ 2227385 h 2344616"/>
                <a:gd name="connsiteX40" fmla="*/ 263769 w 1371600"/>
                <a:gd name="connsiteY40" fmla="*/ 2256693 h 2344616"/>
                <a:gd name="connsiteX41" fmla="*/ 328246 w 1371600"/>
                <a:gd name="connsiteY41" fmla="*/ 2286000 h 2344616"/>
                <a:gd name="connsiteX42" fmla="*/ 422031 w 1371600"/>
                <a:gd name="connsiteY42" fmla="*/ 2332893 h 2344616"/>
                <a:gd name="connsiteX43" fmla="*/ 515815 w 1371600"/>
                <a:gd name="connsiteY43" fmla="*/ 2344616 h 2344616"/>
                <a:gd name="connsiteX44" fmla="*/ 633046 w 1371600"/>
                <a:gd name="connsiteY44" fmla="*/ 2344616 h 2344616"/>
                <a:gd name="connsiteX45" fmla="*/ 720969 w 1371600"/>
                <a:gd name="connsiteY45" fmla="*/ 2344616 h 2344616"/>
                <a:gd name="connsiteX46" fmla="*/ 820615 w 1371600"/>
                <a:gd name="connsiteY46" fmla="*/ 2315308 h 2344616"/>
                <a:gd name="connsiteX47" fmla="*/ 920262 w 1371600"/>
                <a:gd name="connsiteY47" fmla="*/ 2291862 h 2344616"/>
                <a:gd name="connsiteX48" fmla="*/ 1019908 w 1371600"/>
                <a:gd name="connsiteY48" fmla="*/ 2262554 h 2344616"/>
                <a:gd name="connsiteX49" fmla="*/ 1119554 w 1371600"/>
                <a:gd name="connsiteY49" fmla="*/ 2209800 h 2344616"/>
                <a:gd name="connsiteX50" fmla="*/ 1189892 w 1371600"/>
                <a:gd name="connsiteY50" fmla="*/ 2174631 h 2344616"/>
                <a:gd name="connsiteX51" fmla="*/ 1266092 w 1371600"/>
                <a:gd name="connsiteY51" fmla="*/ 2127739 h 2344616"/>
                <a:gd name="connsiteX52" fmla="*/ 1307123 w 1371600"/>
                <a:gd name="connsiteY52" fmla="*/ 2092570 h 2344616"/>
                <a:gd name="connsiteX53" fmla="*/ 1371600 w 1371600"/>
                <a:gd name="connsiteY53" fmla="*/ 2033954 h 2344616"/>
                <a:gd name="connsiteX54" fmla="*/ 1254369 w 1371600"/>
                <a:gd name="connsiteY54" fmla="*/ 363416 h 234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71600" h="2344616">
                  <a:moveTo>
                    <a:pt x="1254369" y="363416"/>
                  </a:moveTo>
                  <a:lnTo>
                    <a:pt x="1195754" y="298939"/>
                  </a:lnTo>
                  <a:lnTo>
                    <a:pt x="1131277" y="228600"/>
                  </a:lnTo>
                  <a:lnTo>
                    <a:pt x="1031631" y="152400"/>
                  </a:lnTo>
                  <a:lnTo>
                    <a:pt x="943708" y="93785"/>
                  </a:lnTo>
                  <a:lnTo>
                    <a:pt x="826477" y="35170"/>
                  </a:lnTo>
                  <a:lnTo>
                    <a:pt x="720969" y="11724"/>
                  </a:lnTo>
                  <a:lnTo>
                    <a:pt x="621323" y="0"/>
                  </a:lnTo>
                  <a:lnTo>
                    <a:pt x="492369" y="0"/>
                  </a:lnTo>
                  <a:lnTo>
                    <a:pt x="339969" y="29308"/>
                  </a:lnTo>
                  <a:lnTo>
                    <a:pt x="211015" y="105508"/>
                  </a:lnTo>
                  <a:lnTo>
                    <a:pt x="146539" y="164124"/>
                  </a:lnTo>
                  <a:lnTo>
                    <a:pt x="99646" y="263770"/>
                  </a:lnTo>
                  <a:lnTo>
                    <a:pt x="76200" y="334108"/>
                  </a:lnTo>
                  <a:lnTo>
                    <a:pt x="64477" y="416170"/>
                  </a:lnTo>
                  <a:lnTo>
                    <a:pt x="70339" y="492370"/>
                  </a:lnTo>
                  <a:lnTo>
                    <a:pt x="70339" y="580293"/>
                  </a:lnTo>
                  <a:lnTo>
                    <a:pt x="99646" y="709247"/>
                  </a:lnTo>
                  <a:lnTo>
                    <a:pt x="134815" y="797170"/>
                  </a:lnTo>
                  <a:lnTo>
                    <a:pt x="187569" y="879231"/>
                  </a:lnTo>
                  <a:lnTo>
                    <a:pt x="93785" y="967154"/>
                  </a:lnTo>
                  <a:lnTo>
                    <a:pt x="52754" y="1037493"/>
                  </a:lnTo>
                  <a:lnTo>
                    <a:pt x="29308" y="1090247"/>
                  </a:lnTo>
                  <a:lnTo>
                    <a:pt x="11723" y="1148862"/>
                  </a:lnTo>
                  <a:lnTo>
                    <a:pt x="0" y="1225062"/>
                  </a:lnTo>
                  <a:lnTo>
                    <a:pt x="5862" y="1295400"/>
                  </a:lnTo>
                  <a:lnTo>
                    <a:pt x="11723" y="1365739"/>
                  </a:lnTo>
                  <a:lnTo>
                    <a:pt x="41031" y="1436077"/>
                  </a:lnTo>
                  <a:lnTo>
                    <a:pt x="82062" y="1506416"/>
                  </a:lnTo>
                  <a:lnTo>
                    <a:pt x="111369" y="1553308"/>
                  </a:lnTo>
                  <a:lnTo>
                    <a:pt x="181708" y="1617785"/>
                  </a:lnTo>
                  <a:lnTo>
                    <a:pt x="134815" y="1717431"/>
                  </a:lnTo>
                  <a:lnTo>
                    <a:pt x="105508" y="1805354"/>
                  </a:lnTo>
                  <a:lnTo>
                    <a:pt x="99646" y="1899139"/>
                  </a:lnTo>
                  <a:lnTo>
                    <a:pt x="87923" y="1975339"/>
                  </a:lnTo>
                  <a:lnTo>
                    <a:pt x="105508" y="2033954"/>
                  </a:lnTo>
                  <a:lnTo>
                    <a:pt x="128954" y="2080847"/>
                  </a:lnTo>
                  <a:lnTo>
                    <a:pt x="140677" y="2133600"/>
                  </a:lnTo>
                  <a:lnTo>
                    <a:pt x="175846" y="2180493"/>
                  </a:lnTo>
                  <a:lnTo>
                    <a:pt x="228600" y="2227385"/>
                  </a:lnTo>
                  <a:lnTo>
                    <a:pt x="263769" y="2256693"/>
                  </a:lnTo>
                  <a:lnTo>
                    <a:pt x="328246" y="2286000"/>
                  </a:lnTo>
                  <a:lnTo>
                    <a:pt x="422031" y="2332893"/>
                  </a:lnTo>
                  <a:lnTo>
                    <a:pt x="515815" y="2344616"/>
                  </a:lnTo>
                  <a:lnTo>
                    <a:pt x="633046" y="2344616"/>
                  </a:lnTo>
                  <a:lnTo>
                    <a:pt x="720969" y="2344616"/>
                  </a:lnTo>
                  <a:lnTo>
                    <a:pt x="820615" y="2315308"/>
                  </a:lnTo>
                  <a:lnTo>
                    <a:pt x="920262" y="2291862"/>
                  </a:lnTo>
                  <a:lnTo>
                    <a:pt x="1019908" y="2262554"/>
                  </a:lnTo>
                  <a:lnTo>
                    <a:pt x="1119554" y="2209800"/>
                  </a:lnTo>
                  <a:lnTo>
                    <a:pt x="1189892" y="2174631"/>
                  </a:lnTo>
                  <a:lnTo>
                    <a:pt x="1266092" y="2127739"/>
                  </a:lnTo>
                  <a:lnTo>
                    <a:pt x="1307123" y="2092570"/>
                  </a:lnTo>
                  <a:lnTo>
                    <a:pt x="1371600" y="2033954"/>
                  </a:lnTo>
                  <a:lnTo>
                    <a:pt x="1254369" y="363416"/>
                  </a:lnTo>
                  <a:close/>
                </a:path>
              </a:pathLst>
            </a:custGeom>
            <a:gradFill>
              <a:gsLst>
                <a:gs pos="0">
                  <a:srgbClr val="A5E9E7"/>
                </a:gs>
                <a:gs pos="100000">
                  <a:srgbClr val="29A6A3"/>
                </a:gs>
              </a:gsLst>
              <a:lin ang="10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7" name="手繪多邊形: 圖案 6">
              <a:extLst>
                <a:ext uri="{FF2B5EF4-FFF2-40B4-BE49-F238E27FC236}">
                  <a16:creationId xmlns:a16="http://schemas.microsoft.com/office/drawing/2014/main" id="{DD07DACD-DBD9-4710-AF17-5B6BA71AFB33}"/>
                </a:ext>
              </a:extLst>
            </p:cNvPr>
            <p:cNvSpPr/>
            <p:nvPr/>
          </p:nvSpPr>
          <p:spPr bwMode="auto">
            <a:xfrm>
              <a:off x="3458631" y="2105322"/>
              <a:ext cx="1371600" cy="2344616"/>
            </a:xfrm>
            <a:custGeom>
              <a:avLst/>
              <a:gdLst>
                <a:gd name="connsiteX0" fmla="*/ 1254369 w 1371600"/>
                <a:gd name="connsiteY0" fmla="*/ 363416 h 2344616"/>
                <a:gd name="connsiteX1" fmla="*/ 1195754 w 1371600"/>
                <a:gd name="connsiteY1" fmla="*/ 298939 h 2344616"/>
                <a:gd name="connsiteX2" fmla="*/ 1131277 w 1371600"/>
                <a:gd name="connsiteY2" fmla="*/ 228600 h 2344616"/>
                <a:gd name="connsiteX3" fmla="*/ 1031631 w 1371600"/>
                <a:gd name="connsiteY3" fmla="*/ 152400 h 2344616"/>
                <a:gd name="connsiteX4" fmla="*/ 943708 w 1371600"/>
                <a:gd name="connsiteY4" fmla="*/ 93785 h 2344616"/>
                <a:gd name="connsiteX5" fmla="*/ 826477 w 1371600"/>
                <a:gd name="connsiteY5" fmla="*/ 35170 h 2344616"/>
                <a:gd name="connsiteX6" fmla="*/ 720969 w 1371600"/>
                <a:gd name="connsiteY6" fmla="*/ 11724 h 2344616"/>
                <a:gd name="connsiteX7" fmla="*/ 621323 w 1371600"/>
                <a:gd name="connsiteY7" fmla="*/ 0 h 2344616"/>
                <a:gd name="connsiteX8" fmla="*/ 492369 w 1371600"/>
                <a:gd name="connsiteY8" fmla="*/ 0 h 2344616"/>
                <a:gd name="connsiteX9" fmla="*/ 339969 w 1371600"/>
                <a:gd name="connsiteY9" fmla="*/ 29308 h 2344616"/>
                <a:gd name="connsiteX10" fmla="*/ 211015 w 1371600"/>
                <a:gd name="connsiteY10" fmla="*/ 105508 h 2344616"/>
                <a:gd name="connsiteX11" fmla="*/ 146539 w 1371600"/>
                <a:gd name="connsiteY11" fmla="*/ 164124 h 2344616"/>
                <a:gd name="connsiteX12" fmla="*/ 99646 w 1371600"/>
                <a:gd name="connsiteY12" fmla="*/ 263770 h 2344616"/>
                <a:gd name="connsiteX13" fmla="*/ 76200 w 1371600"/>
                <a:gd name="connsiteY13" fmla="*/ 334108 h 2344616"/>
                <a:gd name="connsiteX14" fmla="*/ 64477 w 1371600"/>
                <a:gd name="connsiteY14" fmla="*/ 416170 h 2344616"/>
                <a:gd name="connsiteX15" fmla="*/ 70339 w 1371600"/>
                <a:gd name="connsiteY15" fmla="*/ 492370 h 2344616"/>
                <a:gd name="connsiteX16" fmla="*/ 70339 w 1371600"/>
                <a:gd name="connsiteY16" fmla="*/ 580293 h 2344616"/>
                <a:gd name="connsiteX17" fmla="*/ 99646 w 1371600"/>
                <a:gd name="connsiteY17" fmla="*/ 709247 h 2344616"/>
                <a:gd name="connsiteX18" fmla="*/ 134815 w 1371600"/>
                <a:gd name="connsiteY18" fmla="*/ 797170 h 2344616"/>
                <a:gd name="connsiteX19" fmla="*/ 187569 w 1371600"/>
                <a:gd name="connsiteY19" fmla="*/ 879231 h 2344616"/>
                <a:gd name="connsiteX20" fmla="*/ 93785 w 1371600"/>
                <a:gd name="connsiteY20" fmla="*/ 967154 h 2344616"/>
                <a:gd name="connsiteX21" fmla="*/ 52754 w 1371600"/>
                <a:gd name="connsiteY21" fmla="*/ 1037493 h 2344616"/>
                <a:gd name="connsiteX22" fmla="*/ 29308 w 1371600"/>
                <a:gd name="connsiteY22" fmla="*/ 1090247 h 2344616"/>
                <a:gd name="connsiteX23" fmla="*/ 11723 w 1371600"/>
                <a:gd name="connsiteY23" fmla="*/ 1148862 h 2344616"/>
                <a:gd name="connsiteX24" fmla="*/ 0 w 1371600"/>
                <a:gd name="connsiteY24" fmla="*/ 1225062 h 2344616"/>
                <a:gd name="connsiteX25" fmla="*/ 5862 w 1371600"/>
                <a:gd name="connsiteY25" fmla="*/ 1295400 h 2344616"/>
                <a:gd name="connsiteX26" fmla="*/ 11723 w 1371600"/>
                <a:gd name="connsiteY26" fmla="*/ 1365739 h 2344616"/>
                <a:gd name="connsiteX27" fmla="*/ 41031 w 1371600"/>
                <a:gd name="connsiteY27" fmla="*/ 1436077 h 2344616"/>
                <a:gd name="connsiteX28" fmla="*/ 82062 w 1371600"/>
                <a:gd name="connsiteY28" fmla="*/ 1506416 h 2344616"/>
                <a:gd name="connsiteX29" fmla="*/ 111369 w 1371600"/>
                <a:gd name="connsiteY29" fmla="*/ 1553308 h 2344616"/>
                <a:gd name="connsiteX30" fmla="*/ 181708 w 1371600"/>
                <a:gd name="connsiteY30" fmla="*/ 1617785 h 2344616"/>
                <a:gd name="connsiteX31" fmla="*/ 134815 w 1371600"/>
                <a:gd name="connsiteY31" fmla="*/ 1717431 h 2344616"/>
                <a:gd name="connsiteX32" fmla="*/ 105508 w 1371600"/>
                <a:gd name="connsiteY32" fmla="*/ 1805354 h 2344616"/>
                <a:gd name="connsiteX33" fmla="*/ 99646 w 1371600"/>
                <a:gd name="connsiteY33" fmla="*/ 1899139 h 2344616"/>
                <a:gd name="connsiteX34" fmla="*/ 87923 w 1371600"/>
                <a:gd name="connsiteY34" fmla="*/ 1975339 h 2344616"/>
                <a:gd name="connsiteX35" fmla="*/ 105508 w 1371600"/>
                <a:gd name="connsiteY35" fmla="*/ 2033954 h 2344616"/>
                <a:gd name="connsiteX36" fmla="*/ 128954 w 1371600"/>
                <a:gd name="connsiteY36" fmla="*/ 2080847 h 2344616"/>
                <a:gd name="connsiteX37" fmla="*/ 140677 w 1371600"/>
                <a:gd name="connsiteY37" fmla="*/ 2133600 h 2344616"/>
                <a:gd name="connsiteX38" fmla="*/ 175846 w 1371600"/>
                <a:gd name="connsiteY38" fmla="*/ 2180493 h 2344616"/>
                <a:gd name="connsiteX39" fmla="*/ 228600 w 1371600"/>
                <a:gd name="connsiteY39" fmla="*/ 2227385 h 2344616"/>
                <a:gd name="connsiteX40" fmla="*/ 263769 w 1371600"/>
                <a:gd name="connsiteY40" fmla="*/ 2256693 h 2344616"/>
                <a:gd name="connsiteX41" fmla="*/ 328246 w 1371600"/>
                <a:gd name="connsiteY41" fmla="*/ 2286000 h 2344616"/>
                <a:gd name="connsiteX42" fmla="*/ 422031 w 1371600"/>
                <a:gd name="connsiteY42" fmla="*/ 2332893 h 2344616"/>
                <a:gd name="connsiteX43" fmla="*/ 515815 w 1371600"/>
                <a:gd name="connsiteY43" fmla="*/ 2344616 h 2344616"/>
                <a:gd name="connsiteX44" fmla="*/ 633046 w 1371600"/>
                <a:gd name="connsiteY44" fmla="*/ 2344616 h 2344616"/>
                <a:gd name="connsiteX45" fmla="*/ 720969 w 1371600"/>
                <a:gd name="connsiteY45" fmla="*/ 2344616 h 2344616"/>
                <a:gd name="connsiteX46" fmla="*/ 820615 w 1371600"/>
                <a:gd name="connsiteY46" fmla="*/ 2315308 h 2344616"/>
                <a:gd name="connsiteX47" fmla="*/ 920262 w 1371600"/>
                <a:gd name="connsiteY47" fmla="*/ 2291862 h 2344616"/>
                <a:gd name="connsiteX48" fmla="*/ 1019908 w 1371600"/>
                <a:gd name="connsiteY48" fmla="*/ 2262554 h 2344616"/>
                <a:gd name="connsiteX49" fmla="*/ 1119554 w 1371600"/>
                <a:gd name="connsiteY49" fmla="*/ 2209800 h 2344616"/>
                <a:gd name="connsiteX50" fmla="*/ 1189892 w 1371600"/>
                <a:gd name="connsiteY50" fmla="*/ 2174631 h 2344616"/>
                <a:gd name="connsiteX51" fmla="*/ 1266092 w 1371600"/>
                <a:gd name="connsiteY51" fmla="*/ 2127739 h 2344616"/>
                <a:gd name="connsiteX52" fmla="*/ 1307123 w 1371600"/>
                <a:gd name="connsiteY52" fmla="*/ 2092570 h 2344616"/>
                <a:gd name="connsiteX53" fmla="*/ 1371600 w 1371600"/>
                <a:gd name="connsiteY53" fmla="*/ 2033954 h 2344616"/>
                <a:gd name="connsiteX54" fmla="*/ 1254369 w 1371600"/>
                <a:gd name="connsiteY54" fmla="*/ 363416 h 234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71600" h="2344616">
                  <a:moveTo>
                    <a:pt x="1254369" y="363416"/>
                  </a:moveTo>
                  <a:lnTo>
                    <a:pt x="1195754" y="298939"/>
                  </a:lnTo>
                  <a:lnTo>
                    <a:pt x="1131277" y="228600"/>
                  </a:lnTo>
                  <a:lnTo>
                    <a:pt x="1031631" y="152400"/>
                  </a:lnTo>
                  <a:lnTo>
                    <a:pt x="943708" y="93785"/>
                  </a:lnTo>
                  <a:lnTo>
                    <a:pt x="826477" y="35170"/>
                  </a:lnTo>
                  <a:lnTo>
                    <a:pt x="720969" y="11724"/>
                  </a:lnTo>
                  <a:lnTo>
                    <a:pt x="621323" y="0"/>
                  </a:lnTo>
                  <a:lnTo>
                    <a:pt x="492369" y="0"/>
                  </a:lnTo>
                  <a:lnTo>
                    <a:pt x="339969" y="29308"/>
                  </a:lnTo>
                  <a:lnTo>
                    <a:pt x="211015" y="105508"/>
                  </a:lnTo>
                  <a:lnTo>
                    <a:pt x="146539" y="164124"/>
                  </a:lnTo>
                  <a:lnTo>
                    <a:pt x="99646" y="263770"/>
                  </a:lnTo>
                  <a:lnTo>
                    <a:pt x="76200" y="334108"/>
                  </a:lnTo>
                  <a:lnTo>
                    <a:pt x="64477" y="416170"/>
                  </a:lnTo>
                  <a:lnTo>
                    <a:pt x="70339" y="492370"/>
                  </a:lnTo>
                  <a:lnTo>
                    <a:pt x="70339" y="580293"/>
                  </a:lnTo>
                  <a:lnTo>
                    <a:pt x="99646" y="709247"/>
                  </a:lnTo>
                  <a:lnTo>
                    <a:pt x="134815" y="797170"/>
                  </a:lnTo>
                  <a:lnTo>
                    <a:pt x="187569" y="879231"/>
                  </a:lnTo>
                  <a:lnTo>
                    <a:pt x="93785" y="967154"/>
                  </a:lnTo>
                  <a:lnTo>
                    <a:pt x="52754" y="1037493"/>
                  </a:lnTo>
                  <a:lnTo>
                    <a:pt x="29308" y="1090247"/>
                  </a:lnTo>
                  <a:lnTo>
                    <a:pt x="11723" y="1148862"/>
                  </a:lnTo>
                  <a:lnTo>
                    <a:pt x="0" y="1225062"/>
                  </a:lnTo>
                  <a:lnTo>
                    <a:pt x="5862" y="1295400"/>
                  </a:lnTo>
                  <a:lnTo>
                    <a:pt x="11723" y="1365739"/>
                  </a:lnTo>
                  <a:lnTo>
                    <a:pt x="41031" y="1436077"/>
                  </a:lnTo>
                  <a:lnTo>
                    <a:pt x="82062" y="1506416"/>
                  </a:lnTo>
                  <a:lnTo>
                    <a:pt x="111369" y="1553308"/>
                  </a:lnTo>
                  <a:lnTo>
                    <a:pt x="181708" y="1617785"/>
                  </a:lnTo>
                  <a:lnTo>
                    <a:pt x="134815" y="1717431"/>
                  </a:lnTo>
                  <a:lnTo>
                    <a:pt x="105508" y="1805354"/>
                  </a:lnTo>
                  <a:lnTo>
                    <a:pt x="99646" y="1899139"/>
                  </a:lnTo>
                  <a:lnTo>
                    <a:pt x="87923" y="1975339"/>
                  </a:lnTo>
                  <a:lnTo>
                    <a:pt x="105508" y="2033954"/>
                  </a:lnTo>
                  <a:lnTo>
                    <a:pt x="128954" y="2080847"/>
                  </a:lnTo>
                  <a:lnTo>
                    <a:pt x="140677" y="2133600"/>
                  </a:lnTo>
                  <a:lnTo>
                    <a:pt x="175846" y="2180493"/>
                  </a:lnTo>
                  <a:lnTo>
                    <a:pt x="228600" y="2227385"/>
                  </a:lnTo>
                  <a:lnTo>
                    <a:pt x="263769" y="2256693"/>
                  </a:lnTo>
                  <a:lnTo>
                    <a:pt x="328246" y="2286000"/>
                  </a:lnTo>
                  <a:lnTo>
                    <a:pt x="422031" y="2332893"/>
                  </a:lnTo>
                  <a:lnTo>
                    <a:pt x="515815" y="2344616"/>
                  </a:lnTo>
                  <a:lnTo>
                    <a:pt x="633046" y="2344616"/>
                  </a:lnTo>
                  <a:lnTo>
                    <a:pt x="720969" y="2344616"/>
                  </a:lnTo>
                  <a:lnTo>
                    <a:pt x="820615" y="2315308"/>
                  </a:lnTo>
                  <a:lnTo>
                    <a:pt x="920262" y="2291862"/>
                  </a:lnTo>
                  <a:lnTo>
                    <a:pt x="1019908" y="2262554"/>
                  </a:lnTo>
                  <a:lnTo>
                    <a:pt x="1119554" y="2209800"/>
                  </a:lnTo>
                  <a:lnTo>
                    <a:pt x="1189892" y="2174631"/>
                  </a:lnTo>
                  <a:lnTo>
                    <a:pt x="1266092" y="2127739"/>
                  </a:lnTo>
                  <a:lnTo>
                    <a:pt x="1307123" y="2092570"/>
                  </a:lnTo>
                  <a:lnTo>
                    <a:pt x="1371600" y="2033954"/>
                  </a:lnTo>
                  <a:lnTo>
                    <a:pt x="1254369" y="363416"/>
                  </a:lnTo>
                  <a:close/>
                </a:path>
              </a:pathLst>
            </a:custGeom>
            <a:gradFill>
              <a:gsLst>
                <a:gs pos="0">
                  <a:schemeClr val="accent1">
                    <a:lumMod val="5000"/>
                    <a:lumOff val="95000"/>
                  </a:schemeClr>
                </a:gs>
                <a:gs pos="100000">
                  <a:srgbClr val="29A6A3"/>
                </a:gs>
              </a:gsLst>
              <a:lin ang="10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9" name="橢圓 8">
              <a:extLst>
                <a:ext uri="{FF2B5EF4-FFF2-40B4-BE49-F238E27FC236}">
                  <a16:creationId xmlns:a16="http://schemas.microsoft.com/office/drawing/2014/main" id="{333C6634-4A70-49C9-98EC-ED2C279FC379}"/>
                </a:ext>
              </a:extLst>
            </p:cNvPr>
            <p:cNvSpPr/>
            <p:nvPr/>
          </p:nvSpPr>
          <p:spPr bwMode="auto">
            <a:xfrm>
              <a:off x="4295000" y="2419761"/>
              <a:ext cx="1137841" cy="1741425"/>
            </a:xfrm>
            <a:prstGeom prst="ellipse">
              <a:avLst/>
            </a:prstGeom>
            <a:gradFill>
              <a:gsLst>
                <a:gs pos="0">
                  <a:schemeClr val="accent1">
                    <a:lumMod val="5000"/>
                    <a:lumOff val="95000"/>
                    <a:alpha val="44000"/>
                  </a:schemeClr>
                </a:gs>
                <a:gs pos="100000">
                  <a:srgbClr val="FF3300"/>
                </a:gs>
              </a:gsLst>
              <a:lin ang="10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sp>
          <p:nvSpPr>
            <p:cNvPr id="55" name="橢圓 54">
              <a:extLst>
                <a:ext uri="{FF2B5EF4-FFF2-40B4-BE49-F238E27FC236}">
                  <a16:creationId xmlns:a16="http://schemas.microsoft.com/office/drawing/2014/main" id="{F6E5A80D-37EA-44C6-BA40-E7B0EF147D81}"/>
                </a:ext>
              </a:extLst>
            </p:cNvPr>
            <p:cNvSpPr/>
            <p:nvPr/>
          </p:nvSpPr>
          <p:spPr bwMode="auto">
            <a:xfrm rot="10800000">
              <a:off x="6454185" y="2400640"/>
              <a:ext cx="1137841" cy="1741425"/>
            </a:xfrm>
            <a:prstGeom prst="ellipse">
              <a:avLst/>
            </a:prstGeom>
            <a:gradFill>
              <a:gsLst>
                <a:gs pos="0">
                  <a:schemeClr val="accent1">
                    <a:lumMod val="5000"/>
                    <a:lumOff val="95000"/>
                    <a:alpha val="44000"/>
                  </a:schemeClr>
                </a:gs>
                <a:gs pos="100000">
                  <a:srgbClr val="FF3300"/>
                </a:gs>
              </a:gsLst>
              <a:lin ang="10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1"/>
                </a:solidFill>
                <a:effectLst/>
                <a:latin typeface="Arial" charset="0"/>
                <a:ea typeface="新細明體" pitchFamily="18" charset="-120"/>
              </a:endParaRPr>
            </a:p>
          </p:txBody>
        </p:sp>
        <p:pic>
          <p:nvPicPr>
            <p:cNvPr id="16" name="圖片 15">
              <a:extLst>
                <a:ext uri="{FF2B5EF4-FFF2-40B4-BE49-F238E27FC236}">
                  <a16:creationId xmlns:a16="http://schemas.microsoft.com/office/drawing/2014/main" id="{BF224564-E0A4-4A13-822E-F3A3D977F0DA}"/>
                </a:ext>
              </a:extLst>
            </p:cNvPr>
            <p:cNvPicPr>
              <a:picLocks noChangeAspect="1"/>
            </p:cNvPicPr>
            <p:nvPr/>
          </p:nvPicPr>
          <p:blipFill>
            <a:blip r:embed="rId2"/>
            <a:stretch>
              <a:fillRect/>
            </a:stretch>
          </p:blipFill>
          <p:spPr>
            <a:xfrm>
              <a:off x="4954741" y="2802459"/>
              <a:ext cx="2047875" cy="866775"/>
            </a:xfrm>
            <a:prstGeom prst="rect">
              <a:avLst/>
            </a:prstGeom>
          </p:spPr>
        </p:pic>
        <p:sp>
          <p:nvSpPr>
            <p:cNvPr id="66" name="矩形 65">
              <a:extLst>
                <a:ext uri="{FF2B5EF4-FFF2-40B4-BE49-F238E27FC236}">
                  <a16:creationId xmlns:a16="http://schemas.microsoft.com/office/drawing/2014/main" id="{E56F13F4-547B-4FF4-BDE1-10FC0D44A149}"/>
                </a:ext>
              </a:extLst>
            </p:cNvPr>
            <p:cNvSpPr/>
            <p:nvPr/>
          </p:nvSpPr>
          <p:spPr>
            <a:xfrm>
              <a:off x="2079" y="2721036"/>
              <a:ext cx="1172823" cy="523220"/>
            </a:xfrm>
            <a:prstGeom prst="rect">
              <a:avLst/>
            </a:prstGeom>
          </p:spPr>
          <p:txBody>
            <a:bodyPr wrap="square">
              <a:spAutoFit/>
            </a:bodyPr>
            <a:lstStyle/>
            <a:p>
              <a:r>
                <a:rPr lang="zh-TW" altLang="en-US" sz="1400" dirty="0">
                  <a:solidFill>
                    <a:srgbClr val="FF0000"/>
                  </a:solidFill>
                  <a:latin typeface="+mj-ea"/>
                  <a:ea typeface="+mj-ea"/>
                </a:rPr>
                <a:t>長距離</a:t>
              </a:r>
              <a:endParaRPr lang="en-US" altLang="zh-TW" sz="1400" dirty="0">
                <a:solidFill>
                  <a:srgbClr val="FF0000"/>
                </a:solidFill>
                <a:latin typeface="+mj-ea"/>
                <a:ea typeface="+mj-ea"/>
              </a:endParaRPr>
            </a:p>
            <a:p>
              <a:r>
                <a:rPr lang="zh-TW" altLang="en-US" sz="1400" dirty="0">
                  <a:solidFill>
                    <a:srgbClr val="FF0000"/>
                  </a:solidFill>
                  <a:latin typeface="+mj-ea"/>
                  <a:ea typeface="+mj-ea"/>
                </a:rPr>
                <a:t>毫米波雷達</a:t>
              </a:r>
              <a:endParaRPr lang="zh-TW" altLang="en-US" sz="1400" dirty="0">
                <a:latin typeface="+mj-ea"/>
                <a:ea typeface="+mj-ea"/>
              </a:endParaRPr>
            </a:p>
          </p:txBody>
        </p:sp>
        <p:sp>
          <p:nvSpPr>
            <p:cNvPr id="17" name="矩形 16">
              <a:extLst>
                <a:ext uri="{FF2B5EF4-FFF2-40B4-BE49-F238E27FC236}">
                  <a16:creationId xmlns:a16="http://schemas.microsoft.com/office/drawing/2014/main" id="{F2417DA6-32F2-400F-AF28-8FB591D48804}"/>
                </a:ext>
              </a:extLst>
            </p:cNvPr>
            <p:cNvSpPr/>
            <p:nvPr/>
          </p:nvSpPr>
          <p:spPr>
            <a:xfrm>
              <a:off x="-37652" y="3122825"/>
              <a:ext cx="1790875" cy="461665"/>
            </a:xfrm>
            <a:prstGeom prst="rect">
              <a:avLst/>
            </a:prstGeom>
          </p:spPr>
          <p:txBody>
            <a:bodyPr wrap="none">
              <a:spAutoFit/>
            </a:bodyPr>
            <a:lstStyle/>
            <a:p>
              <a:r>
                <a:rPr lang="en-US" altLang="zh-TW" sz="1200" dirty="0">
                  <a:latin typeface="+mj-ea"/>
                  <a:ea typeface="+mj-ea"/>
                </a:rPr>
                <a:t>-</a:t>
              </a:r>
              <a:r>
                <a:rPr lang="zh-TW" altLang="en-US" sz="1200" dirty="0">
                  <a:latin typeface="+mj-ea"/>
                  <a:ea typeface="+mj-ea"/>
                </a:rPr>
                <a:t>自適應式車距巡航系統</a:t>
              </a:r>
              <a:endParaRPr lang="en-US" altLang="zh-TW" sz="1200" dirty="0">
                <a:latin typeface="+mj-ea"/>
                <a:ea typeface="+mj-ea"/>
              </a:endParaRPr>
            </a:p>
            <a:p>
              <a:r>
                <a:rPr lang="en-US" altLang="zh-TW" sz="1200" dirty="0">
                  <a:latin typeface="+mj-ea"/>
                  <a:ea typeface="+mj-ea"/>
                </a:rPr>
                <a:t>-</a:t>
              </a:r>
              <a:r>
                <a:rPr lang="zh-TW" altLang="en-US" sz="1200" dirty="0">
                  <a:latin typeface="+mj-ea"/>
                  <a:ea typeface="+mj-ea"/>
                </a:rPr>
                <a:t>前方防碰撞偵測</a:t>
              </a:r>
              <a:endParaRPr lang="en-US" altLang="zh-TW" sz="1200" dirty="0">
                <a:latin typeface="+mj-ea"/>
                <a:ea typeface="+mj-ea"/>
              </a:endParaRPr>
            </a:p>
          </p:txBody>
        </p:sp>
        <p:sp>
          <p:nvSpPr>
            <p:cNvPr id="67" name="矩形 66">
              <a:extLst>
                <a:ext uri="{FF2B5EF4-FFF2-40B4-BE49-F238E27FC236}">
                  <a16:creationId xmlns:a16="http://schemas.microsoft.com/office/drawing/2014/main" id="{994FDE3A-CBA2-4ECB-9910-280569C88101}"/>
                </a:ext>
              </a:extLst>
            </p:cNvPr>
            <p:cNvSpPr/>
            <p:nvPr/>
          </p:nvSpPr>
          <p:spPr>
            <a:xfrm>
              <a:off x="833125" y="2188927"/>
              <a:ext cx="1483098" cy="461665"/>
            </a:xfrm>
            <a:prstGeom prst="rect">
              <a:avLst/>
            </a:prstGeom>
          </p:spPr>
          <p:txBody>
            <a:bodyPr wrap="none">
              <a:spAutoFit/>
            </a:bodyPr>
            <a:lstStyle/>
            <a:p>
              <a:r>
                <a:rPr lang="en-US" altLang="zh-TW" sz="1200" dirty="0">
                  <a:latin typeface="+mj-ea"/>
                  <a:ea typeface="+mj-ea"/>
                </a:rPr>
                <a:t>-</a:t>
              </a:r>
              <a:r>
                <a:rPr lang="zh-TW" altLang="en-US" sz="1200" dirty="0">
                  <a:latin typeface="+mj-ea"/>
                  <a:ea typeface="+mj-ea"/>
                </a:rPr>
                <a:t>前方障礙物偵測</a:t>
              </a:r>
              <a:endParaRPr lang="en-US" altLang="zh-TW" sz="1200" dirty="0">
                <a:latin typeface="+mj-ea"/>
                <a:ea typeface="+mj-ea"/>
              </a:endParaRPr>
            </a:p>
            <a:p>
              <a:r>
                <a:rPr lang="en-US" altLang="zh-TW" sz="1200" dirty="0">
                  <a:latin typeface="+mj-ea"/>
                  <a:ea typeface="+mj-ea"/>
                </a:rPr>
                <a:t>-</a:t>
              </a:r>
              <a:r>
                <a:rPr lang="zh-TW" altLang="en-US" sz="1200" dirty="0">
                  <a:latin typeface="+mj-ea"/>
                  <a:ea typeface="+mj-ea"/>
                </a:rPr>
                <a:t>四周環景圖像建置</a:t>
              </a:r>
              <a:endParaRPr lang="en-US" altLang="zh-TW" sz="1200" dirty="0">
                <a:latin typeface="+mj-ea"/>
                <a:ea typeface="+mj-ea"/>
              </a:endParaRPr>
            </a:p>
          </p:txBody>
        </p:sp>
        <p:sp>
          <p:nvSpPr>
            <p:cNvPr id="68" name="矩形 67">
              <a:extLst>
                <a:ext uri="{FF2B5EF4-FFF2-40B4-BE49-F238E27FC236}">
                  <a16:creationId xmlns:a16="http://schemas.microsoft.com/office/drawing/2014/main" id="{0070EA5F-BFFF-49BB-B15B-EB6195C83186}"/>
                </a:ext>
              </a:extLst>
            </p:cNvPr>
            <p:cNvSpPr/>
            <p:nvPr/>
          </p:nvSpPr>
          <p:spPr>
            <a:xfrm>
              <a:off x="2503759" y="1978553"/>
              <a:ext cx="1242648" cy="830997"/>
            </a:xfrm>
            <a:prstGeom prst="rect">
              <a:avLst/>
            </a:prstGeom>
          </p:spPr>
          <p:txBody>
            <a:bodyPr wrap="none">
              <a:spAutoFit/>
            </a:bodyPr>
            <a:lstStyle/>
            <a:p>
              <a:r>
                <a:rPr lang="en-US" altLang="zh-TW" sz="1200" dirty="0">
                  <a:latin typeface="+mj-ea"/>
                  <a:ea typeface="+mj-ea"/>
                </a:rPr>
                <a:t>-</a:t>
              </a:r>
              <a:r>
                <a:rPr lang="zh-TW" altLang="en-US" sz="1200" dirty="0">
                  <a:latin typeface="+mj-ea"/>
                  <a:ea typeface="+mj-ea"/>
                </a:rPr>
                <a:t>前方影像偵測</a:t>
              </a:r>
              <a:endParaRPr lang="en-US" altLang="zh-TW" sz="1200" dirty="0">
                <a:latin typeface="+mj-ea"/>
                <a:ea typeface="+mj-ea"/>
              </a:endParaRPr>
            </a:p>
            <a:p>
              <a:r>
                <a:rPr lang="en-US" altLang="zh-TW" sz="1200" dirty="0">
                  <a:latin typeface="+mj-ea"/>
                  <a:ea typeface="+mj-ea"/>
                </a:rPr>
                <a:t>-</a:t>
              </a:r>
              <a:r>
                <a:rPr lang="zh-TW" altLang="en-US" sz="1200" dirty="0">
                  <a:latin typeface="+mj-ea"/>
                  <a:ea typeface="+mj-ea"/>
                </a:rPr>
                <a:t>車道偏移偵測</a:t>
              </a:r>
              <a:endParaRPr lang="en-US" altLang="zh-TW" sz="1200" dirty="0">
                <a:latin typeface="+mj-ea"/>
                <a:ea typeface="+mj-ea"/>
              </a:endParaRPr>
            </a:p>
            <a:p>
              <a:r>
                <a:rPr lang="en-US" altLang="zh-TW" sz="1200" dirty="0">
                  <a:latin typeface="+mj-ea"/>
                  <a:ea typeface="+mj-ea"/>
                </a:rPr>
                <a:t>-</a:t>
              </a:r>
              <a:r>
                <a:rPr lang="zh-TW" altLang="en-US" sz="1200" dirty="0">
                  <a:latin typeface="+mj-ea"/>
                  <a:ea typeface="+mj-ea"/>
                </a:rPr>
                <a:t>路燈</a:t>
              </a:r>
              <a:r>
                <a:rPr lang="en-US" altLang="zh-TW" sz="1200" dirty="0">
                  <a:latin typeface="+mj-ea"/>
                  <a:ea typeface="+mj-ea"/>
                </a:rPr>
                <a:t>/</a:t>
              </a:r>
              <a:r>
                <a:rPr lang="zh-TW" altLang="en-US" sz="1200" dirty="0">
                  <a:latin typeface="+mj-ea"/>
                  <a:ea typeface="+mj-ea"/>
                </a:rPr>
                <a:t>號誌辨識</a:t>
              </a:r>
              <a:endParaRPr lang="en-US" altLang="zh-TW" sz="1200" dirty="0">
                <a:latin typeface="+mj-ea"/>
                <a:ea typeface="+mj-ea"/>
              </a:endParaRPr>
            </a:p>
            <a:p>
              <a:r>
                <a:rPr lang="en-US" altLang="zh-TW" sz="1200" dirty="0">
                  <a:latin typeface="+mj-ea"/>
                  <a:ea typeface="+mj-ea"/>
                </a:rPr>
                <a:t>-</a:t>
              </a:r>
              <a:r>
                <a:rPr lang="zh-TW" altLang="en-US" sz="1200" dirty="0">
                  <a:latin typeface="+mj-ea"/>
                  <a:ea typeface="+mj-ea"/>
                </a:rPr>
                <a:t>行人</a:t>
              </a:r>
              <a:r>
                <a:rPr lang="en-US" altLang="zh-TW" sz="1200" dirty="0">
                  <a:latin typeface="+mj-ea"/>
                  <a:ea typeface="+mj-ea"/>
                </a:rPr>
                <a:t>/</a:t>
              </a:r>
              <a:r>
                <a:rPr lang="zh-TW" altLang="en-US" sz="1200" dirty="0">
                  <a:latin typeface="+mj-ea"/>
                  <a:ea typeface="+mj-ea"/>
                </a:rPr>
                <a:t>車輛辨識</a:t>
              </a:r>
              <a:endParaRPr lang="en-US" altLang="zh-TW" sz="1200" dirty="0">
                <a:latin typeface="+mj-ea"/>
                <a:ea typeface="+mj-ea"/>
              </a:endParaRPr>
            </a:p>
          </p:txBody>
        </p:sp>
        <p:sp>
          <p:nvSpPr>
            <p:cNvPr id="44" name="矩形 43">
              <a:extLst>
                <a:ext uri="{FF2B5EF4-FFF2-40B4-BE49-F238E27FC236}">
                  <a16:creationId xmlns:a16="http://schemas.microsoft.com/office/drawing/2014/main" id="{B9BA3811-AA4C-4BF3-B082-FE2176104E29}"/>
                </a:ext>
              </a:extLst>
            </p:cNvPr>
            <p:cNvSpPr/>
            <p:nvPr/>
          </p:nvSpPr>
          <p:spPr>
            <a:xfrm>
              <a:off x="3419426" y="2759020"/>
              <a:ext cx="1329209" cy="492443"/>
            </a:xfrm>
            <a:prstGeom prst="rect">
              <a:avLst/>
            </a:prstGeom>
          </p:spPr>
          <p:txBody>
            <a:bodyPr wrap="square">
              <a:spAutoFit/>
            </a:bodyPr>
            <a:lstStyle/>
            <a:p>
              <a:r>
                <a:rPr lang="zh-TW" altLang="en-US" sz="1400" dirty="0">
                  <a:solidFill>
                    <a:srgbClr val="FF0000"/>
                  </a:solidFill>
                  <a:latin typeface="+mj-ea"/>
                  <a:ea typeface="+mj-ea"/>
                </a:rPr>
                <a:t>短距雷達</a:t>
              </a:r>
              <a:endParaRPr lang="en-US" altLang="zh-TW" sz="1400" dirty="0">
                <a:solidFill>
                  <a:srgbClr val="FF0000"/>
                </a:solidFill>
                <a:latin typeface="+mj-ea"/>
                <a:ea typeface="+mj-ea"/>
              </a:endParaRPr>
            </a:p>
            <a:p>
              <a:r>
                <a:rPr lang="en-US" altLang="zh-TW" sz="1200" dirty="0">
                  <a:latin typeface="+mj-ea"/>
                  <a:ea typeface="+mj-ea"/>
                </a:rPr>
                <a:t>-</a:t>
              </a:r>
              <a:r>
                <a:rPr lang="zh-TW" altLang="en-US" sz="1200" dirty="0">
                  <a:latin typeface="+mj-ea"/>
                  <a:ea typeface="+mj-ea"/>
                </a:rPr>
                <a:t>前方防碰撞偵測</a:t>
              </a:r>
              <a:endParaRPr lang="zh-TW" altLang="en-US" sz="1400" dirty="0">
                <a:latin typeface="+mj-ea"/>
                <a:ea typeface="+mj-ea"/>
              </a:endParaRPr>
            </a:p>
          </p:txBody>
        </p:sp>
        <p:sp>
          <p:nvSpPr>
            <p:cNvPr id="69" name="矩形 68">
              <a:extLst>
                <a:ext uri="{FF2B5EF4-FFF2-40B4-BE49-F238E27FC236}">
                  <a16:creationId xmlns:a16="http://schemas.microsoft.com/office/drawing/2014/main" id="{DA6D00A5-B8D7-4EF9-8C4E-DDB401199DA9}"/>
                </a:ext>
              </a:extLst>
            </p:cNvPr>
            <p:cNvSpPr/>
            <p:nvPr/>
          </p:nvSpPr>
          <p:spPr>
            <a:xfrm>
              <a:off x="7509564" y="2973584"/>
              <a:ext cx="1329209" cy="677108"/>
            </a:xfrm>
            <a:prstGeom prst="rect">
              <a:avLst/>
            </a:prstGeom>
          </p:spPr>
          <p:txBody>
            <a:bodyPr wrap="square">
              <a:spAutoFit/>
            </a:bodyPr>
            <a:lstStyle/>
            <a:p>
              <a:r>
                <a:rPr lang="zh-TW" altLang="en-US" sz="1400" dirty="0">
                  <a:solidFill>
                    <a:srgbClr val="FF0000"/>
                  </a:solidFill>
                  <a:latin typeface="+mj-ea"/>
                  <a:ea typeface="+mj-ea"/>
                </a:rPr>
                <a:t>短距雷達</a:t>
              </a:r>
              <a:endParaRPr lang="en-US" altLang="zh-TW" sz="1400" dirty="0">
                <a:solidFill>
                  <a:srgbClr val="FF0000"/>
                </a:solidFill>
                <a:latin typeface="+mj-ea"/>
                <a:ea typeface="+mj-ea"/>
              </a:endParaRPr>
            </a:p>
            <a:p>
              <a:r>
                <a:rPr lang="en-US" altLang="zh-TW" sz="1200" dirty="0">
                  <a:latin typeface="+mj-ea"/>
                  <a:ea typeface="+mj-ea"/>
                </a:rPr>
                <a:t>-</a:t>
              </a:r>
              <a:r>
                <a:rPr lang="zh-TW" altLang="en-US" sz="1200" dirty="0">
                  <a:latin typeface="+mj-ea"/>
                  <a:ea typeface="+mj-ea"/>
                </a:rPr>
                <a:t>停車輔助偵測</a:t>
              </a:r>
              <a:endParaRPr lang="en-US" altLang="zh-TW" sz="1200" dirty="0">
                <a:latin typeface="+mj-ea"/>
                <a:ea typeface="+mj-ea"/>
              </a:endParaRPr>
            </a:p>
            <a:p>
              <a:r>
                <a:rPr lang="en-US" altLang="zh-TW" sz="1200" dirty="0">
                  <a:latin typeface="+mj-ea"/>
                  <a:ea typeface="+mj-ea"/>
                </a:rPr>
                <a:t>-</a:t>
              </a:r>
              <a:r>
                <a:rPr lang="zh-TW" altLang="en-US" sz="1200" dirty="0">
                  <a:latin typeface="+mj-ea"/>
                  <a:ea typeface="+mj-ea"/>
                </a:rPr>
                <a:t>後方防碰撞偵測</a:t>
              </a:r>
              <a:endParaRPr lang="zh-TW" altLang="en-US" sz="1400" dirty="0">
                <a:latin typeface="+mj-ea"/>
                <a:ea typeface="+mj-ea"/>
              </a:endParaRPr>
            </a:p>
          </p:txBody>
        </p:sp>
        <p:sp>
          <p:nvSpPr>
            <p:cNvPr id="70" name="矩形 69">
              <a:extLst>
                <a:ext uri="{FF2B5EF4-FFF2-40B4-BE49-F238E27FC236}">
                  <a16:creationId xmlns:a16="http://schemas.microsoft.com/office/drawing/2014/main" id="{14D1FBD7-8151-4DB9-9886-101E713A5E8A}"/>
                </a:ext>
              </a:extLst>
            </p:cNvPr>
            <p:cNvSpPr/>
            <p:nvPr/>
          </p:nvSpPr>
          <p:spPr>
            <a:xfrm>
              <a:off x="4672857" y="1469066"/>
              <a:ext cx="1519968" cy="307777"/>
            </a:xfrm>
            <a:prstGeom prst="rect">
              <a:avLst/>
            </a:prstGeom>
          </p:spPr>
          <p:txBody>
            <a:bodyPr wrap="none">
              <a:spAutoFit/>
            </a:bodyPr>
            <a:lstStyle/>
            <a:p>
              <a:r>
                <a:rPr lang="zh-TW" altLang="en-US" sz="1400" dirty="0">
                  <a:solidFill>
                    <a:srgbClr val="FF0000"/>
                  </a:solidFill>
                  <a:latin typeface="+mj-ea"/>
                  <a:ea typeface="+mj-ea"/>
                </a:rPr>
                <a:t>攝影機</a:t>
              </a:r>
              <a:r>
                <a:rPr lang="en-US" altLang="zh-TW" sz="1400" dirty="0">
                  <a:solidFill>
                    <a:srgbClr val="FF0000"/>
                  </a:solidFill>
                  <a:latin typeface="+mj-ea"/>
                  <a:ea typeface="+mj-ea"/>
                </a:rPr>
                <a:t>/</a:t>
              </a:r>
              <a:r>
                <a:rPr lang="zh-TW" altLang="en-US" sz="1400" dirty="0">
                  <a:solidFill>
                    <a:srgbClr val="FF0000"/>
                  </a:solidFill>
                  <a:latin typeface="+mj-ea"/>
                  <a:ea typeface="+mj-ea"/>
                </a:rPr>
                <a:t>影像感測</a:t>
              </a:r>
              <a:endParaRPr lang="zh-TW" altLang="en-US" sz="1400" dirty="0">
                <a:latin typeface="+mj-ea"/>
                <a:ea typeface="+mj-ea"/>
              </a:endParaRPr>
            </a:p>
          </p:txBody>
        </p:sp>
        <p:sp>
          <p:nvSpPr>
            <p:cNvPr id="71" name="矩形 70">
              <a:extLst>
                <a:ext uri="{FF2B5EF4-FFF2-40B4-BE49-F238E27FC236}">
                  <a16:creationId xmlns:a16="http://schemas.microsoft.com/office/drawing/2014/main" id="{B40F0F4C-C841-4EA2-9C5F-23DA1E927A4F}"/>
                </a:ext>
              </a:extLst>
            </p:cNvPr>
            <p:cNvSpPr/>
            <p:nvPr/>
          </p:nvSpPr>
          <p:spPr>
            <a:xfrm>
              <a:off x="4837687" y="1727924"/>
              <a:ext cx="1175322" cy="276999"/>
            </a:xfrm>
            <a:prstGeom prst="rect">
              <a:avLst/>
            </a:prstGeom>
          </p:spPr>
          <p:txBody>
            <a:bodyPr wrap="none">
              <a:spAutoFit/>
            </a:bodyPr>
            <a:lstStyle/>
            <a:p>
              <a:r>
                <a:rPr lang="en-US" altLang="zh-TW" sz="1200" dirty="0">
                  <a:latin typeface="+mj-ea"/>
                  <a:ea typeface="+mj-ea"/>
                </a:rPr>
                <a:t>-</a:t>
              </a:r>
              <a:r>
                <a:rPr lang="zh-TW" altLang="en-US" sz="1200" dirty="0">
                  <a:latin typeface="+mj-ea"/>
                  <a:ea typeface="+mj-ea"/>
                </a:rPr>
                <a:t>四周環景影像</a:t>
              </a:r>
              <a:endParaRPr lang="en-US" altLang="zh-TW" sz="1200" dirty="0">
                <a:latin typeface="+mj-ea"/>
                <a:ea typeface="+mj-ea"/>
              </a:endParaRPr>
            </a:p>
          </p:txBody>
        </p:sp>
        <p:sp>
          <p:nvSpPr>
            <p:cNvPr id="73" name="矩形 72">
              <a:extLst>
                <a:ext uri="{FF2B5EF4-FFF2-40B4-BE49-F238E27FC236}">
                  <a16:creationId xmlns:a16="http://schemas.microsoft.com/office/drawing/2014/main" id="{97FC9911-712A-481E-83C3-004363D67B17}"/>
                </a:ext>
              </a:extLst>
            </p:cNvPr>
            <p:cNvSpPr/>
            <p:nvPr/>
          </p:nvSpPr>
          <p:spPr>
            <a:xfrm>
              <a:off x="4866566" y="4568660"/>
              <a:ext cx="184731" cy="276999"/>
            </a:xfrm>
            <a:prstGeom prst="rect">
              <a:avLst/>
            </a:prstGeom>
          </p:spPr>
          <p:txBody>
            <a:bodyPr wrap="none">
              <a:spAutoFit/>
            </a:bodyPr>
            <a:lstStyle/>
            <a:p>
              <a:endParaRPr lang="zh-TW" altLang="en-US" sz="1200" dirty="0">
                <a:latin typeface="+mj-ea"/>
                <a:ea typeface="+mj-ea"/>
              </a:endParaRPr>
            </a:p>
          </p:txBody>
        </p:sp>
        <p:sp>
          <p:nvSpPr>
            <p:cNvPr id="74" name="矩形 73">
              <a:extLst>
                <a:ext uri="{FF2B5EF4-FFF2-40B4-BE49-F238E27FC236}">
                  <a16:creationId xmlns:a16="http://schemas.microsoft.com/office/drawing/2014/main" id="{02DF39C2-3BAD-4220-9B7D-8F74C84116D0}"/>
                </a:ext>
              </a:extLst>
            </p:cNvPr>
            <p:cNvSpPr/>
            <p:nvPr/>
          </p:nvSpPr>
          <p:spPr>
            <a:xfrm>
              <a:off x="4842436" y="4312070"/>
              <a:ext cx="1519968" cy="307777"/>
            </a:xfrm>
            <a:prstGeom prst="rect">
              <a:avLst/>
            </a:prstGeom>
          </p:spPr>
          <p:txBody>
            <a:bodyPr wrap="none">
              <a:spAutoFit/>
            </a:bodyPr>
            <a:lstStyle/>
            <a:p>
              <a:r>
                <a:rPr lang="zh-TW" altLang="en-US" sz="1400" dirty="0">
                  <a:solidFill>
                    <a:srgbClr val="FF0000"/>
                  </a:solidFill>
                  <a:latin typeface="+mj-ea"/>
                  <a:ea typeface="+mj-ea"/>
                </a:rPr>
                <a:t>攝影機</a:t>
              </a:r>
              <a:r>
                <a:rPr lang="en-US" altLang="zh-TW" sz="1400" dirty="0">
                  <a:solidFill>
                    <a:srgbClr val="FF0000"/>
                  </a:solidFill>
                  <a:latin typeface="+mj-ea"/>
                  <a:ea typeface="+mj-ea"/>
                </a:rPr>
                <a:t>/</a:t>
              </a:r>
              <a:r>
                <a:rPr lang="zh-TW" altLang="en-US" sz="1400" dirty="0">
                  <a:solidFill>
                    <a:srgbClr val="FF0000"/>
                  </a:solidFill>
                  <a:latin typeface="+mj-ea"/>
                  <a:ea typeface="+mj-ea"/>
                </a:rPr>
                <a:t>影像感測</a:t>
              </a:r>
              <a:endParaRPr lang="zh-TW" altLang="en-US" sz="1400" dirty="0">
                <a:latin typeface="+mj-ea"/>
                <a:ea typeface="+mj-ea"/>
              </a:endParaRPr>
            </a:p>
          </p:txBody>
        </p:sp>
        <p:sp>
          <p:nvSpPr>
            <p:cNvPr id="75" name="矩形 74">
              <a:extLst>
                <a:ext uri="{FF2B5EF4-FFF2-40B4-BE49-F238E27FC236}">
                  <a16:creationId xmlns:a16="http://schemas.microsoft.com/office/drawing/2014/main" id="{024FC403-0E5C-49CE-9BE4-A7223BB2C9A8}"/>
                </a:ext>
              </a:extLst>
            </p:cNvPr>
            <p:cNvSpPr/>
            <p:nvPr/>
          </p:nvSpPr>
          <p:spPr>
            <a:xfrm>
              <a:off x="4968922" y="4599878"/>
              <a:ext cx="1175322" cy="276999"/>
            </a:xfrm>
            <a:prstGeom prst="rect">
              <a:avLst/>
            </a:prstGeom>
          </p:spPr>
          <p:txBody>
            <a:bodyPr wrap="none">
              <a:spAutoFit/>
            </a:bodyPr>
            <a:lstStyle/>
            <a:p>
              <a:r>
                <a:rPr lang="en-US" altLang="zh-TW" sz="1200" dirty="0">
                  <a:latin typeface="+mj-ea"/>
                  <a:ea typeface="+mj-ea"/>
                </a:rPr>
                <a:t>-</a:t>
              </a:r>
              <a:r>
                <a:rPr lang="zh-TW" altLang="en-US" sz="1200" dirty="0">
                  <a:latin typeface="+mj-ea"/>
                  <a:ea typeface="+mj-ea"/>
                </a:rPr>
                <a:t>四周環景影像</a:t>
              </a:r>
              <a:endParaRPr lang="en-US" altLang="zh-TW" sz="1200" dirty="0">
                <a:latin typeface="+mj-ea"/>
                <a:ea typeface="+mj-ea"/>
              </a:endParaRPr>
            </a:p>
          </p:txBody>
        </p:sp>
        <p:sp>
          <p:nvSpPr>
            <p:cNvPr id="76" name="矩形 75">
              <a:extLst>
                <a:ext uri="{FF2B5EF4-FFF2-40B4-BE49-F238E27FC236}">
                  <a16:creationId xmlns:a16="http://schemas.microsoft.com/office/drawing/2014/main" id="{DE26A44B-A1C1-47A7-9635-9F52436303B1}"/>
                </a:ext>
              </a:extLst>
            </p:cNvPr>
            <p:cNvSpPr/>
            <p:nvPr/>
          </p:nvSpPr>
          <p:spPr>
            <a:xfrm>
              <a:off x="4382461" y="3408439"/>
              <a:ext cx="1329209" cy="492443"/>
            </a:xfrm>
            <a:prstGeom prst="rect">
              <a:avLst/>
            </a:prstGeom>
          </p:spPr>
          <p:txBody>
            <a:bodyPr wrap="square">
              <a:spAutoFit/>
            </a:bodyPr>
            <a:lstStyle/>
            <a:p>
              <a:r>
                <a:rPr lang="zh-TW" altLang="en-US" sz="1400" dirty="0">
                  <a:solidFill>
                    <a:srgbClr val="FF0000"/>
                  </a:solidFill>
                  <a:latin typeface="+mj-ea"/>
                  <a:ea typeface="+mj-ea"/>
                </a:rPr>
                <a:t>超音波</a:t>
              </a:r>
              <a:endParaRPr lang="en-US" altLang="zh-TW" sz="1400" dirty="0">
                <a:solidFill>
                  <a:srgbClr val="FF0000"/>
                </a:solidFill>
                <a:latin typeface="+mj-ea"/>
                <a:ea typeface="+mj-ea"/>
              </a:endParaRPr>
            </a:p>
            <a:p>
              <a:r>
                <a:rPr lang="en-US" altLang="zh-TW" sz="1200" dirty="0">
                  <a:latin typeface="+mj-ea"/>
                  <a:ea typeface="+mj-ea"/>
                </a:rPr>
                <a:t>-</a:t>
              </a:r>
              <a:r>
                <a:rPr lang="zh-TW" altLang="en-US" sz="1200" dirty="0">
                  <a:latin typeface="+mj-ea"/>
                  <a:ea typeface="+mj-ea"/>
                </a:rPr>
                <a:t>停車輔助偵測</a:t>
              </a:r>
              <a:endParaRPr lang="zh-TW" altLang="en-US" sz="1400" dirty="0">
                <a:latin typeface="+mj-ea"/>
                <a:ea typeface="+mj-ea"/>
              </a:endParaRPr>
            </a:p>
          </p:txBody>
        </p:sp>
        <p:sp>
          <p:nvSpPr>
            <p:cNvPr id="77" name="矩形 76">
              <a:extLst>
                <a:ext uri="{FF2B5EF4-FFF2-40B4-BE49-F238E27FC236}">
                  <a16:creationId xmlns:a16="http://schemas.microsoft.com/office/drawing/2014/main" id="{526DA4E4-0C1C-4434-9304-0025F1F46C4C}"/>
                </a:ext>
              </a:extLst>
            </p:cNvPr>
            <p:cNvSpPr/>
            <p:nvPr/>
          </p:nvSpPr>
          <p:spPr>
            <a:xfrm>
              <a:off x="6827108" y="3458497"/>
              <a:ext cx="1329209" cy="492443"/>
            </a:xfrm>
            <a:prstGeom prst="rect">
              <a:avLst/>
            </a:prstGeom>
          </p:spPr>
          <p:txBody>
            <a:bodyPr wrap="square">
              <a:spAutoFit/>
            </a:bodyPr>
            <a:lstStyle/>
            <a:p>
              <a:r>
                <a:rPr lang="zh-TW" altLang="en-US" sz="1400" dirty="0">
                  <a:solidFill>
                    <a:srgbClr val="FF0000"/>
                  </a:solidFill>
                  <a:latin typeface="+mj-ea"/>
                  <a:ea typeface="+mj-ea"/>
                </a:rPr>
                <a:t>超音波</a:t>
              </a:r>
              <a:r>
                <a:rPr lang="en-US" altLang="zh-TW" sz="1400" dirty="0">
                  <a:solidFill>
                    <a:srgbClr val="FF0000"/>
                  </a:solidFill>
                  <a:latin typeface="+mj-ea"/>
                  <a:ea typeface="+mj-ea"/>
                </a:rPr>
                <a:t>-</a:t>
              </a:r>
            </a:p>
            <a:p>
              <a:r>
                <a:rPr lang="en-US" altLang="zh-TW" sz="1200" dirty="0">
                  <a:latin typeface="+mj-ea"/>
                  <a:ea typeface="+mj-ea"/>
                </a:rPr>
                <a:t>-</a:t>
              </a:r>
              <a:r>
                <a:rPr lang="zh-TW" altLang="en-US" sz="1200" dirty="0">
                  <a:latin typeface="+mj-ea"/>
                  <a:ea typeface="+mj-ea"/>
                </a:rPr>
                <a:t>停車輔助偵測</a:t>
              </a:r>
              <a:endParaRPr lang="zh-TW" altLang="en-US" sz="1400" dirty="0">
                <a:latin typeface="+mj-ea"/>
                <a:ea typeface="+mj-ea"/>
              </a:endParaRPr>
            </a:p>
          </p:txBody>
        </p:sp>
        <p:sp>
          <p:nvSpPr>
            <p:cNvPr id="79" name="矩形 78">
              <a:extLst>
                <a:ext uri="{FF2B5EF4-FFF2-40B4-BE49-F238E27FC236}">
                  <a16:creationId xmlns:a16="http://schemas.microsoft.com/office/drawing/2014/main" id="{C9BDCFCA-5C5E-4BD0-BC4D-1A3B55854AEA}"/>
                </a:ext>
              </a:extLst>
            </p:cNvPr>
            <p:cNvSpPr/>
            <p:nvPr/>
          </p:nvSpPr>
          <p:spPr>
            <a:xfrm>
              <a:off x="7783000" y="2298813"/>
              <a:ext cx="184731" cy="276999"/>
            </a:xfrm>
            <a:prstGeom prst="rect">
              <a:avLst/>
            </a:prstGeom>
          </p:spPr>
          <p:txBody>
            <a:bodyPr wrap="none">
              <a:spAutoFit/>
            </a:bodyPr>
            <a:lstStyle/>
            <a:p>
              <a:endParaRPr lang="zh-TW" altLang="en-US" sz="1200" dirty="0">
                <a:latin typeface="+mj-ea"/>
                <a:ea typeface="+mj-ea"/>
              </a:endParaRPr>
            </a:p>
          </p:txBody>
        </p:sp>
        <p:sp>
          <p:nvSpPr>
            <p:cNvPr id="80" name="矩形 79">
              <a:extLst>
                <a:ext uri="{FF2B5EF4-FFF2-40B4-BE49-F238E27FC236}">
                  <a16:creationId xmlns:a16="http://schemas.microsoft.com/office/drawing/2014/main" id="{FD0F3BE1-0CE4-4E70-B345-6815F8ED4F41}"/>
                </a:ext>
              </a:extLst>
            </p:cNvPr>
            <p:cNvSpPr/>
            <p:nvPr/>
          </p:nvSpPr>
          <p:spPr>
            <a:xfrm>
              <a:off x="7720526" y="2071173"/>
              <a:ext cx="1519968" cy="307777"/>
            </a:xfrm>
            <a:prstGeom prst="rect">
              <a:avLst/>
            </a:prstGeom>
          </p:spPr>
          <p:txBody>
            <a:bodyPr wrap="none">
              <a:spAutoFit/>
            </a:bodyPr>
            <a:lstStyle/>
            <a:p>
              <a:r>
                <a:rPr lang="zh-TW" altLang="en-US" sz="1400" dirty="0">
                  <a:solidFill>
                    <a:srgbClr val="FF0000"/>
                  </a:solidFill>
                  <a:latin typeface="+mj-ea"/>
                  <a:ea typeface="+mj-ea"/>
                </a:rPr>
                <a:t>攝影機</a:t>
              </a:r>
              <a:r>
                <a:rPr lang="en-US" altLang="zh-TW" sz="1400" dirty="0">
                  <a:solidFill>
                    <a:srgbClr val="FF0000"/>
                  </a:solidFill>
                  <a:latin typeface="+mj-ea"/>
                  <a:ea typeface="+mj-ea"/>
                </a:rPr>
                <a:t>/</a:t>
              </a:r>
              <a:r>
                <a:rPr lang="zh-TW" altLang="en-US" sz="1400" dirty="0">
                  <a:solidFill>
                    <a:srgbClr val="FF0000"/>
                  </a:solidFill>
                  <a:latin typeface="+mj-ea"/>
                  <a:ea typeface="+mj-ea"/>
                </a:rPr>
                <a:t>影像感測</a:t>
              </a:r>
              <a:endParaRPr lang="zh-TW" altLang="en-US" sz="1400" dirty="0">
                <a:latin typeface="+mj-ea"/>
                <a:ea typeface="+mj-ea"/>
              </a:endParaRPr>
            </a:p>
          </p:txBody>
        </p:sp>
        <p:sp>
          <p:nvSpPr>
            <p:cNvPr id="81" name="矩形 80">
              <a:extLst>
                <a:ext uri="{FF2B5EF4-FFF2-40B4-BE49-F238E27FC236}">
                  <a16:creationId xmlns:a16="http://schemas.microsoft.com/office/drawing/2014/main" id="{0335D077-07A5-4A7A-AB64-54EF6EB47F17}"/>
                </a:ext>
              </a:extLst>
            </p:cNvPr>
            <p:cNvSpPr/>
            <p:nvPr/>
          </p:nvSpPr>
          <p:spPr>
            <a:xfrm>
              <a:off x="7885356" y="2330031"/>
              <a:ext cx="1329210" cy="461665"/>
            </a:xfrm>
            <a:prstGeom prst="rect">
              <a:avLst/>
            </a:prstGeom>
          </p:spPr>
          <p:txBody>
            <a:bodyPr wrap="none">
              <a:spAutoFit/>
            </a:bodyPr>
            <a:lstStyle/>
            <a:p>
              <a:r>
                <a:rPr lang="en-US" altLang="zh-TW" sz="1200" dirty="0">
                  <a:latin typeface="+mj-ea"/>
                  <a:ea typeface="+mj-ea"/>
                </a:rPr>
                <a:t>-</a:t>
              </a:r>
              <a:r>
                <a:rPr lang="zh-TW" altLang="en-US" sz="1200" dirty="0">
                  <a:latin typeface="+mj-ea"/>
                  <a:ea typeface="+mj-ea"/>
                </a:rPr>
                <a:t>停車輔助顯示</a:t>
              </a:r>
              <a:endParaRPr lang="en-US" altLang="zh-TW" sz="1200" dirty="0">
                <a:latin typeface="+mj-ea"/>
                <a:ea typeface="+mj-ea"/>
              </a:endParaRPr>
            </a:p>
            <a:p>
              <a:r>
                <a:rPr lang="en-US" altLang="zh-TW" sz="1200" dirty="0">
                  <a:latin typeface="+mj-ea"/>
                  <a:ea typeface="+mj-ea"/>
                </a:rPr>
                <a:t>-</a:t>
              </a:r>
              <a:r>
                <a:rPr lang="zh-TW" altLang="en-US" sz="1200" dirty="0">
                  <a:latin typeface="+mj-ea"/>
                  <a:ea typeface="+mj-ea"/>
                </a:rPr>
                <a:t>後方防碰撞顯示</a:t>
              </a:r>
              <a:endParaRPr lang="en-US" altLang="zh-TW" sz="1200" dirty="0">
                <a:latin typeface="+mj-ea"/>
                <a:ea typeface="+mj-ea"/>
              </a:endParaRPr>
            </a:p>
          </p:txBody>
        </p:sp>
        <p:sp>
          <p:nvSpPr>
            <p:cNvPr id="82" name="矩形 81">
              <a:extLst>
                <a:ext uri="{FF2B5EF4-FFF2-40B4-BE49-F238E27FC236}">
                  <a16:creationId xmlns:a16="http://schemas.microsoft.com/office/drawing/2014/main" id="{0C905351-503D-400E-9CDE-99DCF2C0550A}"/>
                </a:ext>
              </a:extLst>
            </p:cNvPr>
            <p:cNvSpPr/>
            <p:nvPr/>
          </p:nvSpPr>
          <p:spPr>
            <a:xfrm>
              <a:off x="6288358" y="1613473"/>
              <a:ext cx="1023818" cy="492443"/>
            </a:xfrm>
            <a:prstGeom prst="rect">
              <a:avLst/>
            </a:prstGeom>
          </p:spPr>
          <p:txBody>
            <a:bodyPr wrap="square">
              <a:spAutoFit/>
            </a:bodyPr>
            <a:lstStyle/>
            <a:p>
              <a:r>
                <a:rPr lang="zh-TW" altLang="en-US" sz="1400" dirty="0">
                  <a:solidFill>
                    <a:srgbClr val="FF0000"/>
                  </a:solidFill>
                  <a:latin typeface="+mj-ea"/>
                  <a:ea typeface="+mj-ea"/>
                </a:rPr>
                <a:t>短距雷達</a:t>
              </a:r>
              <a:endParaRPr lang="en-US" altLang="zh-TW" sz="1400" dirty="0">
                <a:solidFill>
                  <a:srgbClr val="FF0000"/>
                </a:solidFill>
                <a:latin typeface="+mj-ea"/>
                <a:ea typeface="+mj-ea"/>
              </a:endParaRPr>
            </a:p>
            <a:p>
              <a:r>
                <a:rPr lang="en-US" altLang="zh-TW" sz="1200" dirty="0">
                  <a:latin typeface="+mj-ea"/>
                  <a:ea typeface="+mj-ea"/>
                </a:rPr>
                <a:t>-</a:t>
              </a:r>
              <a:r>
                <a:rPr lang="zh-TW" altLang="en-US" sz="1200" dirty="0">
                  <a:latin typeface="+mj-ea"/>
                  <a:ea typeface="+mj-ea"/>
                </a:rPr>
                <a:t>盲點偵測</a:t>
              </a:r>
              <a:endParaRPr lang="zh-TW" altLang="en-US" sz="1400" dirty="0">
                <a:latin typeface="+mj-ea"/>
                <a:ea typeface="+mj-ea"/>
              </a:endParaRPr>
            </a:p>
          </p:txBody>
        </p:sp>
        <p:sp>
          <p:nvSpPr>
            <p:cNvPr id="83" name="矩形 82">
              <a:extLst>
                <a:ext uri="{FF2B5EF4-FFF2-40B4-BE49-F238E27FC236}">
                  <a16:creationId xmlns:a16="http://schemas.microsoft.com/office/drawing/2014/main" id="{73B8B61C-C589-42A2-B14F-A55ABE4AB867}"/>
                </a:ext>
              </a:extLst>
            </p:cNvPr>
            <p:cNvSpPr/>
            <p:nvPr/>
          </p:nvSpPr>
          <p:spPr>
            <a:xfrm>
              <a:off x="6325892" y="4197469"/>
              <a:ext cx="1023818" cy="492443"/>
            </a:xfrm>
            <a:prstGeom prst="rect">
              <a:avLst/>
            </a:prstGeom>
          </p:spPr>
          <p:txBody>
            <a:bodyPr wrap="square">
              <a:spAutoFit/>
            </a:bodyPr>
            <a:lstStyle/>
            <a:p>
              <a:r>
                <a:rPr lang="zh-TW" altLang="en-US" sz="1400" dirty="0">
                  <a:solidFill>
                    <a:srgbClr val="FF0000"/>
                  </a:solidFill>
                  <a:latin typeface="+mj-ea"/>
                  <a:ea typeface="+mj-ea"/>
                </a:rPr>
                <a:t>短距雷達</a:t>
              </a:r>
              <a:endParaRPr lang="en-US" altLang="zh-TW" sz="1400" dirty="0">
                <a:solidFill>
                  <a:srgbClr val="FF0000"/>
                </a:solidFill>
                <a:latin typeface="+mj-ea"/>
                <a:ea typeface="+mj-ea"/>
              </a:endParaRPr>
            </a:p>
            <a:p>
              <a:r>
                <a:rPr lang="en-US" altLang="zh-TW" sz="1200" dirty="0">
                  <a:latin typeface="+mj-ea"/>
                  <a:ea typeface="+mj-ea"/>
                </a:rPr>
                <a:t>-</a:t>
              </a:r>
              <a:r>
                <a:rPr lang="zh-TW" altLang="en-US" sz="1200" dirty="0">
                  <a:latin typeface="+mj-ea"/>
                  <a:ea typeface="+mj-ea"/>
                </a:rPr>
                <a:t>盲點偵測</a:t>
              </a:r>
              <a:endParaRPr lang="zh-TW" altLang="en-US" sz="1400" dirty="0">
                <a:latin typeface="+mj-ea"/>
                <a:ea typeface="+mj-ea"/>
              </a:endParaRPr>
            </a:p>
          </p:txBody>
        </p:sp>
      </p:grpSp>
      <p:sp>
        <p:nvSpPr>
          <p:cNvPr id="42" name="矩形 41">
            <a:extLst>
              <a:ext uri="{FF2B5EF4-FFF2-40B4-BE49-F238E27FC236}">
                <a16:creationId xmlns:a16="http://schemas.microsoft.com/office/drawing/2014/main" id="{27175997-3800-409F-9A13-7BD64BEDD6B4}"/>
              </a:ext>
            </a:extLst>
          </p:cNvPr>
          <p:cNvSpPr/>
          <p:nvPr/>
        </p:nvSpPr>
        <p:spPr>
          <a:xfrm>
            <a:off x="85532" y="5466242"/>
            <a:ext cx="8866076" cy="1015663"/>
          </a:xfrm>
          <a:prstGeom prst="rect">
            <a:avLst/>
          </a:prstGeom>
        </p:spPr>
        <p:txBody>
          <a:bodyPr wrap="square">
            <a:spAutoFit/>
          </a:bodyPr>
          <a:lstStyle/>
          <a:p>
            <a:pPr marL="171450" indent="-171450">
              <a:buFont typeface="Arial" panose="020B0604020202020204" pitchFamily="34" charset="0"/>
              <a:buChar char="•"/>
            </a:pPr>
            <a:r>
              <a:rPr lang="zh-TW" altLang="en-US" sz="1200" dirty="0">
                <a:solidFill>
                  <a:schemeClr val="accent6"/>
                </a:solidFill>
                <a:latin typeface="+mj-ea"/>
                <a:ea typeface="+mj-ea"/>
              </a:rPr>
              <a:t>感測器主要有攝影機、超音波、</a:t>
            </a:r>
            <a:r>
              <a:rPr lang="en-US" altLang="zh-TW" sz="1200" dirty="0">
                <a:solidFill>
                  <a:schemeClr val="accent6"/>
                </a:solidFill>
                <a:latin typeface="+mj-ea"/>
                <a:ea typeface="+mj-ea"/>
              </a:rPr>
              <a:t>(</a:t>
            </a:r>
            <a:r>
              <a:rPr lang="zh-TW" altLang="en-US" sz="1200" dirty="0">
                <a:solidFill>
                  <a:schemeClr val="accent6"/>
                </a:solidFill>
                <a:latin typeface="+mj-ea"/>
                <a:ea typeface="+mj-ea"/>
              </a:rPr>
              <a:t>毫米波</a:t>
            </a:r>
            <a:r>
              <a:rPr lang="en-US" altLang="zh-TW" sz="1200" dirty="0">
                <a:solidFill>
                  <a:schemeClr val="accent6"/>
                </a:solidFill>
                <a:latin typeface="+mj-ea"/>
                <a:ea typeface="+mj-ea"/>
              </a:rPr>
              <a:t>)</a:t>
            </a:r>
            <a:r>
              <a:rPr lang="zh-TW" altLang="en-US" sz="1200" dirty="0">
                <a:solidFill>
                  <a:schemeClr val="accent6"/>
                </a:solidFill>
                <a:latin typeface="+mj-ea"/>
                <a:ea typeface="+mj-ea"/>
              </a:rPr>
              <a:t>雷達和</a:t>
            </a:r>
            <a:r>
              <a:rPr lang="en-US" altLang="zh-TW" sz="1200" dirty="0">
                <a:solidFill>
                  <a:schemeClr val="accent6"/>
                </a:solidFill>
                <a:latin typeface="+mj-ea"/>
                <a:ea typeface="+mj-ea"/>
              </a:rPr>
              <a:t>LiDAR</a:t>
            </a:r>
            <a:r>
              <a:rPr lang="zh-TW" altLang="en-US" sz="1200" dirty="0">
                <a:solidFill>
                  <a:schemeClr val="accent6"/>
                </a:solidFill>
                <a:latin typeface="+mj-ea"/>
                <a:ea typeface="+mj-ea"/>
              </a:rPr>
              <a:t>等</a:t>
            </a:r>
            <a:endParaRPr lang="en-US" altLang="zh-TW" sz="1200" dirty="0">
              <a:solidFill>
                <a:schemeClr val="accent6"/>
              </a:solidFill>
              <a:latin typeface="+mj-ea"/>
              <a:ea typeface="+mj-ea"/>
            </a:endParaRPr>
          </a:p>
          <a:p>
            <a:pPr marL="171450" indent="-171450">
              <a:buFont typeface="Arial" panose="020B0604020202020204" pitchFamily="34" charset="0"/>
              <a:buChar char="•"/>
            </a:pPr>
            <a:r>
              <a:rPr lang="zh-TW" altLang="en-US" sz="1200" dirty="0">
                <a:solidFill>
                  <a:schemeClr val="accent6"/>
                </a:solidFill>
                <a:latin typeface="+mj-ea"/>
                <a:ea typeface="+mj-ea"/>
              </a:rPr>
              <a:t>超音波</a:t>
            </a:r>
            <a:r>
              <a:rPr lang="en-US" altLang="zh-TW" sz="1200" dirty="0">
                <a:solidFill>
                  <a:schemeClr val="accent6"/>
                </a:solidFill>
                <a:latin typeface="+mj-ea"/>
                <a:ea typeface="+mj-ea"/>
              </a:rPr>
              <a:t>/</a:t>
            </a:r>
            <a:r>
              <a:rPr lang="zh-TW" altLang="en-US" sz="1200" dirty="0">
                <a:solidFill>
                  <a:schemeClr val="accent6"/>
                </a:solidFill>
                <a:latin typeface="+mj-ea"/>
                <a:ea typeface="+mj-ea"/>
              </a:rPr>
              <a:t>短距雷達提供近距離感測資訊，主要功能</a:t>
            </a:r>
            <a:r>
              <a:rPr lang="en-US" altLang="zh-TW" sz="1200" dirty="0">
                <a:solidFill>
                  <a:schemeClr val="accent6"/>
                </a:solidFill>
                <a:latin typeface="+mj-ea"/>
                <a:ea typeface="+mj-ea"/>
              </a:rPr>
              <a:t>:</a:t>
            </a:r>
            <a:r>
              <a:rPr lang="zh-TW" altLang="en-US" sz="1200" dirty="0">
                <a:solidFill>
                  <a:schemeClr val="accent6"/>
                </a:solidFill>
                <a:latin typeface="+mj-ea"/>
                <a:ea typeface="+mj-ea"/>
              </a:rPr>
              <a:t> 盲點偵測、停車輔助偵測、後方防碰撞顯示等</a:t>
            </a:r>
            <a:endParaRPr lang="en-US" altLang="zh-TW" sz="1200" dirty="0">
              <a:solidFill>
                <a:schemeClr val="accent6"/>
              </a:solidFill>
              <a:latin typeface="+mj-ea"/>
              <a:ea typeface="+mj-ea"/>
            </a:endParaRPr>
          </a:p>
          <a:p>
            <a:pPr marL="171450" indent="-171450">
              <a:buFont typeface="Arial" panose="020B0604020202020204" pitchFamily="34" charset="0"/>
              <a:buChar char="•"/>
            </a:pPr>
            <a:r>
              <a:rPr lang="zh-TW" altLang="en-US" sz="1200" dirty="0">
                <a:solidFill>
                  <a:schemeClr val="accent6"/>
                </a:solidFill>
                <a:latin typeface="+mj-ea"/>
                <a:ea typeface="+mj-ea"/>
              </a:rPr>
              <a:t>攝影具高解析度與顏色辨識功能，含</a:t>
            </a:r>
            <a:r>
              <a:rPr lang="en-US" altLang="zh-TW" sz="1200" dirty="0">
                <a:solidFill>
                  <a:schemeClr val="accent6"/>
                </a:solidFill>
                <a:latin typeface="+mj-ea"/>
                <a:ea typeface="+mj-ea"/>
              </a:rPr>
              <a:t>:</a:t>
            </a:r>
            <a:r>
              <a:rPr lang="zh-TW" altLang="en-US" sz="1200" dirty="0">
                <a:solidFill>
                  <a:schemeClr val="accent6"/>
                </a:solidFill>
                <a:latin typeface="+mj-ea"/>
                <a:ea typeface="+mj-ea"/>
              </a:rPr>
              <a:t> 提供前方及四周環景影像、車道偏移偵測、路燈</a:t>
            </a:r>
            <a:r>
              <a:rPr lang="en-US" altLang="zh-TW" sz="1200" dirty="0">
                <a:solidFill>
                  <a:schemeClr val="accent6"/>
                </a:solidFill>
                <a:latin typeface="+mj-ea"/>
                <a:ea typeface="+mj-ea"/>
              </a:rPr>
              <a:t>/</a:t>
            </a:r>
            <a:r>
              <a:rPr lang="zh-TW" altLang="en-US" sz="1200" dirty="0">
                <a:solidFill>
                  <a:schemeClr val="accent6"/>
                </a:solidFill>
                <a:latin typeface="+mj-ea"/>
                <a:ea typeface="+mj-ea"/>
              </a:rPr>
              <a:t>號誌辨識、行人</a:t>
            </a:r>
            <a:r>
              <a:rPr lang="en-US" altLang="zh-TW" sz="1200" dirty="0">
                <a:solidFill>
                  <a:schemeClr val="accent6"/>
                </a:solidFill>
                <a:latin typeface="+mj-ea"/>
                <a:ea typeface="+mj-ea"/>
              </a:rPr>
              <a:t>/</a:t>
            </a:r>
            <a:r>
              <a:rPr lang="zh-TW" altLang="en-US" sz="1200" dirty="0">
                <a:solidFill>
                  <a:schemeClr val="accent6"/>
                </a:solidFill>
                <a:latin typeface="+mj-ea"/>
                <a:ea typeface="+mj-ea"/>
              </a:rPr>
              <a:t>車輛辨識等</a:t>
            </a:r>
          </a:p>
          <a:p>
            <a:pPr marL="171450" indent="-171450">
              <a:buFont typeface="Arial" panose="020B0604020202020204" pitchFamily="34" charset="0"/>
              <a:buChar char="•"/>
            </a:pPr>
            <a:r>
              <a:rPr lang="zh-TW" altLang="en-US" sz="1200" dirty="0">
                <a:solidFill>
                  <a:schemeClr val="accent6"/>
                </a:solidFill>
                <a:latin typeface="+mj-ea"/>
                <a:ea typeface="+mj-ea"/>
              </a:rPr>
              <a:t>長距離毫米波雷達對於天氣的影響比光學感測器小但穿透力較差，主要使用</a:t>
            </a:r>
            <a:r>
              <a:rPr lang="en-US" altLang="zh-TW" sz="1200" dirty="0">
                <a:solidFill>
                  <a:schemeClr val="accent6"/>
                </a:solidFill>
                <a:latin typeface="+mj-ea"/>
                <a:ea typeface="+mj-ea"/>
              </a:rPr>
              <a:t>24G</a:t>
            </a:r>
            <a:r>
              <a:rPr lang="zh-TW" altLang="en-US" sz="1200" dirty="0">
                <a:solidFill>
                  <a:schemeClr val="accent6"/>
                </a:solidFill>
                <a:latin typeface="+mj-ea"/>
                <a:ea typeface="+mj-ea"/>
              </a:rPr>
              <a:t>及</a:t>
            </a:r>
            <a:r>
              <a:rPr lang="en-US" altLang="zh-TW" sz="1200" dirty="0">
                <a:solidFill>
                  <a:schemeClr val="accent6"/>
                </a:solidFill>
                <a:latin typeface="+mj-ea"/>
                <a:ea typeface="+mj-ea"/>
              </a:rPr>
              <a:t>77G</a:t>
            </a:r>
            <a:r>
              <a:rPr lang="zh-TW" altLang="en-US" sz="1200" dirty="0">
                <a:solidFill>
                  <a:schemeClr val="accent6"/>
                </a:solidFill>
                <a:latin typeface="+mj-ea"/>
                <a:ea typeface="+mj-ea"/>
              </a:rPr>
              <a:t>頻段未來將以</a:t>
            </a:r>
            <a:r>
              <a:rPr lang="en-US" altLang="zh-TW" sz="1200" dirty="0">
                <a:solidFill>
                  <a:schemeClr val="accent6"/>
                </a:solidFill>
                <a:latin typeface="+mj-ea"/>
                <a:ea typeface="+mj-ea"/>
              </a:rPr>
              <a:t>77G</a:t>
            </a:r>
            <a:r>
              <a:rPr lang="zh-TW" altLang="en-US" sz="1200" dirty="0">
                <a:solidFill>
                  <a:schemeClr val="accent6"/>
                </a:solidFill>
                <a:latin typeface="+mj-ea"/>
                <a:ea typeface="+mj-ea"/>
              </a:rPr>
              <a:t>頻段為主。功能</a:t>
            </a:r>
            <a:r>
              <a:rPr lang="en-US" altLang="zh-TW" sz="1200" dirty="0">
                <a:solidFill>
                  <a:schemeClr val="accent6"/>
                </a:solidFill>
                <a:latin typeface="+mj-ea"/>
                <a:ea typeface="+mj-ea"/>
              </a:rPr>
              <a:t>:</a:t>
            </a:r>
            <a:r>
              <a:rPr lang="zh-TW" altLang="en-US" sz="1200" dirty="0">
                <a:solidFill>
                  <a:schemeClr val="accent6"/>
                </a:solidFill>
                <a:latin typeface="+mj-ea"/>
                <a:ea typeface="+mj-ea"/>
              </a:rPr>
              <a:t>主動式車距巡航系統、前方碰撞預防警示等</a:t>
            </a:r>
            <a:endParaRPr lang="en-US" altLang="zh-TW" sz="1200" dirty="0">
              <a:solidFill>
                <a:schemeClr val="accent6"/>
              </a:solidFill>
              <a:latin typeface="+mj-ea"/>
              <a:ea typeface="+mj-ea"/>
            </a:endParaRPr>
          </a:p>
        </p:txBody>
      </p:sp>
      <p:sp>
        <p:nvSpPr>
          <p:cNvPr id="40" name="矩形 39">
            <a:extLst>
              <a:ext uri="{FF2B5EF4-FFF2-40B4-BE49-F238E27FC236}">
                <a16:creationId xmlns:a16="http://schemas.microsoft.com/office/drawing/2014/main" id="{CC30C340-3381-4F26-86D3-CCF5E72FEABE}"/>
              </a:ext>
            </a:extLst>
          </p:cNvPr>
          <p:cNvSpPr/>
          <p:nvPr/>
        </p:nvSpPr>
        <p:spPr>
          <a:xfrm>
            <a:off x="85532" y="6623774"/>
            <a:ext cx="1390124" cy="261610"/>
          </a:xfrm>
          <a:prstGeom prst="rect">
            <a:avLst/>
          </a:prstGeom>
        </p:spPr>
        <p:txBody>
          <a:bodyPr wrap="none">
            <a:spAutoFit/>
          </a:bodyPr>
          <a:lstStyle/>
          <a:p>
            <a:r>
              <a:rPr lang="zh-TW" altLang="en-US" sz="1100" b="0" dirty="0"/>
              <a:t>資料來源</a:t>
            </a:r>
            <a:r>
              <a:rPr lang="en-US" altLang="zh-TW" sz="1100" b="0" dirty="0"/>
              <a:t>: </a:t>
            </a:r>
            <a:r>
              <a:rPr lang="zh-TW" altLang="en-US" sz="1100" b="0" dirty="0"/>
              <a:t>台亞智能</a:t>
            </a:r>
          </a:p>
        </p:txBody>
      </p:sp>
    </p:spTree>
    <p:extLst>
      <p:ext uri="{BB962C8B-B14F-4D97-AF65-F5344CB8AC3E}">
        <p14:creationId xmlns:p14="http://schemas.microsoft.com/office/powerpoint/2010/main" val="41377261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047981-57F8-4884-BBFD-FBC94184C86D}"/>
              </a:ext>
            </a:extLst>
          </p:cNvPr>
          <p:cNvSpPr>
            <a:spLocks noGrp="1"/>
          </p:cNvSpPr>
          <p:nvPr>
            <p:ph type="title"/>
          </p:nvPr>
        </p:nvSpPr>
        <p:spPr/>
        <p:txBody>
          <a:bodyPr/>
          <a:lstStyle/>
          <a:p>
            <a:r>
              <a:rPr lang="zh-TW" altLang="en-US" dirty="0"/>
              <a:t>自動駕駛所需</a:t>
            </a:r>
            <a:r>
              <a:rPr lang="en-US" altLang="zh-TW" dirty="0"/>
              <a:t>ADAS</a:t>
            </a:r>
            <a:r>
              <a:rPr lang="zh-TW" altLang="en-US" dirty="0"/>
              <a:t>功能及範疇</a:t>
            </a:r>
          </a:p>
        </p:txBody>
      </p:sp>
      <p:graphicFrame>
        <p:nvGraphicFramePr>
          <p:cNvPr id="6" name="表格 5">
            <a:extLst>
              <a:ext uri="{FF2B5EF4-FFF2-40B4-BE49-F238E27FC236}">
                <a16:creationId xmlns:a16="http://schemas.microsoft.com/office/drawing/2014/main" id="{43C0F716-EE50-4DFF-882A-C2B1B972847F}"/>
              </a:ext>
            </a:extLst>
          </p:cNvPr>
          <p:cNvGraphicFramePr>
            <a:graphicFrameLocks noGrp="1"/>
          </p:cNvGraphicFramePr>
          <p:nvPr>
            <p:extLst>
              <p:ext uri="{D42A27DB-BD31-4B8C-83A1-F6EECF244321}">
                <p14:modId xmlns:p14="http://schemas.microsoft.com/office/powerpoint/2010/main" val="3302377341"/>
              </p:ext>
            </p:extLst>
          </p:nvPr>
        </p:nvGraphicFramePr>
        <p:xfrm>
          <a:off x="2375756" y="1009404"/>
          <a:ext cx="4392488" cy="3571720"/>
        </p:xfrm>
        <a:graphic>
          <a:graphicData uri="http://schemas.openxmlformats.org/drawingml/2006/table">
            <a:tbl>
              <a:tblPr/>
              <a:tblGrid>
                <a:gridCol w="2726372">
                  <a:extLst>
                    <a:ext uri="{9D8B030D-6E8A-4147-A177-3AD203B41FA5}">
                      <a16:colId xmlns:a16="http://schemas.microsoft.com/office/drawing/2014/main" val="3333675823"/>
                    </a:ext>
                  </a:extLst>
                </a:gridCol>
                <a:gridCol w="1666116">
                  <a:extLst>
                    <a:ext uri="{9D8B030D-6E8A-4147-A177-3AD203B41FA5}">
                      <a16:colId xmlns:a16="http://schemas.microsoft.com/office/drawing/2014/main" val="1374159610"/>
                    </a:ext>
                  </a:extLst>
                </a:gridCol>
              </a:tblGrid>
              <a:tr h="269250">
                <a:tc>
                  <a:txBody>
                    <a:bodyPr/>
                    <a:lstStyle/>
                    <a:p>
                      <a:pPr fontAlgn="ctr">
                        <a:spcAft>
                          <a:spcPts val="0"/>
                        </a:spcAft>
                      </a:pPr>
                      <a:r>
                        <a:rPr lang="en-US" sz="1200" kern="1200" dirty="0">
                          <a:effectLst/>
                          <a:latin typeface="+mj-ea"/>
                          <a:ea typeface="+mj-ea"/>
                          <a:cs typeface="Times New Roman" panose="02020603050405020304" pitchFamily="18" charset="0"/>
                        </a:rPr>
                        <a:t>ADAS</a:t>
                      </a:r>
                      <a:r>
                        <a:rPr lang="zh-TW" sz="1200" kern="1200" dirty="0">
                          <a:effectLst/>
                          <a:latin typeface="+mj-ea"/>
                          <a:ea typeface="+mj-ea"/>
                          <a:cs typeface="Arial" panose="020B0604020202020204" pitchFamily="34" charset="0"/>
                        </a:rPr>
                        <a:t>應用範疇</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fontAlgn="ctr">
                        <a:spcAft>
                          <a:spcPts val="0"/>
                        </a:spcAft>
                      </a:pPr>
                      <a:r>
                        <a:rPr lang="zh-TW" sz="1200" kern="1200">
                          <a:effectLst/>
                          <a:latin typeface="+mj-ea"/>
                          <a:ea typeface="+mj-ea"/>
                          <a:cs typeface="Arial" panose="020B0604020202020204" pitchFamily="34" charset="0"/>
                        </a:rPr>
                        <a:t>中文</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384525850"/>
                  </a:ext>
                </a:extLst>
              </a:tr>
              <a:tr h="269250">
                <a:tc>
                  <a:txBody>
                    <a:bodyPr/>
                    <a:lstStyle/>
                    <a:p>
                      <a:pPr fontAlgn="ctr">
                        <a:spcAft>
                          <a:spcPts val="0"/>
                        </a:spcAft>
                      </a:pPr>
                      <a:r>
                        <a:rPr lang="en-US" sz="1200" kern="1200" dirty="0">
                          <a:effectLst/>
                          <a:latin typeface="+mj-ea"/>
                          <a:ea typeface="+mj-ea"/>
                          <a:cs typeface="Times New Roman" panose="02020603050405020304" pitchFamily="18" charset="0"/>
                        </a:rPr>
                        <a:t>Adaptive Cruise Control(ACC)</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fontAlgn="ctr">
                        <a:spcAft>
                          <a:spcPts val="0"/>
                        </a:spcAft>
                      </a:pPr>
                      <a:r>
                        <a:rPr lang="zh-TW" sz="1200" kern="1200">
                          <a:effectLst/>
                          <a:latin typeface="+mj-ea"/>
                          <a:ea typeface="+mj-ea"/>
                          <a:cs typeface="Arial" panose="020B0604020202020204" pitchFamily="34" charset="0"/>
                        </a:rPr>
                        <a:t>自適應性巡航</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1849858259"/>
                  </a:ext>
                </a:extLst>
              </a:tr>
              <a:tr h="361494">
                <a:tc>
                  <a:txBody>
                    <a:bodyPr/>
                    <a:lstStyle/>
                    <a:p>
                      <a:pPr fontAlgn="ctr">
                        <a:spcAft>
                          <a:spcPts val="0"/>
                        </a:spcAft>
                      </a:pPr>
                      <a:r>
                        <a:rPr lang="en-US" sz="1200" kern="1200" dirty="0">
                          <a:effectLst/>
                          <a:latin typeface="+mj-ea"/>
                          <a:ea typeface="+mj-ea"/>
                          <a:cs typeface="Times New Roman" panose="02020603050405020304" pitchFamily="18" charset="0"/>
                        </a:rPr>
                        <a:t>Autonomous Emergency Braking(AEB)</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fontAlgn="ctr">
                        <a:spcAft>
                          <a:spcPts val="0"/>
                        </a:spcAft>
                      </a:pPr>
                      <a:r>
                        <a:rPr lang="zh-TW" sz="1200" kern="1200" dirty="0">
                          <a:effectLst/>
                          <a:latin typeface="+mj-ea"/>
                          <a:ea typeface="+mj-ea"/>
                          <a:cs typeface="Arial" panose="020B0604020202020204" pitchFamily="34" charset="0"/>
                        </a:rPr>
                        <a:t>自動緊急剎車</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1278998029"/>
                  </a:ext>
                </a:extLst>
              </a:tr>
              <a:tr h="269250">
                <a:tc>
                  <a:txBody>
                    <a:bodyPr/>
                    <a:lstStyle/>
                    <a:p>
                      <a:pPr fontAlgn="ctr">
                        <a:spcAft>
                          <a:spcPts val="0"/>
                        </a:spcAft>
                      </a:pPr>
                      <a:r>
                        <a:rPr lang="en-US" sz="1200" kern="1200" dirty="0">
                          <a:effectLst/>
                          <a:latin typeface="+mj-ea"/>
                          <a:ea typeface="+mj-ea"/>
                          <a:cs typeface="Times New Roman" panose="02020603050405020304" pitchFamily="18" charset="0"/>
                        </a:rPr>
                        <a:t>Autonomous Parking</a:t>
                      </a:r>
                      <a:r>
                        <a:rPr lang="en-US" sz="1200" kern="1200" dirty="0">
                          <a:effectLst/>
                          <a:latin typeface="+mj-ea"/>
                          <a:ea typeface="+mj-ea"/>
                          <a:cs typeface="Arial" panose="020B0604020202020204" pitchFamily="34" charset="0"/>
                        </a:rPr>
                        <a:t> Assistance</a:t>
                      </a:r>
                      <a:r>
                        <a:rPr lang="en-US" altLang="zh-TW" sz="1200" kern="1200" dirty="0">
                          <a:effectLst/>
                          <a:latin typeface="+mj-ea"/>
                          <a:ea typeface="+mj-ea"/>
                          <a:cs typeface="Arial" panose="020B0604020202020204" pitchFamily="34" charset="0"/>
                        </a:rPr>
                        <a:t>(APA)</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pPr>
                      <a:r>
                        <a:rPr lang="zh-TW" sz="1200" kern="1200" dirty="0">
                          <a:effectLst/>
                          <a:latin typeface="+mj-ea"/>
                          <a:ea typeface="+mj-ea"/>
                          <a:cs typeface="Arial" panose="020B0604020202020204" pitchFamily="34" charset="0"/>
                        </a:rPr>
                        <a:t>自動停車輔助</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253093"/>
                  </a:ext>
                </a:extLst>
              </a:tr>
              <a:tr h="269250">
                <a:tc>
                  <a:txBody>
                    <a:bodyPr/>
                    <a:lstStyle/>
                    <a:p>
                      <a:pPr fontAlgn="ctr">
                        <a:spcAft>
                          <a:spcPts val="0"/>
                        </a:spcAft>
                      </a:pPr>
                      <a:r>
                        <a:rPr lang="en-US" sz="1200" kern="1200">
                          <a:effectLst/>
                          <a:latin typeface="+mj-ea"/>
                          <a:ea typeface="+mj-ea"/>
                          <a:cs typeface="Times New Roman" panose="02020603050405020304" pitchFamily="18" charset="0"/>
                        </a:rPr>
                        <a:t>Blind Spot Detection(BSD)</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fontAlgn="ctr">
                        <a:spcAft>
                          <a:spcPts val="0"/>
                        </a:spcAft>
                      </a:pPr>
                      <a:r>
                        <a:rPr lang="zh-TW" sz="1200" kern="1200" dirty="0">
                          <a:effectLst/>
                          <a:latin typeface="+mj-ea"/>
                          <a:ea typeface="+mj-ea"/>
                          <a:cs typeface="Arial" panose="020B0604020202020204" pitchFamily="34" charset="0"/>
                        </a:rPr>
                        <a:t>盲點偵測</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3502463986"/>
                  </a:ext>
                </a:extLst>
              </a:tr>
              <a:tr h="269250">
                <a:tc>
                  <a:txBody>
                    <a:bodyPr/>
                    <a:lstStyle/>
                    <a:p>
                      <a:pPr fontAlgn="ctr">
                        <a:spcAft>
                          <a:spcPts val="0"/>
                        </a:spcAft>
                      </a:pPr>
                      <a:r>
                        <a:rPr lang="en-US" sz="1200" kern="1200">
                          <a:effectLst/>
                          <a:latin typeface="+mj-ea"/>
                          <a:ea typeface="+mj-ea"/>
                          <a:cs typeface="Times New Roman" panose="02020603050405020304" pitchFamily="18" charset="0"/>
                        </a:rPr>
                        <a:t>Driver Monitoring System(DMS)</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fontAlgn="ctr">
                        <a:spcAft>
                          <a:spcPts val="0"/>
                        </a:spcAft>
                      </a:pPr>
                      <a:r>
                        <a:rPr lang="zh-TW" sz="1200" kern="1200" dirty="0">
                          <a:effectLst/>
                          <a:latin typeface="+mj-ea"/>
                          <a:ea typeface="+mj-ea"/>
                          <a:cs typeface="Arial" panose="020B0604020202020204" pitchFamily="34" charset="0"/>
                        </a:rPr>
                        <a:t>駕駛監控</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1045312395"/>
                  </a:ext>
                </a:extLst>
              </a:tr>
              <a:tr h="269250">
                <a:tc>
                  <a:txBody>
                    <a:bodyPr/>
                    <a:lstStyle/>
                    <a:p>
                      <a:pPr fontAlgn="ctr">
                        <a:spcAft>
                          <a:spcPts val="0"/>
                        </a:spcAft>
                      </a:pPr>
                      <a:r>
                        <a:rPr lang="en-US" sz="1200" kern="1200" dirty="0">
                          <a:effectLst/>
                          <a:latin typeface="+mj-ea"/>
                          <a:ea typeface="+mj-ea"/>
                          <a:cs typeface="Times New Roman" panose="02020603050405020304" pitchFamily="18" charset="0"/>
                        </a:rPr>
                        <a:t>Forward Collision Warning(FC</a:t>
                      </a:r>
                      <a:r>
                        <a:rPr lang="en-US" sz="1200" kern="1200" dirty="0">
                          <a:effectLst/>
                          <a:latin typeface="+mj-ea"/>
                          <a:ea typeface="+mj-ea"/>
                          <a:cs typeface="Arial" panose="020B0604020202020204" pitchFamily="34" charset="0"/>
                        </a:rPr>
                        <a:t>W</a:t>
                      </a:r>
                      <a:r>
                        <a:rPr lang="en-US" sz="1200" kern="1200" dirty="0">
                          <a:effectLst/>
                          <a:latin typeface="+mj-ea"/>
                          <a:ea typeface="+mj-ea"/>
                          <a:cs typeface="Times New Roman" panose="02020603050405020304" pitchFamily="18" charset="0"/>
                        </a:rPr>
                        <a:t>)</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pPr>
                      <a:r>
                        <a:rPr lang="zh-TW" sz="1200" kern="1200" dirty="0">
                          <a:effectLst/>
                          <a:latin typeface="+mj-ea"/>
                          <a:ea typeface="+mj-ea"/>
                          <a:cs typeface="Arial" panose="020B0604020202020204" pitchFamily="34" charset="0"/>
                        </a:rPr>
                        <a:t>前方碰撞警示</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490265"/>
                  </a:ext>
                </a:extLst>
              </a:tr>
              <a:tr h="269250">
                <a:tc>
                  <a:txBody>
                    <a:bodyPr/>
                    <a:lstStyle/>
                    <a:p>
                      <a:pPr fontAlgn="ctr">
                        <a:spcAft>
                          <a:spcPts val="0"/>
                        </a:spcAft>
                      </a:pPr>
                      <a:r>
                        <a:rPr lang="en-US" sz="1200" kern="1200">
                          <a:effectLst/>
                          <a:latin typeface="+mj-ea"/>
                          <a:ea typeface="+mj-ea"/>
                          <a:cs typeface="Times New Roman" panose="02020603050405020304" pitchFamily="18" charset="0"/>
                        </a:rPr>
                        <a:t>Lane Departure Warning(LDW)</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fontAlgn="ctr">
                        <a:spcAft>
                          <a:spcPts val="0"/>
                        </a:spcAft>
                      </a:pPr>
                      <a:r>
                        <a:rPr lang="zh-TW" sz="1200" kern="1200" dirty="0">
                          <a:effectLst/>
                          <a:latin typeface="+mj-ea"/>
                          <a:ea typeface="+mj-ea"/>
                          <a:cs typeface="Times New Roman" panose="02020603050405020304" pitchFamily="18" charset="0"/>
                        </a:rPr>
                        <a:t>車道偏移警示</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2255858771"/>
                  </a:ext>
                </a:extLst>
              </a:tr>
              <a:tr h="269250">
                <a:tc>
                  <a:txBody>
                    <a:bodyPr/>
                    <a:lstStyle/>
                    <a:p>
                      <a:pPr fontAlgn="ctr">
                        <a:spcAft>
                          <a:spcPts val="0"/>
                        </a:spcAft>
                      </a:pPr>
                      <a:r>
                        <a:rPr lang="en-US" sz="1200" kern="1200">
                          <a:effectLst/>
                          <a:latin typeface="+mj-ea"/>
                          <a:ea typeface="+mj-ea"/>
                          <a:cs typeface="Times New Roman" panose="02020603050405020304" pitchFamily="18" charset="0"/>
                        </a:rPr>
                        <a:t>Pedestrian Detection System(PDS)</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fontAlgn="ctr">
                        <a:spcAft>
                          <a:spcPts val="0"/>
                        </a:spcAft>
                      </a:pPr>
                      <a:r>
                        <a:rPr lang="zh-TW" sz="1200" kern="1200" dirty="0">
                          <a:effectLst/>
                          <a:latin typeface="+mj-ea"/>
                          <a:ea typeface="+mj-ea"/>
                          <a:cs typeface="Arial" panose="020B0604020202020204" pitchFamily="34" charset="0"/>
                        </a:rPr>
                        <a:t>行人偵測</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34514611"/>
                  </a:ext>
                </a:extLst>
              </a:tr>
              <a:tr h="269250">
                <a:tc>
                  <a:txBody>
                    <a:bodyPr/>
                    <a:lstStyle/>
                    <a:p>
                      <a:pPr fontAlgn="ctr">
                        <a:spcAft>
                          <a:spcPts val="0"/>
                        </a:spcAft>
                      </a:pPr>
                      <a:r>
                        <a:rPr lang="en-US" sz="1200" kern="1200">
                          <a:effectLst/>
                          <a:latin typeface="+mj-ea"/>
                          <a:ea typeface="+mj-ea"/>
                          <a:cs typeface="Times New Roman" panose="02020603050405020304" pitchFamily="18" charset="0"/>
                        </a:rPr>
                        <a:t>Rear Cross Traffic Alert</a:t>
                      </a:r>
                      <a:r>
                        <a:rPr lang="en-US" sz="1200" kern="1200">
                          <a:effectLst/>
                          <a:latin typeface="+mj-ea"/>
                          <a:ea typeface="+mj-ea"/>
                          <a:cs typeface="Arial" panose="020B0604020202020204" pitchFamily="34" charset="0"/>
                        </a:rPr>
                        <a:t>(</a:t>
                      </a:r>
                      <a:r>
                        <a:rPr lang="en-US" sz="1200" kern="1200">
                          <a:effectLst/>
                          <a:latin typeface="+mj-ea"/>
                          <a:ea typeface="+mj-ea"/>
                          <a:cs typeface="Times New Roman" panose="02020603050405020304" pitchFamily="18" charset="0"/>
                        </a:rPr>
                        <a:t>RCTA)</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pPr>
                      <a:r>
                        <a:rPr lang="zh-TW" sz="1200" kern="1200" dirty="0">
                          <a:effectLst/>
                          <a:latin typeface="+mj-ea"/>
                          <a:ea typeface="+mj-ea"/>
                          <a:cs typeface="Arial" panose="020B0604020202020204" pitchFamily="34" charset="0"/>
                        </a:rPr>
                        <a:t>後方交通警示</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41618"/>
                  </a:ext>
                </a:extLst>
              </a:tr>
              <a:tr h="269250">
                <a:tc>
                  <a:txBody>
                    <a:bodyPr/>
                    <a:lstStyle/>
                    <a:p>
                      <a:pPr fontAlgn="ctr">
                        <a:spcAft>
                          <a:spcPts val="0"/>
                        </a:spcAft>
                      </a:pPr>
                      <a:r>
                        <a:rPr lang="en-US" sz="1200" kern="1200">
                          <a:effectLst/>
                          <a:latin typeface="+mj-ea"/>
                          <a:ea typeface="+mj-ea"/>
                          <a:cs typeface="Times New Roman" panose="02020603050405020304" pitchFamily="18" charset="0"/>
                        </a:rPr>
                        <a:t>Road Sign Recognition(PSR)</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fontAlgn="ctr">
                        <a:spcAft>
                          <a:spcPts val="0"/>
                        </a:spcAft>
                      </a:pPr>
                      <a:r>
                        <a:rPr lang="zh-TW" sz="1200" kern="1200" dirty="0">
                          <a:effectLst/>
                          <a:latin typeface="+mj-ea"/>
                          <a:ea typeface="+mj-ea"/>
                          <a:cs typeface="Arial" panose="020B0604020202020204" pitchFamily="34" charset="0"/>
                        </a:rPr>
                        <a:t>道路號誌辨識</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3648868043"/>
                  </a:ext>
                </a:extLst>
              </a:tr>
              <a:tr h="269250">
                <a:tc>
                  <a:txBody>
                    <a:bodyPr/>
                    <a:lstStyle/>
                    <a:p>
                      <a:pPr fontAlgn="ctr">
                        <a:spcAft>
                          <a:spcPts val="0"/>
                        </a:spcAft>
                      </a:pPr>
                      <a:r>
                        <a:rPr lang="en-US" sz="1200" kern="1200">
                          <a:effectLst/>
                          <a:latin typeface="+mj-ea"/>
                          <a:ea typeface="+mj-ea"/>
                          <a:cs typeface="Times New Roman" panose="02020603050405020304" pitchFamily="18" charset="0"/>
                        </a:rPr>
                        <a:t>Surround View Cameras(SVC)</a:t>
                      </a:r>
                      <a:endParaRPr lang="zh-TW" sz="1800" kern="10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pPr>
                      <a:r>
                        <a:rPr lang="zh-TW" sz="1200" kern="1200" dirty="0">
                          <a:effectLst/>
                          <a:latin typeface="+mj-ea"/>
                          <a:ea typeface="+mj-ea"/>
                          <a:cs typeface="Arial" panose="020B0604020202020204" pitchFamily="34" charset="0"/>
                        </a:rPr>
                        <a:t>環視影像</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985653"/>
                  </a:ext>
                </a:extLst>
              </a:tr>
              <a:tr h="248476">
                <a:tc>
                  <a:txBody>
                    <a:bodyPr/>
                    <a:lstStyle/>
                    <a:p>
                      <a:pPr fontAlgn="ctr">
                        <a:spcAft>
                          <a:spcPts val="0"/>
                        </a:spcAft>
                      </a:pPr>
                      <a:r>
                        <a:rPr lang="en-US" sz="1200" kern="1200" dirty="0">
                          <a:effectLst/>
                          <a:latin typeface="+mj-ea"/>
                          <a:ea typeface="+mj-ea"/>
                          <a:cs typeface="Arial" panose="020B0604020202020204" pitchFamily="34" charset="0"/>
                        </a:rPr>
                        <a:t>Traffic Sign Recognition</a:t>
                      </a:r>
                      <a:r>
                        <a:rPr lang="en-US" altLang="zh-TW" sz="1200" kern="1200" dirty="0">
                          <a:effectLst/>
                          <a:latin typeface="+mj-ea"/>
                          <a:ea typeface="+mj-ea"/>
                          <a:cs typeface="Arial" panose="020B0604020202020204" pitchFamily="34" charset="0"/>
                        </a:rPr>
                        <a:t>(TSR)</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tc>
                  <a:txBody>
                    <a:bodyPr/>
                    <a:lstStyle/>
                    <a:p>
                      <a:pPr fontAlgn="ctr">
                        <a:spcAft>
                          <a:spcPts val="0"/>
                        </a:spcAft>
                      </a:pPr>
                      <a:r>
                        <a:rPr lang="zh-TW" sz="1200" kern="1200" dirty="0">
                          <a:effectLst/>
                          <a:latin typeface="+mj-ea"/>
                          <a:ea typeface="+mj-ea"/>
                          <a:cs typeface="Arial" panose="020B0604020202020204" pitchFamily="34" charset="0"/>
                        </a:rPr>
                        <a:t>交通信號辨識</a:t>
                      </a:r>
                      <a:endParaRPr lang="zh-TW" sz="1800" kern="100" dirty="0">
                        <a:effectLst/>
                        <a:latin typeface="+mj-ea"/>
                        <a:ea typeface="+mj-ea"/>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1855714617"/>
                  </a:ext>
                </a:extLst>
              </a:tr>
            </a:tbl>
          </a:graphicData>
        </a:graphic>
      </p:graphicFrame>
      <p:sp>
        <p:nvSpPr>
          <p:cNvPr id="7" name="矩形 6">
            <a:extLst>
              <a:ext uri="{FF2B5EF4-FFF2-40B4-BE49-F238E27FC236}">
                <a16:creationId xmlns:a16="http://schemas.microsoft.com/office/drawing/2014/main" id="{596EC1DA-FD5E-40CD-872A-A6380E4CE31D}"/>
              </a:ext>
            </a:extLst>
          </p:cNvPr>
          <p:cNvSpPr/>
          <p:nvPr/>
        </p:nvSpPr>
        <p:spPr>
          <a:xfrm>
            <a:off x="251520" y="4725144"/>
            <a:ext cx="8712968" cy="1200329"/>
          </a:xfrm>
          <a:prstGeom prst="rect">
            <a:avLst/>
          </a:prstGeom>
        </p:spPr>
        <p:txBody>
          <a:bodyPr wrap="square">
            <a:spAutoFit/>
          </a:bodyPr>
          <a:lstStyle/>
          <a:p>
            <a:pPr marL="171450" indent="-171450">
              <a:buFont typeface="Arial" panose="020B0604020202020204" pitchFamily="34" charset="0"/>
              <a:buChar char="•"/>
            </a:pPr>
            <a:r>
              <a:rPr lang="en-US" altLang="zh-TW" sz="1200" dirty="0">
                <a:solidFill>
                  <a:schemeClr val="accent6"/>
                </a:solidFill>
                <a:latin typeface="+mj-ea"/>
                <a:ea typeface="+mj-ea"/>
              </a:rPr>
              <a:t>ADAS</a:t>
            </a:r>
            <a:r>
              <a:rPr lang="zh-TW" altLang="en-US" sz="1200" dirty="0">
                <a:solidFill>
                  <a:schemeClr val="accent6"/>
                </a:solidFill>
                <a:latin typeface="+mj-ea"/>
                <a:ea typeface="+mj-ea"/>
              </a:rPr>
              <a:t>為先進駕駛輔助系統</a:t>
            </a:r>
            <a:r>
              <a:rPr lang="en-US" altLang="zh-TW" sz="1200" dirty="0">
                <a:solidFill>
                  <a:schemeClr val="accent6"/>
                </a:solidFill>
                <a:latin typeface="+mj-ea"/>
                <a:ea typeface="+mj-ea"/>
              </a:rPr>
              <a:t>(Advanced Driver Assistance Systems)</a:t>
            </a:r>
            <a:r>
              <a:rPr lang="zh-TW" altLang="en-US" sz="1200" dirty="0">
                <a:solidFill>
                  <a:schemeClr val="accent6"/>
                </a:solidFill>
                <a:latin typeface="+mj-ea"/>
                <a:ea typeface="+mj-ea"/>
              </a:rPr>
              <a:t>之簡稱，目前階段多用在</a:t>
            </a:r>
            <a:r>
              <a:rPr lang="en-US" altLang="zh-TW" sz="1200" dirty="0">
                <a:solidFill>
                  <a:schemeClr val="accent6"/>
                </a:solidFill>
                <a:latin typeface="+mj-ea"/>
                <a:ea typeface="+mj-ea"/>
              </a:rPr>
              <a:t>Level 1-2</a:t>
            </a:r>
            <a:r>
              <a:rPr lang="zh-TW" altLang="en-US" sz="1200" dirty="0">
                <a:solidFill>
                  <a:schemeClr val="accent6"/>
                </a:solidFill>
                <a:latin typeface="+mj-ea"/>
                <a:ea typeface="+mj-ea"/>
              </a:rPr>
              <a:t>智慧駕駛輔助用途，與無人駕駛</a:t>
            </a:r>
            <a:r>
              <a:rPr lang="en-US" altLang="zh-TW" sz="1200" dirty="0">
                <a:solidFill>
                  <a:schemeClr val="accent6"/>
                </a:solidFill>
                <a:latin typeface="+mj-ea"/>
                <a:ea typeface="+mj-ea"/>
              </a:rPr>
              <a:t>(Level 3-5)</a:t>
            </a:r>
            <a:r>
              <a:rPr lang="zh-TW" altLang="en-US" sz="1200" dirty="0">
                <a:solidFill>
                  <a:schemeClr val="accent6"/>
                </a:solidFill>
                <a:latin typeface="+mj-ea"/>
                <a:ea typeface="+mj-ea"/>
              </a:rPr>
              <a:t>階段仍有差距。</a:t>
            </a:r>
            <a:r>
              <a:rPr lang="en-US" altLang="zh-TW" sz="1200" dirty="0">
                <a:solidFill>
                  <a:schemeClr val="accent6"/>
                </a:solidFill>
                <a:latin typeface="+mj-ea"/>
                <a:ea typeface="+mj-ea"/>
              </a:rPr>
              <a:t>ADAS</a:t>
            </a:r>
            <a:r>
              <a:rPr lang="zh-TW" altLang="en-US" sz="1200" dirty="0">
                <a:solidFill>
                  <a:schemeClr val="accent6"/>
                </a:solidFill>
                <a:latin typeface="+mj-ea"/>
                <a:ea typeface="+mj-ea"/>
              </a:rPr>
              <a:t>提供車外環境變化等資訊偵測、檢知及分析判斷工作，預先提出警告或自動動作避免意外發生</a:t>
            </a:r>
          </a:p>
          <a:p>
            <a:pPr marL="171450" indent="-171450">
              <a:buFont typeface="Arial" panose="020B0604020202020204" pitchFamily="34" charset="0"/>
              <a:buChar char="•"/>
            </a:pPr>
            <a:r>
              <a:rPr lang="en-US" altLang="zh-TW" sz="1200" dirty="0">
                <a:solidFill>
                  <a:schemeClr val="accent6"/>
                </a:solidFill>
                <a:latin typeface="+mj-ea"/>
                <a:ea typeface="+mj-ea"/>
              </a:rPr>
              <a:t>ADAS</a:t>
            </a:r>
            <a:r>
              <a:rPr lang="zh-TW" altLang="en-US" sz="1200" dirty="0">
                <a:solidFill>
                  <a:schemeClr val="accent6"/>
                </a:solidFill>
                <a:latin typeface="+mj-ea"/>
                <a:ea typeface="+mj-ea"/>
              </a:rPr>
              <a:t>主要包含</a:t>
            </a:r>
            <a:r>
              <a:rPr lang="en-US" altLang="zh-TW" sz="1200" dirty="0">
                <a:solidFill>
                  <a:schemeClr val="accent6"/>
                </a:solidFill>
                <a:latin typeface="+mj-ea"/>
                <a:ea typeface="+mj-ea"/>
              </a:rPr>
              <a:t>:</a:t>
            </a:r>
            <a:r>
              <a:rPr lang="zh-TW" altLang="en-US" sz="1200" dirty="0">
                <a:solidFill>
                  <a:schemeClr val="accent6"/>
                </a:solidFill>
                <a:latin typeface="+mj-ea"/>
                <a:ea typeface="+mj-ea"/>
              </a:rPr>
              <a:t> </a:t>
            </a:r>
            <a:r>
              <a:rPr lang="en-US" altLang="zh-TW" sz="1200" dirty="0">
                <a:solidFill>
                  <a:schemeClr val="accent6"/>
                </a:solidFill>
                <a:latin typeface="+mj-ea"/>
                <a:ea typeface="+mj-ea"/>
              </a:rPr>
              <a:t>ACC</a:t>
            </a:r>
            <a:r>
              <a:rPr lang="zh-TW" altLang="en-US" sz="1200" dirty="0">
                <a:solidFill>
                  <a:schemeClr val="accent6"/>
                </a:solidFill>
                <a:latin typeface="+mj-ea"/>
                <a:ea typeface="+mj-ea"/>
              </a:rPr>
              <a:t>自適應性巡航、</a:t>
            </a:r>
            <a:r>
              <a:rPr lang="en-US" altLang="zh-TW" sz="1200" dirty="0">
                <a:solidFill>
                  <a:schemeClr val="accent6"/>
                </a:solidFill>
                <a:latin typeface="+mj-ea"/>
                <a:ea typeface="+mj-ea"/>
              </a:rPr>
              <a:t>AEB</a:t>
            </a:r>
            <a:r>
              <a:rPr lang="zh-TW" altLang="en-US" sz="1200" dirty="0">
                <a:solidFill>
                  <a:schemeClr val="accent6"/>
                </a:solidFill>
                <a:latin typeface="+mj-ea"/>
                <a:ea typeface="+mj-ea"/>
              </a:rPr>
              <a:t>自動緊急剎車、</a:t>
            </a:r>
            <a:r>
              <a:rPr lang="en-US" altLang="zh-TW" sz="1200" dirty="0">
                <a:solidFill>
                  <a:schemeClr val="accent6"/>
                </a:solidFill>
                <a:latin typeface="+mj-ea"/>
                <a:ea typeface="+mj-ea"/>
              </a:rPr>
              <a:t>APA</a:t>
            </a:r>
            <a:r>
              <a:rPr lang="zh-TW" altLang="en-US" sz="1200" dirty="0">
                <a:solidFill>
                  <a:schemeClr val="accent6"/>
                </a:solidFill>
                <a:latin typeface="+mj-ea"/>
                <a:ea typeface="+mj-ea"/>
              </a:rPr>
              <a:t>自動停車輔助、</a:t>
            </a:r>
            <a:r>
              <a:rPr lang="en-US" altLang="zh-TW" sz="1200" dirty="0">
                <a:solidFill>
                  <a:schemeClr val="accent6"/>
                </a:solidFill>
                <a:latin typeface="+mj-ea"/>
                <a:ea typeface="+mj-ea"/>
              </a:rPr>
              <a:t>BSD</a:t>
            </a:r>
            <a:r>
              <a:rPr lang="zh-TW" altLang="en-US" sz="1200" dirty="0">
                <a:solidFill>
                  <a:schemeClr val="accent6"/>
                </a:solidFill>
                <a:latin typeface="+mj-ea"/>
                <a:ea typeface="+mj-ea"/>
              </a:rPr>
              <a:t>盲點偵測、</a:t>
            </a:r>
            <a:r>
              <a:rPr lang="en-US" altLang="zh-TW" sz="1200" dirty="0">
                <a:solidFill>
                  <a:schemeClr val="accent6"/>
                </a:solidFill>
                <a:latin typeface="+mj-ea"/>
                <a:ea typeface="+mj-ea"/>
              </a:rPr>
              <a:t>DMS</a:t>
            </a:r>
            <a:r>
              <a:rPr lang="zh-TW" altLang="en-US" sz="1200" dirty="0">
                <a:solidFill>
                  <a:schemeClr val="accent6"/>
                </a:solidFill>
                <a:latin typeface="+mj-ea"/>
                <a:ea typeface="+mj-ea"/>
              </a:rPr>
              <a:t>駕駛監控、</a:t>
            </a:r>
            <a:r>
              <a:rPr lang="en-US" altLang="zh-TW" sz="1200" dirty="0">
                <a:solidFill>
                  <a:schemeClr val="accent6"/>
                </a:solidFill>
                <a:latin typeface="+mj-ea"/>
                <a:ea typeface="+mj-ea"/>
              </a:rPr>
              <a:t>FCW</a:t>
            </a:r>
            <a:r>
              <a:rPr lang="zh-TW" altLang="en-US" sz="1200" dirty="0">
                <a:solidFill>
                  <a:schemeClr val="accent6"/>
                </a:solidFill>
                <a:latin typeface="+mj-ea"/>
                <a:ea typeface="+mj-ea"/>
              </a:rPr>
              <a:t>前方碰撞警示、</a:t>
            </a:r>
            <a:r>
              <a:rPr lang="en-US" altLang="zh-TW" sz="1200" dirty="0">
                <a:solidFill>
                  <a:schemeClr val="accent6"/>
                </a:solidFill>
                <a:latin typeface="+mj-ea"/>
                <a:ea typeface="+mj-ea"/>
              </a:rPr>
              <a:t>LDW</a:t>
            </a:r>
            <a:r>
              <a:rPr lang="zh-TW" altLang="en-US" sz="1200" dirty="0">
                <a:solidFill>
                  <a:schemeClr val="accent6"/>
                </a:solidFill>
                <a:latin typeface="+mj-ea"/>
                <a:ea typeface="+mj-ea"/>
              </a:rPr>
              <a:t>車道偏移警示、</a:t>
            </a:r>
            <a:r>
              <a:rPr lang="en-US" altLang="zh-TW" sz="1200" dirty="0">
                <a:solidFill>
                  <a:schemeClr val="accent6"/>
                </a:solidFill>
                <a:latin typeface="+mj-ea"/>
                <a:ea typeface="+mj-ea"/>
              </a:rPr>
              <a:t>PDS</a:t>
            </a:r>
            <a:r>
              <a:rPr lang="zh-TW" altLang="en-US" sz="1200" dirty="0">
                <a:solidFill>
                  <a:schemeClr val="accent6"/>
                </a:solidFill>
                <a:latin typeface="+mj-ea"/>
                <a:ea typeface="+mj-ea"/>
              </a:rPr>
              <a:t>行人偵測、</a:t>
            </a:r>
            <a:r>
              <a:rPr lang="en-US" altLang="zh-TW" sz="1200" dirty="0">
                <a:solidFill>
                  <a:schemeClr val="accent6"/>
                </a:solidFill>
                <a:latin typeface="+mj-ea"/>
                <a:ea typeface="+mj-ea"/>
              </a:rPr>
              <a:t>RCTA</a:t>
            </a:r>
            <a:r>
              <a:rPr lang="zh-TW" altLang="en-US" sz="1200" dirty="0">
                <a:solidFill>
                  <a:schemeClr val="accent6"/>
                </a:solidFill>
                <a:latin typeface="+mj-ea"/>
                <a:ea typeface="+mj-ea"/>
              </a:rPr>
              <a:t>後方交通警示、</a:t>
            </a:r>
            <a:r>
              <a:rPr lang="en-US" altLang="zh-TW" sz="1200" dirty="0">
                <a:solidFill>
                  <a:schemeClr val="accent6"/>
                </a:solidFill>
                <a:latin typeface="+mj-ea"/>
                <a:ea typeface="+mj-ea"/>
              </a:rPr>
              <a:t>PSR</a:t>
            </a:r>
            <a:r>
              <a:rPr lang="zh-TW" altLang="en-US" sz="1200" dirty="0">
                <a:solidFill>
                  <a:schemeClr val="accent6"/>
                </a:solidFill>
                <a:latin typeface="+mj-ea"/>
                <a:ea typeface="+mj-ea"/>
              </a:rPr>
              <a:t>道路號誌辨識、</a:t>
            </a:r>
            <a:r>
              <a:rPr lang="en-US" altLang="zh-TW" sz="1200" dirty="0">
                <a:solidFill>
                  <a:schemeClr val="accent6"/>
                </a:solidFill>
                <a:latin typeface="+mj-ea"/>
                <a:ea typeface="+mj-ea"/>
              </a:rPr>
              <a:t>SVC</a:t>
            </a:r>
            <a:r>
              <a:rPr lang="zh-TW" altLang="en-US" sz="1200" dirty="0">
                <a:solidFill>
                  <a:schemeClr val="accent6"/>
                </a:solidFill>
                <a:latin typeface="+mj-ea"/>
                <a:ea typeface="+mj-ea"/>
              </a:rPr>
              <a:t>環景影像、</a:t>
            </a:r>
            <a:r>
              <a:rPr lang="en-US" altLang="zh-TW" sz="1200" dirty="0">
                <a:solidFill>
                  <a:schemeClr val="accent6"/>
                </a:solidFill>
                <a:latin typeface="+mj-ea"/>
                <a:ea typeface="+mj-ea"/>
              </a:rPr>
              <a:t>TSR</a:t>
            </a:r>
            <a:r>
              <a:rPr lang="zh-TW" altLang="en-US" sz="1200" dirty="0">
                <a:solidFill>
                  <a:schemeClr val="accent6"/>
                </a:solidFill>
                <a:latin typeface="+mj-ea"/>
                <a:ea typeface="+mj-ea"/>
              </a:rPr>
              <a:t>交通信號辨識等</a:t>
            </a:r>
          </a:p>
          <a:p>
            <a:pPr marL="171450" indent="-171450">
              <a:buFont typeface="Arial" panose="020B0604020202020204" pitchFamily="34" charset="0"/>
              <a:buChar char="•"/>
            </a:pPr>
            <a:r>
              <a:rPr lang="zh-TW" altLang="en-US" sz="1200" dirty="0">
                <a:solidFill>
                  <a:schemeClr val="accent6"/>
                </a:solidFill>
                <a:latin typeface="+mj-ea"/>
                <a:ea typeface="+mj-ea"/>
              </a:rPr>
              <a:t>系統主要程序包含：</a:t>
            </a:r>
            <a:r>
              <a:rPr lang="en-US" altLang="zh-TW" sz="1200" dirty="0">
                <a:solidFill>
                  <a:schemeClr val="accent6"/>
                </a:solidFill>
                <a:latin typeface="+mj-ea"/>
                <a:ea typeface="+mj-ea"/>
              </a:rPr>
              <a:t>1)</a:t>
            </a:r>
            <a:r>
              <a:rPr lang="zh-TW" altLang="en-US" sz="1200" dirty="0">
                <a:solidFill>
                  <a:schemeClr val="accent6"/>
                </a:solidFill>
                <a:latin typeface="+mj-ea"/>
                <a:ea typeface="+mj-ea"/>
              </a:rPr>
              <a:t>感知、</a:t>
            </a:r>
            <a:r>
              <a:rPr lang="en-US" altLang="zh-TW" sz="1200" dirty="0">
                <a:solidFill>
                  <a:schemeClr val="accent6"/>
                </a:solidFill>
                <a:latin typeface="+mj-ea"/>
                <a:ea typeface="+mj-ea"/>
              </a:rPr>
              <a:t>2)(</a:t>
            </a:r>
            <a:r>
              <a:rPr lang="zh-TW" altLang="en-US" sz="1200" dirty="0">
                <a:solidFill>
                  <a:schemeClr val="accent6"/>
                </a:solidFill>
                <a:latin typeface="+mj-ea"/>
                <a:ea typeface="+mj-ea"/>
              </a:rPr>
              <a:t>動靜態</a:t>
            </a:r>
            <a:r>
              <a:rPr lang="en-US" altLang="zh-TW" sz="1200" dirty="0">
                <a:solidFill>
                  <a:schemeClr val="accent6"/>
                </a:solidFill>
                <a:latin typeface="+mj-ea"/>
                <a:ea typeface="+mj-ea"/>
              </a:rPr>
              <a:t>)</a:t>
            </a:r>
            <a:r>
              <a:rPr lang="zh-TW" altLang="en-US" sz="1200" dirty="0">
                <a:solidFill>
                  <a:schemeClr val="accent6"/>
                </a:solidFill>
                <a:latin typeface="+mj-ea"/>
                <a:ea typeface="+mj-ea"/>
              </a:rPr>
              <a:t>圖資、</a:t>
            </a:r>
            <a:r>
              <a:rPr lang="en-US" altLang="zh-TW" sz="1200" dirty="0">
                <a:solidFill>
                  <a:schemeClr val="accent6"/>
                </a:solidFill>
                <a:latin typeface="+mj-ea"/>
                <a:ea typeface="+mj-ea"/>
              </a:rPr>
              <a:t>3)</a:t>
            </a:r>
            <a:r>
              <a:rPr lang="zh-TW" altLang="en-US" sz="1200" dirty="0">
                <a:solidFill>
                  <a:schemeClr val="accent6"/>
                </a:solidFill>
                <a:latin typeface="+mj-ea"/>
                <a:ea typeface="+mj-ea"/>
              </a:rPr>
              <a:t>資料融合、</a:t>
            </a:r>
            <a:r>
              <a:rPr lang="en-US" altLang="zh-TW" sz="1200" dirty="0">
                <a:solidFill>
                  <a:schemeClr val="accent6"/>
                </a:solidFill>
                <a:latin typeface="+mj-ea"/>
                <a:ea typeface="+mj-ea"/>
              </a:rPr>
              <a:t>4)</a:t>
            </a:r>
            <a:r>
              <a:rPr lang="zh-TW" altLang="en-US" sz="1200" dirty="0">
                <a:solidFill>
                  <a:schemeClr val="accent6"/>
                </a:solidFill>
                <a:latin typeface="+mj-ea"/>
                <a:ea typeface="+mj-ea"/>
              </a:rPr>
              <a:t>分析</a:t>
            </a:r>
            <a:r>
              <a:rPr lang="en-US" altLang="zh-TW" sz="1200" dirty="0">
                <a:solidFill>
                  <a:schemeClr val="accent6"/>
                </a:solidFill>
                <a:latin typeface="+mj-ea"/>
                <a:ea typeface="+mj-ea"/>
              </a:rPr>
              <a:t>/</a:t>
            </a:r>
            <a:r>
              <a:rPr lang="zh-TW" altLang="en-US" sz="1200" dirty="0">
                <a:solidFill>
                  <a:schemeClr val="accent6"/>
                </a:solidFill>
                <a:latin typeface="+mj-ea"/>
                <a:ea typeface="+mj-ea"/>
              </a:rPr>
              <a:t>處理</a:t>
            </a:r>
            <a:r>
              <a:rPr lang="en-US" altLang="zh-TW" sz="1200" dirty="0">
                <a:solidFill>
                  <a:schemeClr val="accent6"/>
                </a:solidFill>
                <a:latin typeface="+mj-ea"/>
                <a:ea typeface="+mj-ea"/>
              </a:rPr>
              <a:t>/</a:t>
            </a:r>
            <a:r>
              <a:rPr lang="zh-TW" altLang="en-US" sz="1200" dirty="0">
                <a:solidFill>
                  <a:schemeClr val="accent6"/>
                </a:solidFill>
                <a:latin typeface="+mj-ea"/>
                <a:ea typeface="+mj-ea"/>
              </a:rPr>
              <a:t>決策、</a:t>
            </a:r>
            <a:r>
              <a:rPr lang="en-US" altLang="zh-TW" sz="1200" dirty="0">
                <a:solidFill>
                  <a:schemeClr val="accent6"/>
                </a:solidFill>
                <a:latin typeface="+mj-ea"/>
                <a:ea typeface="+mj-ea"/>
              </a:rPr>
              <a:t>5)</a:t>
            </a:r>
            <a:r>
              <a:rPr lang="zh-TW" altLang="en-US" sz="1200" dirty="0">
                <a:solidFill>
                  <a:schemeClr val="accent6"/>
                </a:solidFill>
                <a:latin typeface="+mj-ea"/>
                <a:ea typeface="+mj-ea"/>
              </a:rPr>
              <a:t>控制輔助與作動，並與服務等結合</a:t>
            </a:r>
          </a:p>
        </p:txBody>
      </p:sp>
      <p:sp>
        <p:nvSpPr>
          <p:cNvPr id="5" name="矩形 4">
            <a:extLst>
              <a:ext uri="{FF2B5EF4-FFF2-40B4-BE49-F238E27FC236}">
                <a16:creationId xmlns:a16="http://schemas.microsoft.com/office/drawing/2014/main" id="{AC33F8EA-8E8E-4BC8-AD0A-6FB057AEF6D4}"/>
              </a:ext>
            </a:extLst>
          </p:cNvPr>
          <p:cNvSpPr/>
          <p:nvPr/>
        </p:nvSpPr>
        <p:spPr>
          <a:xfrm>
            <a:off x="-9897" y="6488668"/>
            <a:ext cx="1390124" cy="261610"/>
          </a:xfrm>
          <a:prstGeom prst="rect">
            <a:avLst/>
          </a:prstGeom>
        </p:spPr>
        <p:txBody>
          <a:bodyPr wrap="none">
            <a:spAutoFit/>
          </a:bodyPr>
          <a:lstStyle/>
          <a:p>
            <a:r>
              <a:rPr lang="zh-TW" altLang="en-US" sz="1100" b="0" dirty="0"/>
              <a:t>資料來源</a:t>
            </a:r>
            <a:r>
              <a:rPr lang="en-US" altLang="zh-TW" sz="1100" b="0" dirty="0"/>
              <a:t>: </a:t>
            </a:r>
            <a:r>
              <a:rPr lang="zh-TW" altLang="en-US" sz="1100" b="0" dirty="0"/>
              <a:t>台亞智能</a:t>
            </a:r>
          </a:p>
        </p:txBody>
      </p:sp>
    </p:spTree>
    <p:extLst>
      <p:ext uri="{BB962C8B-B14F-4D97-AF65-F5344CB8AC3E}">
        <p14:creationId xmlns:p14="http://schemas.microsoft.com/office/powerpoint/2010/main" val="1931278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1ED514-D300-40B3-A725-D6A547417EA4}"/>
              </a:ext>
            </a:extLst>
          </p:cNvPr>
          <p:cNvSpPr>
            <a:spLocks noGrp="1"/>
          </p:cNvSpPr>
          <p:nvPr>
            <p:ph type="title"/>
          </p:nvPr>
        </p:nvSpPr>
        <p:spPr>
          <a:xfrm>
            <a:off x="539552" y="2804793"/>
            <a:ext cx="8208911" cy="633412"/>
          </a:xfrm>
        </p:spPr>
        <p:txBody>
          <a:bodyPr/>
          <a:lstStyle/>
          <a:p>
            <a:r>
              <a:rPr lang="en-US" altLang="zh-TW" sz="4000" dirty="0">
                <a:solidFill>
                  <a:schemeClr val="accent6"/>
                </a:solidFill>
              </a:rPr>
              <a:t>LiDAR</a:t>
            </a:r>
            <a:r>
              <a:rPr lang="zh-TW" altLang="en-US" sz="4000" dirty="0">
                <a:solidFill>
                  <a:schemeClr val="accent6"/>
                </a:solidFill>
              </a:rPr>
              <a:t>發展</a:t>
            </a:r>
          </a:p>
        </p:txBody>
      </p:sp>
    </p:spTree>
    <p:extLst>
      <p:ext uri="{BB962C8B-B14F-4D97-AF65-F5344CB8AC3E}">
        <p14:creationId xmlns:p14="http://schemas.microsoft.com/office/powerpoint/2010/main" val="24802204"/>
      </p:ext>
    </p:extLst>
  </p:cSld>
  <p:clrMapOvr>
    <a:masterClrMapping/>
  </p:clrMapOvr>
  <p:transition/>
</p:sld>
</file>

<file path=ppt/theme/theme1.xml><?xml version="1.0" encoding="utf-8"?>
<a:theme xmlns:a="http://schemas.openxmlformats.org/drawingml/2006/main" name="2_預設簡報設計">
  <a:themeElements>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charset="0"/>
            <a:ea typeface="新細明體" pitchFamily="18" charset="-120"/>
          </a:defRPr>
        </a:defPPr>
      </a:lstStyle>
    </a:spDef>
    <a:lnDef>
      <a:spPr bwMode="auto">
        <a:solidFill>
          <a:schemeClr val="accent1"/>
        </a:solidFill>
        <a:ln w="34925" cap="flat" cmpd="sng" algn="ctr">
          <a:solidFill>
            <a:schemeClr val="bg1">
              <a:alpha val="22000"/>
            </a:schemeClr>
          </a:solidFill>
          <a:prstDash val="solid"/>
          <a:round/>
          <a:headEnd type="none" w="med" len="med"/>
          <a:tailEnd type="arrow"/>
        </a:ln>
        <a:effectLst/>
      </a:spPr>
      <a:bodyPr/>
      <a:lstStyle/>
    </a:lnDef>
    <a:txDef>
      <a:spPr bwMode="auto">
        <a:solidFill>
          <a:srgbClr val="F1A205">
            <a:alpha val="73000"/>
          </a:srgbClr>
        </a:solidFill>
        <a:ln w="9525">
          <a:noFill/>
          <a:miter lim="800000"/>
          <a:headEnd/>
          <a:tailEnd/>
        </a:ln>
      </a:spPr>
      <a:bodyPr lIns="0" tIns="144000" rIns="0" bIns="0"/>
      <a:lstStyle>
        <a:defPPr algn="l">
          <a:defRPr sz="1800" b="1" dirty="0" smtClean="0">
            <a:solidFill>
              <a:schemeClr val="bg1"/>
            </a:solidFill>
          </a:defRPr>
        </a:defPPr>
      </a:lstStyle>
    </a:txDef>
  </a:objectDefaults>
  <a:extraClrSchemeLst>
    <a:extraClrScheme>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173570</TotalTime>
  <Words>15495</Words>
  <Application>Microsoft Office PowerPoint</Application>
  <PresentationFormat>如螢幕大小 (4:3)</PresentationFormat>
  <Paragraphs>1259</Paragraphs>
  <Slides>58</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58</vt:i4>
      </vt:variant>
    </vt:vector>
  </HeadingPairs>
  <TitlesOfParts>
    <vt:vector size="67" baseType="lpstr">
      <vt:lpstr>微軟正黑體</vt:lpstr>
      <vt:lpstr>新細明體</vt:lpstr>
      <vt:lpstr>標楷體</vt:lpstr>
      <vt:lpstr>Arial</vt:lpstr>
      <vt:lpstr>Calibri</vt:lpstr>
      <vt:lpstr>Tahoma</vt:lpstr>
      <vt:lpstr>Times New Roman</vt:lpstr>
      <vt:lpstr>Wingdings</vt:lpstr>
      <vt:lpstr>2_預設簡報設計</vt:lpstr>
      <vt:lpstr>PowerPoint 簡報</vt:lpstr>
      <vt:lpstr>從自動駕駛談起</vt:lpstr>
      <vt:lpstr>自動駕駛技術快速發展中(部分廠商案例)</vt:lpstr>
      <vt:lpstr>SAE 自動駕駛層級</vt:lpstr>
      <vt:lpstr>SAE J3016 自動駕駛階段</vt:lpstr>
      <vt:lpstr>自動駕駛關鍵步驟、組件及技術</vt:lpstr>
      <vt:lpstr>雷達、攝影機、超音波、LiDAR不同技術分工</vt:lpstr>
      <vt:lpstr>自動駕駛所需ADAS功能及範疇</vt:lpstr>
      <vt:lpstr>LiDAR發展</vt:lpstr>
      <vt:lpstr>LiDAR簡介</vt:lpstr>
      <vt:lpstr>依據自動駕駛不同階層推定感測器模組所需種類及個數</vt:lpstr>
      <vt:lpstr>不同感測器基本性能與耐自然環境性</vt:lpstr>
      <vt:lpstr>機械掃描式LiDAR</vt:lpstr>
      <vt:lpstr>Velodyne LiDAR</vt:lpstr>
      <vt:lpstr>MEMS LiDAR</vt:lpstr>
      <vt:lpstr>MEMS及鏡片</vt:lpstr>
      <vt:lpstr>MEMS掃描鏡次系統(u.6b41p3 </vt:lpstr>
      <vt:lpstr>MEMS發光測及接收測示意圖</vt:lpstr>
      <vt:lpstr>MEMS LDAR系統構成</vt:lpstr>
      <vt:lpstr>Flash LiDAR</vt:lpstr>
      <vt:lpstr>OPA LiDAR</vt:lpstr>
      <vt:lpstr>不同類型LiDAR主要優缺點</vt:lpstr>
      <vt:lpstr>車用LiDAR主要發展企業</vt:lpstr>
      <vt:lpstr>自動駕駛感測器市場規模預測</vt:lpstr>
      <vt:lpstr>Goldman Sachs全球智慧輔助駕駛市場規模預測</vt:lpstr>
      <vt:lpstr>主要廠商簡介</vt:lpstr>
      <vt:lpstr>Velodyne簡介</vt:lpstr>
      <vt:lpstr>LeddarTech簡介</vt:lpstr>
      <vt:lpstr>Innoviz簡介</vt:lpstr>
      <vt:lpstr>Luminar簡介</vt:lpstr>
      <vt:lpstr>Quanergy簡介</vt:lpstr>
      <vt:lpstr>結論</vt:lpstr>
      <vt:lpstr>PowerPoint 簡報</vt:lpstr>
      <vt:lpstr>其他相關發展</vt:lpstr>
      <vt:lpstr>日本自駕發展新預定時程 -與美國相比時程落後-</vt:lpstr>
      <vt:lpstr>感測與辨識技術關聯應用</vt:lpstr>
      <vt:lpstr>動態地圖資訊</vt:lpstr>
      <vt:lpstr>自動駕駛十大關鍵</vt:lpstr>
      <vt:lpstr>安全相關美、日等國際標準、認證體制簡介</vt:lpstr>
      <vt:lpstr>美國自駕車測試地點</vt:lpstr>
      <vt:lpstr>加州自動駕駛相關規定</vt:lpstr>
      <vt:lpstr>Autonomous Vehicles in California 1</vt:lpstr>
      <vt:lpstr>Autonomous Vehicles in California 2</vt:lpstr>
      <vt:lpstr>通過條例公告(摘要)1 (Notice of Adoption of Regulations) -定義及主要項目-</vt:lpstr>
      <vt:lpstr>通過條例公告(摘要)2  -主要項目-</vt:lpstr>
      <vt:lpstr>修改後條款內容(摘要)1 Modified Express, Terms Title 13, Division 1, Chapter 1, Article 3.8 – Deployment of Autonomous Vehicles</vt:lpstr>
      <vt:lpstr>修改後條款內容(摘要)2 Modified Express, Terms Title 13, Division 1, Chapter 1, Article 3.8 – Deployment of Autonomous Vehicles</vt:lpstr>
      <vt:lpstr>修改後條款內容(摘要)3 Modified Express, Terms Title 13, Division 1, Chapter 1, Article 3.8 – Deployment of Autonomous Vehicles</vt:lpstr>
      <vt:lpstr>修改後條款內容(摘要)4 Modified Express, Terms Title 13, Division 1, Chapter 1, Article 3.8 – Deployment of Autonomous Vehicles</vt:lpstr>
      <vt:lpstr>修改後條款內容(摘要)5 Modified Express, Terms Title 13, Division 1, Chapter 1, Article 3.8 – Deployment of Autonomous Vehicles</vt:lpstr>
      <vt:lpstr>AUTOMATED DRIVING SYSTEMS 2.0摘要1 -2018年5月2日-</vt:lpstr>
      <vt:lpstr>AUTOMATED DRIVING SYSTEMS 2.0摘要2 -2018年5月2日-</vt:lpstr>
      <vt:lpstr>自動駕駛系統 12 項安全設計面向摘要 -AUTOMATED DRIVING SYSTEMS 2.0- </vt:lpstr>
      <vt:lpstr>加州許可證持有人（使用司機測試）</vt:lpstr>
      <vt:lpstr>美國交通部推動發展六項原則 -Automated Vehicles 3.0 2018年12月22日-</vt:lpstr>
      <vt:lpstr>DOT推動策略與原則 -Automated Vehicles 3.0-</vt:lpstr>
      <vt:lpstr>Automated Vehicles 3.0  摘要</vt:lpstr>
      <vt:lpstr>Automated Vehicles 3.0  摘要</vt:lpstr>
    </vt:vector>
  </TitlesOfParts>
  <Company>HW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HW</dc:creator>
  <cp:lastModifiedBy>鋰 黃</cp:lastModifiedBy>
  <cp:revision>4703</cp:revision>
  <cp:lastPrinted>2016-10-21T06:19:39Z</cp:lastPrinted>
  <dcterms:created xsi:type="dcterms:W3CDTF">2006-04-10T00:48:14Z</dcterms:created>
  <dcterms:modified xsi:type="dcterms:W3CDTF">2019-05-21T12:37:59Z</dcterms:modified>
</cp:coreProperties>
</file>